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51" d="100"/>
          <a:sy n="51" d="100"/>
        </p:scale>
        <p:origin x="-1704" y="-4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pPr/>
              <a:t>9/7/2017</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pPr/>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pPr/>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pPr/>
              <a:t>9/7/2017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pPr/>
              <a:t>9/7/2017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pPr/>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pPr/>
              <a:t>9/7/2017</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pPr/>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pPr/>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pPr/>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pPr/>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pPr/>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pPr/>
              <a:t>9/7/2017</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pPr/>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pPr/>
              <a:t>9/7/2017</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pPr/>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pPr/>
              <a:t>9/7/2017</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pPr/>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pPr/>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pPr/>
              <a:t>9/7/2017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pPr/>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pPr/>
              <a:t>9/7/2017</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0547" y="4208929"/>
            <a:ext cx="8248821" cy="1048684"/>
          </a:xfrm>
        </p:spPr>
        <p:txBody>
          <a:bodyPr>
            <a:normAutofit/>
          </a:bodyPr>
          <a:lstStyle/>
          <a:p>
            <a:r>
              <a:rPr lang="en-US" sz="5400" b="1" dirty="0" smtClean="0"/>
              <a:t>Health Care in the US</a:t>
            </a:r>
            <a:endParaRPr lang="en-US" sz="5400" b="1"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 xmlns:p14="http://schemas.microsoft.com/office/powerpoint/2010/main" val="39822236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71512"/>
            <a:ext cx="8528179" cy="5785271"/>
          </a:xfrm>
        </p:spPr>
        <p:txBody>
          <a:bodyPr>
            <a:normAutofit/>
          </a:bodyPr>
          <a:lstStyle/>
          <a:p>
            <a:r>
              <a:rPr lang="en-US" sz="2400" b="1" dirty="0" smtClean="0"/>
              <a:t>Primary Care Physicians (PCP)- </a:t>
            </a:r>
            <a:r>
              <a:rPr lang="en-US" sz="2400" dirty="0" smtClean="0"/>
              <a:t>a physician that provides the first contact for a person with an undiagnosed health concern.  Sometimes they are referred to as GPs or general practitioners.  </a:t>
            </a:r>
          </a:p>
          <a:p>
            <a:r>
              <a:rPr lang="en-US" sz="2400" b="1" dirty="0" smtClean="0"/>
              <a:t>“Gatekeepers”- </a:t>
            </a:r>
            <a:r>
              <a:rPr lang="en-US" sz="2400" dirty="0" smtClean="0"/>
              <a:t>refers to Primary Care Physicians that must refer a patient to a specialist before an insurance company will pay for that specialist’s services.</a:t>
            </a:r>
          </a:p>
          <a:p>
            <a:r>
              <a:rPr lang="en-US" sz="2400" b="1" dirty="0" smtClean="0"/>
              <a:t>Referrals-</a:t>
            </a:r>
            <a:r>
              <a:rPr lang="en-US" sz="2400" dirty="0" smtClean="0"/>
              <a:t>  recommendation for a patient by a PCP to see a specialist.</a:t>
            </a:r>
          </a:p>
          <a:p>
            <a:r>
              <a:rPr lang="en-US" sz="2400" b="1" dirty="0" smtClean="0"/>
              <a:t>Specialists</a:t>
            </a:r>
            <a:r>
              <a:rPr lang="en-US" sz="2400" dirty="0" smtClean="0"/>
              <a:t>- doctors that are experts in a specific area of healthcare. </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0547" y="4208929"/>
            <a:ext cx="8248821" cy="1048684"/>
          </a:xfrm>
        </p:spPr>
        <p:txBody>
          <a:bodyPr>
            <a:normAutofit fontScale="90000"/>
          </a:bodyPr>
          <a:lstStyle/>
          <a:p>
            <a:r>
              <a:rPr lang="en-US" sz="5400" b="1" dirty="0" smtClean="0"/>
              <a:t>Health Insurance Policies</a:t>
            </a:r>
            <a:endParaRPr lang="en-US" sz="5400" b="1"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 xmlns:p14="http://schemas.microsoft.com/office/powerpoint/2010/main" val="3982223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61256" y="410547"/>
            <a:ext cx="8005665" cy="5715616"/>
          </a:xfrm>
        </p:spPr>
        <p:txBody>
          <a:bodyPr>
            <a:normAutofit/>
          </a:bodyPr>
          <a:lstStyle/>
          <a:p>
            <a:r>
              <a:rPr lang="en-US" sz="2800" b="1" dirty="0" smtClean="0"/>
              <a:t>Premium- </a:t>
            </a:r>
            <a:r>
              <a:rPr lang="en-US" sz="2800" dirty="0" smtClean="0"/>
              <a:t>the amount a policy-holder pays to the health insurance company each month for coverage.  </a:t>
            </a:r>
          </a:p>
          <a:p>
            <a:r>
              <a:rPr lang="en-US" sz="2800" b="1" dirty="0" smtClean="0"/>
              <a:t>Deductible- </a:t>
            </a:r>
            <a:r>
              <a:rPr lang="en-US" sz="2800" dirty="0" smtClean="0"/>
              <a:t>the amount a policy-holder must pay out of pocket before the health plan pays its share.</a:t>
            </a:r>
          </a:p>
          <a:p>
            <a:r>
              <a:rPr lang="en-US" sz="2800" b="1" dirty="0" smtClean="0"/>
              <a:t>Copayment-</a:t>
            </a:r>
            <a:r>
              <a:rPr lang="en-US" sz="2800" dirty="0" smtClean="0"/>
              <a:t> the amount a policy-holder must pay per visit when they obtain healthcare services</a:t>
            </a:r>
            <a:r>
              <a:rPr lang="en-US" sz="2400" dirty="0" smtClean="0"/>
              <a:t>.  </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61256" y="410547"/>
            <a:ext cx="8005665" cy="5715616"/>
          </a:xfrm>
        </p:spPr>
        <p:txBody>
          <a:bodyPr>
            <a:normAutofit/>
          </a:bodyPr>
          <a:lstStyle/>
          <a:p>
            <a:r>
              <a:rPr lang="en-US" sz="2800" b="1" dirty="0" smtClean="0"/>
              <a:t>Coverage limits:</a:t>
            </a:r>
            <a:r>
              <a:rPr lang="en-US" sz="2800" dirty="0" smtClean="0"/>
              <a:t> Some health plans only pay for health care up to a certain dollar amount for a specific service.  The policy-holder may be expected to pay any charges in excess of the limit.  </a:t>
            </a:r>
          </a:p>
          <a:p>
            <a:r>
              <a:rPr lang="en-US" sz="2800" b="1" dirty="0" smtClean="0"/>
              <a:t>Medical Necessity- </a:t>
            </a:r>
            <a:r>
              <a:rPr lang="en-US" sz="2800" dirty="0" smtClean="0"/>
              <a:t>services are considered needed for a patient’s healthcare. The controversy is whether the doctor or the insurance company should decide what is a necessity.  </a:t>
            </a:r>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0547" y="4208928"/>
            <a:ext cx="8248821" cy="2649071"/>
          </a:xfrm>
        </p:spPr>
        <p:txBody>
          <a:bodyPr>
            <a:normAutofit/>
          </a:bodyPr>
          <a:lstStyle/>
          <a:p>
            <a:r>
              <a:rPr lang="en-US" sz="5400" b="1" dirty="0" smtClean="0"/>
              <a:t>How insurance companies increase profits</a:t>
            </a:r>
            <a:endParaRPr lang="en-US" sz="5400" b="1" dirty="0"/>
          </a:p>
        </p:txBody>
      </p:sp>
    </p:spTree>
    <p:extLst>
      <p:ext uri="{BB962C8B-B14F-4D97-AF65-F5344CB8AC3E}">
        <p14:creationId xmlns="" xmlns:p14="http://schemas.microsoft.com/office/powerpoint/2010/main" val="39822236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61256" y="410547"/>
            <a:ext cx="8005665" cy="5715616"/>
          </a:xfrm>
        </p:spPr>
        <p:txBody>
          <a:bodyPr>
            <a:normAutofit lnSpcReduction="10000"/>
          </a:bodyPr>
          <a:lstStyle/>
          <a:p>
            <a:r>
              <a:rPr lang="en-US" sz="2800" b="1" dirty="0" smtClean="0"/>
              <a:t>Pre-existing Conditions- </a:t>
            </a:r>
            <a:r>
              <a:rPr lang="en-US" sz="2800" dirty="0" smtClean="0"/>
              <a:t>a medical condition that a patient may have been born with or acquired before they purchased a healthcare plan.  Insurance companies in the past have denied coverage to those that have these conditions and have not disclosed it to the company or they have been denied the ability to enroll in a plan to begin with. </a:t>
            </a:r>
          </a:p>
          <a:p>
            <a:r>
              <a:rPr lang="en-US" sz="2800" b="1" dirty="0" smtClean="0"/>
              <a:t>Exclusions:</a:t>
            </a:r>
            <a:r>
              <a:rPr lang="en-US" sz="2800" dirty="0" smtClean="0"/>
              <a:t> Not all services are covered. The policy-holder is generally expected to pay the full cost of non-covered services out of their own pocket. </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61256" y="410547"/>
            <a:ext cx="8005665" cy="5715616"/>
          </a:xfrm>
        </p:spPr>
        <p:txBody>
          <a:bodyPr>
            <a:normAutofit/>
          </a:bodyPr>
          <a:lstStyle/>
          <a:p>
            <a:r>
              <a:rPr lang="en-US" sz="3200" b="1" dirty="0" smtClean="0"/>
              <a:t>Life-time Caps-</a:t>
            </a:r>
            <a:r>
              <a:rPr lang="en-US" sz="3200" dirty="0" smtClean="0"/>
              <a:t> the annual or lifetime maximum amount of money an insurance plan will pay for a policy-holder’s healthcare services.   </a:t>
            </a:r>
          </a:p>
          <a:p>
            <a:r>
              <a:rPr lang="en-US" sz="3200" b="1" dirty="0" smtClean="0"/>
              <a:t>Outpatient – </a:t>
            </a:r>
            <a:r>
              <a:rPr lang="en-US" sz="3200" dirty="0" smtClean="0"/>
              <a:t>surgery that allows a person to return home on the same day that a surgical procedure is performed. It is also referred to as ambulatory surgery or same-day surgery.  </a:t>
            </a:r>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0547" y="4208928"/>
            <a:ext cx="8248821" cy="2649071"/>
          </a:xfrm>
        </p:spPr>
        <p:txBody>
          <a:bodyPr>
            <a:normAutofit/>
          </a:bodyPr>
          <a:lstStyle/>
          <a:p>
            <a:r>
              <a:rPr lang="en-US" sz="5400" b="1" dirty="0" smtClean="0"/>
              <a:t>Peoples Methods of Saving Money</a:t>
            </a:r>
            <a:endParaRPr lang="en-US" sz="5400" b="1" dirty="0"/>
          </a:p>
        </p:txBody>
      </p:sp>
    </p:spTree>
    <p:extLst>
      <p:ext uri="{BB962C8B-B14F-4D97-AF65-F5344CB8AC3E}">
        <p14:creationId xmlns="" xmlns:p14="http://schemas.microsoft.com/office/powerpoint/2010/main" val="39822236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61256" y="410547"/>
            <a:ext cx="8005665" cy="5715616"/>
          </a:xfrm>
        </p:spPr>
        <p:txBody>
          <a:bodyPr>
            <a:normAutofit lnSpcReduction="10000"/>
          </a:bodyPr>
          <a:lstStyle/>
          <a:p>
            <a:r>
              <a:rPr lang="en-US" sz="3200" b="1" dirty="0" smtClean="0"/>
              <a:t>Remain Uninsured</a:t>
            </a:r>
            <a:r>
              <a:rPr lang="en-US" sz="3200" dirty="0" smtClean="0"/>
              <a:t>- this either bankrupts a patient or it leaves the hospital with unpaid bills or both.  </a:t>
            </a:r>
          </a:p>
          <a:p>
            <a:r>
              <a:rPr lang="en-US" sz="3200" b="1" dirty="0" smtClean="0"/>
              <a:t>Drug Re-importation-</a:t>
            </a:r>
            <a:r>
              <a:rPr lang="en-US" sz="3200" dirty="0" smtClean="0"/>
              <a:t> people ordering or purchasing drugs from Canada or Mexico where the same drugs are cheaper.  This is technically illegal in the U.S. but done often. </a:t>
            </a:r>
          </a:p>
          <a:p>
            <a:r>
              <a:rPr lang="en-US" sz="3200" b="1" dirty="0" smtClean="0"/>
              <a:t>Go To the Doctor Less-</a:t>
            </a:r>
            <a:r>
              <a:rPr lang="en-US" sz="3200" dirty="0" smtClean="0"/>
              <a:t>this could lead to undiagnosed diseases/conditions that eventually get worse</a:t>
            </a:r>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0547" y="4208928"/>
            <a:ext cx="8248821" cy="2649071"/>
          </a:xfrm>
        </p:spPr>
        <p:txBody>
          <a:bodyPr>
            <a:normAutofit/>
          </a:bodyPr>
          <a:lstStyle/>
          <a:p>
            <a:r>
              <a:rPr lang="en-US" sz="5400" b="1" dirty="0" smtClean="0"/>
              <a:t>Other Recurring and Current Issues</a:t>
            </a:r>
            <a:endParaRPr lang="en-US" sz="5400" b="1" dirty="0"/>
          </a:p>
        </p:txBody>
      </p:sp>
    </p:spTree>
    <p:extLst>
      <p:ext uri="{BB962C8B-B14F-4D97-AF65-F5344CB8AC3E}">
        <p14:creationId xmlns="" xmlns:p14="http://schemas.microsoft.com/office/powerpoint/2010/main" val="3982223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0547" y="4208929"/>
            <a:ext cx="8248821" cy="1048684"/>
          </a:xfrm>
        </p:spPr>
        <p:txBody>
          <a:bodyPr>
            <a:normAutofit fontScale="90000"/>
          </a:bodyPr>
          <a:lstStyle/>
          <a:p>
            <a:r>
              <a:rPr lang="en-US" sz="5400" b="1" dirty="0" smtClean="0"/>
              <a:t>Types of Health Insurance</a:t>
            </a:r>
            <a:endParaRPr lang="en-US" sz="5400" b="1"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 xmlns:p14="http://schemas.microsoft.com/office/powerpoint/2010/main" val="39822236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61256" y="410547"/>
            <a:ext cx="8005665" cy="5715616"/>
          </a:xfrm>
        </p:spPr>
        <p:txBody>
          <a:bodyPr>
            <a:normAutofit/>
          </a:bodyPr>
          <a:lstStyle/>
          <a:p>
            <a:r>
              <a:rPr lang="en-US" sz="3200" b="1" dirty="0" smtClean="0"/>
              <a:t>Affordable Healthcare and Patient Protection Act (</a:t>
            </a:r>
            <a:r>
              <a:rPr lang="en-US" sz="3200" b="1" dirty="0" err="1" smtClean="0"/>
              <a:t>Obamacare</a:t>
            </a:r>
            <a:r>
              <a:rPr lang="en-US" sz="3200" b="1" dirty="0" smtClean="0"/>
              <a:t>)</a:t>
            </a:r>
            <a:r>
              <a:rPr lang="en-US" sz="3200" dirty="0" smtClean="0"/>
              <a:t>-sets up specific government regulations for insurance companies and conditions that must be met by all healthcare plans. No one “goes on </a:t>
            </a:r>
            <a:r>
              <a:rPr lang="en-US" sz="3200" dirty="0" err="1" smtClean="0"/>
              <a:t>Obamacare</a:t>
            </a:r>
            <a:r>
              <a:rPr lang="en-US" sz="3200" dirty="0" smtClean="0"/>
              <a:t>”.  They must find plans that meet </a:t>
            </a:r>
            <a:r>
              <a:rPr lang="en-US" sz="3200" dirty="0" err="1" smtClean="0"/>
              <a:t>Obamacare</a:t>
            </a:r>
            <a:r>
              <a:rPr lang="en-US" sz="3200" dirty="0" smtClean="0"/>
              <a:t> standards.  </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61256" y="410547"/>
            <a:ext cx="8005665" cy="5715616"/>
          </a:xfrm>
        </p:spPr>
        <p:txBody>
          <a:bodyPr>
            <a:normAutofit lnSpcReduction="10000"/>
          </a:bodyPr>
          <a:lstStyle/>
          <a:p>
            <a:r>
              <a:rPr lang="en-US" sz="3200" b="1" dirty="0" smtClean="0"/>
              <a:t>Euthanasia-</a:t>
            </a:r>
            <a:r>
              <a:rPr lang="en-US" sz="3200" dirty="0" smtClean="0"/>
              <a:t> is the practice of having a medically-assisted death.  It illegal in most states and countries and is sometimes referred to as the </a:t>
            </a:r>
            <a:r>
              <a:rPr lang="en-US" sz="3200" b="1" i="1" dirty="0" smtClean="0"/>
              <a:t>“Right to Die” </a:t>
            </a:r>
            <a:r>
              <a:rPr lang="en-US" sz="3200" dirty="0" smtClean="0"/>
              <a:t>by supporters.  </a:t>
            </a:r>
          </a:p>
          <a:p>
            <a:r>
              <a:rPr lang="en-US" sz="3200" b="1" dirty="0" smtClean="0"/>
              <a:t>Tort Reform- </a:t>
            </a:r>
            <a:r>
              <a:rPr lang="en-US" sz="3200" dirty="0" smtClean="0"/>
              <a:t>the idea of capping the amount of money patients can sue doctors for in medical malpractice suits.  This would drive down the cost of a doctor’s malpractice insurance thereby making their services cheaper.  </a:t>
            </a:r>
            <a:endParaRPr lang="en-US" sz="320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671804"/>
            <a:ext cx="6508377" cy="5454359"/>
          </a:xfrm>
        </p:spPr>
        <p:txBody>
          <a:bodyPr/>
          <a:lstStyle/>
          <a:p>
            <a:r>
              <a:rPr lang="en-US" sz="2400" b="1" dirty="0" smtClean="0"/>
              <a:t>Private Health Insurance- </a:t>
            </a:r>
            <a:r>
              <a:rPr lang="en-US" sz="2400" dirty="0" smtClean="0"/>
              <a:t>policies paid for by a policy-holder to a private insurance company for healthcare coverage.</a:t>
            </a:r>
          </a:p>
          <a:p>
            <a:endParaRPr lang="en-US" sz="2400" dirty="0" smtClean="0"/>
          </a:p>
          <a:p>
            <a:r>
              <a:rPr lang="en-US" sz="2400" b="1" dirty="0" smtClean="0"/>
              <a:t>HMO (Health Maintenance Organizations)</a:t>
            </a:r>
            <a:r>
              <a:rPr lang="en-US" sz="2400" dirty="0" smtClean="0"/>
              <a:t> –A form of private insurance, it contracts with doctors and hospitals to get lower prices to save money in exchange for sending patients only to these “contracted” doctors.</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671804"/>
            <a:ext cx="6508377" cy="5454359"/>
          </a:xfrm>
        </p:spPr>
        <p:txBody>
          <a:bodyPr>
            <a:normAutofit lnSpcReduction="10000"/>
          </a:bodyPr>
          <a:lstStyle/>
          <a:p>
            <a:r>
              <a:rPr lang="en-US" sz="2800" b="1" dirty="0" smtClean="0"/>
              <a:t>Medicare – </a:t>
            </a:r>
            <a:r>
              <a:rPr lang="en-US" sz="2800" dirty="0" smtClean="0"/>
              <a:t>(elderly/disabled) Insurance program provided by the federal government to provide health insurance coverage to the elderly and their dependents or individuals who become permanently disabled</a:t>
            </a:r>
          </a:p>
          <a:p>
            <a:pPr>
              <a:buNone/>
            </a:pPr>
            <a:endParaRPr lang="en-US" sz="2800" dirty="0" smtClean="0"/>
          </a:p>
          <a:p>
            <a:r>
              <a:rPr lang="en-US" sz="2800" b="1" dirty="0" smtClean="0"/>
              <a:t>Medicaid –</a:t>
            </a:r>
            <a:r>
              <a:rPr lang="en-US" sz="2800" dirty="0" smtClean="0"/>
              <a:t> (the poor) a government provided social welfare program that provides health insurance to the very POOR. </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671804"/>
            <a:ext cx="6508377" cy="5454359"/>
          </a:xfrm>
        </p:spPr>
        <p:txBody>
          <a:bodyPr>
            <a:normAutofit fontScale="92500" lnSpcReduction="20000"/>
          </a:bodyPr>
          <a:lstStyle/>
          <a:p>
            <a:r>
              <a:rPr lang="en-US" sz="2800" b="1" dirty="0" smtClean="0"/>
              <a:t>State Children’s Health Insurance Program (</a:t>
            </a:r>
            <a:r>
              <a:rPr lang="en-US" sz="2800" b="1" dirty="0" err="1" smtClean="0"/>
              <a:t>SCHIP</a:t>
            </a:r>
            <a:r>
              <a:rPr lang="en-US" sz="2800" b="1" dirty="0" smtClean="0"/>
              <a:t>) - </a:t>
            </a:r>
            <a:r>
              <a:rPr lang="en-US" sz="2800" dirty="0" smtClean="0"/>
              <a:t>a joint state/federal program to provide health insurance to children in families that earn too much money to qualify for Medicaid, yet cannot afford to buy private insurance.</a:t>
            </a:r>
          </a:p>
          <a:p>
            <a:r>
              <a:rPr lang="en-US" sz="2800" b="1" dirty="0" smtClean="0"/>
              <a:t>Universal Health Care - </a:t>
            </a:r>
            <a:r>
              <a:rPr lang="en-US" sz="2800" dirty="0" smtClean="0"/>
              <a:t>government programs intended to ensure that ALL CITIZENS have access to most types of health care. Patients may pay for some portion of their care, but most care is subsidized by taxpayers and/or by compulsory health insurance.</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0547" y="4208929"/>
            <a:ext cx="8248821" cy="1048684"/>
          </a:xfrm>
        </p:spPr>
        <p:txBody>
          <a:bodyPr>
            <a:normAutofit fontScale="90000"/>
          </a:bodyPr>
          <a:lstStyle/>
          <a:p>
            <a:r>
              <a:rPr lang="en-US" sz="5400" b="1" dirty="0" smtClean="0"/>
              <a:t>Rising Costs of Insurance</a:t>
            </a:r>
            <a:endParaRPr lang="en-US" sz="5400" b="1"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 xmlns:p14="http://schemas.microsoft.com/office/powerpoint/2010/main" val="3982223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8" y="671804"/>
            <a:ext cx="7529805" cy="5454359"/>
          </a:xfrm>
        </p:spPr>
        <p:txBody>
          <a:bodyPr>
            <a:normAutofit fontScale="92500" lnSpcReduction="20000"/>
          </a:bodyPr>
          <a:lstStyle/>
          <a:p>
            <a:r>
              <a:rPr lang="en-US" sz="2800" b="1" dirty="0" smtClean="0"/>
              <a:t>The Uninsured- </a:t>
            </a:r>
            <a:r>
              <a:rPr lang="en-US" sz="2800" dirty="0" smtClean="0"/>
              <a:t>usually will attend emergency rooms for care if needed and cannot pay for the services.  As a result, hospitals charge insured patients more money for services to cover the costs they will not be reimbursed for by the uninsured.  Therefore insurance companies, that actually pay the hospitals, wind up charging the policy-holder more for the price of a policy.</a:t>
            </a:r>
          </a:p>
          <a:p>
            <a:endParaRPr lang="en-US" sz="2800" dirty="0" smtClean="0"/>
          </a:p>
          <a:p>
            <a:r>
              <a:rPr lang="en-US" sz="2800" b="1" dirty="0" smtClean="0"/>
              <a:t>“Miracle” Drugs- </a:t>
            </a:r>
            <a:r>
              <a:rPr lang="en-US" sz="2800" dirty="0" smtClean="0"/>
              <a:t>these latest “state of the art drugs” can keep patients alive longer than in the past but cost enormous amounts of money for prescriptions.  </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671804"/>
            <a:ext cx="7007291" cy="5710335"/>
          </a:xfrm>
        </p:spPr>
        <p:txBody>
          <a:bodyPr>
            <a:normAutofit/>
          </a:bodyPr>
          <a:lstStyle/>
          <a:p>
            <a:r>
              <a:rPr lang="en-US" sz="2800" b="1" dirty="0" smtClean="0"/>
              <a:t>Rising Life Expectancy- </a:t>
            </a:r>
            <a:r>
              <a:rPr lang="en-US" sz="2800" dirty="0" smtClean="0"/>
              <a:t>since people are living longer, insurance companies will pay for the </a:t>
            </a:r>
            <a:r>
              <a:rPr lang="en-US" sz="2800" dirty="0" err="1" smtClean="0"/>
              <a:t>elderly’s</a:t>
            </a:r>
            <a:r>
              <a:rPr lang="en-US" sz="2800" dirty="0" smtClean="0"/>
              <a:t> healthcare longer.  </a:t>
            </a:r>
          </a:p>
          <a:p>
            <a:endParaRPr lang="en-US" sz="2800" dirty="0" smtClean="0"/>
          </a:p>
          <a:p>
            <a:r>
              <a:rPr lang="en-US" sz="2800" b="1" dirty="0" smtClean="0"/>
              <a:t>Fee-For-Services- </a:t>
            </a:r>
            <a:r>
              <a:rPr lang="en-US" sz="2800" dirty="0" smtClean="0"/>
              <a:t>Doctors in the U.S. are paid for each service (tests, x-rays, etc.) provided rather than on a cases by case basis.  This can encourage a doctor to perform unnecessary tests and/or services to increase their profit.  </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0547" y="4208929"/>
            <a:ext cx="8248821" cy="1048684"/>
          </a:xfrm>
        </p:spPr>
        <p:txBody>
          <a:bodyPr>
            <a:normAutofit/>
          </a:bodyPr>
          <a:lstStyle/>
          <a:p>
            <a:r>
              <a:rPr lang="en-US" sz="5400" b="1" dirty="0" smtClean="0"/>
              <a:t>The Healthcare System</a:t>
            </a:r>
            <a:endParaRPr lang="en-US" sz="5400" b="1"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 xmlns:p14="http://schemas.microsoft.com/office/powerpoint/2010/main" val="3982223656"/>
      </p:ext>
    </p:extLst>
  </p:cSld>
  <p:clrMapOvr>
    <a:masterClrMapping/>
  </p:clrMapOvr>
  <p:timing>
    <p:tnLst>
      <p:par>
        <p:cTn id="1" dur="indefinite" restart="never" nodeType="tmRoot"/>
      </p:par>
    </p:tn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6680</TotalTime>
  <Words>867</Words>
  <Application>Microsoft Office PowerPoint</Application>
  <PresentationFormat>On-screen Show (4:3)</PresentationFormat>
  <Paragraphs>41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Plaza</vt:lpstr>
      <vt:lpstr>Health Care in the US</vt:lpstr>
      <vt:lpstr>Types of Health Insurance</vt:lpstr>
      <vt:lpstr>Slide 3</vt:lpstr>
      <vt:lpstr>Slide 4</vt:lpstr>
      <vt:lpstr>Slide 5</vt:lpstr>
      <vt:lpstr>Rising Costs of Insurance</vt:lpstr>
      <vt:lpstr>Slide 7</vt:lpstr>
      <vt:lpstr>Slide 8</vt:lpstr>
      <vt:lpstr>The Healthcare System</vt:lpstr>
      <vt:lpstr>Slide 10</vt:lpstr>
      <vt:lpstr>Health Insurance Policies</vt:lpstr>
      <vt:lpstr>Slide 12</vt:lpstr>
      <vt:lpstr>Slide 13</vt:lpstr>
      <vt:lpstr>How insurance companies increase profits</vt:lpstr>
      <vt:lpstr>Slide 15</vt:lpstr>
      <vt:lpstr>Slide 16</vt:lpstr>
      <vt:lpstr>Peoples Methods of Saving Money</vt:lpstr>
      <vt:lpstr>Slide 18</vt:lpstr>
      <vt:lpstr>Other Recurring and Current Issues</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Citizenship</dc:title>
  <dc:creator>MATTHEW RIVERA</dc:creator>
  <cp:lastModifiedBy>M. Rivera</cp:lastModifiedBy>
  <cp:revision>18</cp:revision>
  <dcterms:created xsi:type="dcterms:W3CDTF">2015-09-07T23:16:56Z</dcterms:created>
  <dcterms:modified xsi:type="dcterms:W3CDTF">2017-09-08T00:29:12Z</dcterms:modified>
</cp:coreProperties>
</file>