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58" r:id="rId4"/>
    <p:sldId id="259" r:id="rId5"/>
    <p:sldId id="260" r:id="rId6"/>
    <p:sldId id="261" r:id="rId7"/>
    <p:sldId id="262" r:id="rId8"/>
    <p:sldId id="26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9/7/2017</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9/7/2017</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9/7/2017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9/7/2017</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9/7/2017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vocabulary</a:t>
            </a:r>
            <a:endParaRPr lang="en-US" dirty="0"/>
          </a:p>
        </p:txBody>
      </p:sp>
      <p:sp>
        <p:nvSpPr>
          <p:cNvPr id="3" name="Title 2"/>
          <p:cNvSpPr>
            <a:spLocks noGrp="1"/>
          </p:cNvSpPr>
          <p:nvPr>
            <p:ph type="ctrTitle"/>
          </p:nvPr>
        </p:nvSpPr>
        <p:spPr/>
        <p:txBody>
          <a:bodyPr/>
          <a:lstStyle/>
          <a:p>
            <a:r>
              <a:rPr lang="en-US" dirty="0" smtClean="0"/>
              <a:t>Political Terminology</a:t>
            </a:r>
            <a:endParaRPr lang="en-US" dirty="0"/>
          </a:p>
        </p:txBody>
      </p:sp>
    </p:spTree>
    <p:extLst>
      <p:ext uri="{BB962C8B-B14F-4D97-AF65-F5344CB8AC3E}">
        <p14:creationId xmlns:p14="http://schemas.microsoft.com/office/powerpoint/2010/main" xmlns="" val="1962539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6247864"/>
          </a:xfrm>
          <a:prstGeom prst="rect">
            <a:avLst/>
          </a:prstGeom>
          <a:noFill/>
        </p:spPr>
        <p:txBody>
          <a:bodyPr wrap="square" rtlCol="0">
            <a:spAutoFit/>
          </a:bodyPr>
          <a:lstStyle/>
          <a:p>
            <a:r>
              <a:rPr lang="en-US" sz="2000" b="1" u="sng" dirty="0" smtClean="0"/>
              <a:t>Republicans/GOP:</a:t>
            </a:r>
            <a:r>
              <a:rPr lang="en-US" sz="2000" dirty="0" smtClean="0"/>
              <a:t> “Grand Old Party” refers to the Republican Party. One of the two major contemporary parties. Most recent president – George W. Bush.</a:t>
            </a:r>
          </a:p>
          <a:p>
            <a:endParaRPr lang="en-US" sz="2000" dirty="0"/>
          </a:p>
          <a:p>
            <a:r>
              <a:rPr lang="en-US" sz="2000" b="1" u="sng" dirty="0" smtClean="0"/>
              <a:t>Democratic Party: </a:t>
            </a:r>
            <a:r>
              <a:rPr lang="en-US" sz="2000" dirty="0" smtClean="0"/>
              <a:t>One of two major contemporary parties.  Most recent President – Barack Obama.</a:t>
            </a:r>
          </a:p>
          <a:p>
            <a:endParaRPr lang="en-US" sz="2000" dirty="0"/>
          </a:p>
          <a:p>
            <a:r>
              <a:rPr lang="en-US" sz="2000" b="1" u="sng" dirty="0" smtClean="0"/>
              <a:t>Liberals</a:t>
            </a:r>
            <a:r>
              <a:rPr lang="en-US" sz="2000" dirty="0" smtClean="0"/>
              <a:t>: a political ideology that supports a standard set of social policies such as: </a:t>
            </a:r>
            <a:r>
              <a:rPr lang="en-US" sz="2000" dirty="0" err="1" smtClean="0"/>
              <a:t>Affirmitive</a:t>
            </a:r>
            <a:r>
              <a:rPr lang="en-US" sz="2000" dirty="0" smtClean="0"/>
              <a:t> action, increased spending on education, immigration reform and universal health care.  </a:t>
            </a:r>
          </a:p>
          <a:p>
            <a:endParaRPr lang="en-US" sz="2000" dirty="0"/>
          </a:p>
          <a:p>
            <a:r>
              <a:rPr lang="en-US" sz="2000" b="1" u="sng" dirty="0" smtClean="0"/>
              <a:t>Conservatives</a:t>
            </a:r>
            <a:r>
              <a:rPr lang="en-US" sz="2000" dirty="0" smtClean="0"/>
              <a:t>: a political ideology that supports preserving existing conditions, institutions, or to restore traditional ones and limit change.  Historically associated with “RIGHT WING” politics.  </a:t>
            </a:r>
          </a:p>
          <a:p>
            <a:endParaRPr lang="en-US" sz="2000" dirty="0"/>
          </a:p>
          <a:p>
            <a:r>
              <a:rPr lang="en-US" sz="2000" b="1" u="sng" dirty="0" smtClean="0"/>
              <a:t>Reagan Democrats</a:t>
            </a:r>
            <a:r>
              <a:rPr lang="en-US" sz="2000" dirty="0" smtClean="0"/>
              <a:t>: Political term used to denote traditionally democratic voters, who defected from their party to support Republican President Ronald Reagan. Used to describe moderate democrats who are more conservative on issues such as national security and immigration.</a:t>
            </a:r>
          </a:p>
        </p:txBody>
      </p:sp>
    </p:spTree>
    <p:extLst>
      <p:ext uri="{BB962C8B-B14F-4D97-AF65-F5344CB8AC3E}">
        <p14:creationId xmlns:p14="http://schemas.microsoft.com/office/powerpoint/2010/main" xmlns="" val="3657649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8340744"/>
          </a:xfrm>
          <a:prstGeom prst="rect">
            <a:avLst/>
          </a:prstGeom>
          <a:noFill/>
        </p:spPr>
        <p:txBody>
          <a:bodyPr wrap="square" rtlCol="0">
            <a:spAutoFit/>
          </a:bodyPr>
          <a:lstStyle/>
          <a:p>
            <a:r>
              <a:rPr lang="en-US" sz="2000" b="1" u="sng" dirty="0" smtClean="0"/>
              <a:t>Independents</a:t>
            </a:r>
            <a:r>
              <a:rPr lang="en-US" sz="2000" dirty="0" smtClean="0"/>
              <a:t>: those citizens who do not associate themselves with any major party.</a:t>
            </a:r>
          </a:p>
          <a:p>
            <a:endParaRPr lang="en-US" sz="2000" dirty="0"/>
          </a:p>
          <a:p>
            <a:r>
              <a:rPr lang="en-US" sz="2000" b="1" u="sng" dirty="0" smtClean="0"/>
              <a:t>Tea Party</a:t>
            </a:r>
            <a:r>
              <a:rPr lang="en-US" sz="2000" dirty="0" smtClean="0"/>
              <a:t>: An American political movement that advocates strict adherence to the US Constitution, reducing government spending and taxes and a reduction of debt/deficit.  </a:t>
            </a:r>
          </a:p>
          <a:p>
            <a:endParaRPr lang="en-US" sz="2000" dirty="0"/>
          </a:p>
          <a:p>
            <a:r>
              <a:rPr lang="en-US" sz="2000" b="1" u="sng" dirty="0" smtClean="0"/>
              <a:t>White Collar:</a:t>
            </a:r>
            <a:r>
              <a:rPr lang="en-US" sz="2000" dirty="0" smtClean="0"/>
              <a:t> Refers to the “white dress shirts” of males who work in office jobs.  Historically, vote republican and tend to be more conservative.</a:t>
            </a:r>
          </a:p>
          <a:p>
            <a:endParaRPr lang="en-US" sz="2000" dirty="0"/>
          </a:p>
          <a:p>
            <a:r>
              <a:rPr lang="en-US" sz="2000" b="1" u="sng" dirty="0" smtClean="0"/>
              <a:t>Blue Collar</a:t>
            </a:r>
            <a:r>
              <a:rPr lang="en-US" sz="2000" b="1" u="sng" dirty="0"/>
              <a:t>:</a:t>
            </a:r>
            <a:r>
              <a:rPr lang="en-US" sz="2000" dirty="0"/>
              <a:t> Refers to the </a:t>
            </a:r>
            <a:r>
              <a:rPr lang="en-US" sz="2000" dirty="0" smtClean="0"/>
              <a:t>“blue shirts, uniforms or coveralls” </a:t>
            </a:r>
            <a:r>
              <a:rPr lang="en-US" sz="2000" dirty="0"/>
              <a:t>of males who work in </a:t>
            </a:r>
            <a:r>
              <a:rPr lang="en-US" sz="2000" dirty="0" smtClean="0"/>
              <a:t>manual labor jobs or the service industry.  </a:t>
            </a:r>
          </a:p>
          <a:p>
            <a:endParaRPr lang="en-US" sz="2000" dirty="0"/>
          </a:p>
          <a:p>
            <a:r>
              <a:rPr lang="en-US" sz="2000" b="1" u="sng" dirty="0" smtClean="0"/>
              <a:t>Low-Information Voters:</a:t>
            </a:r>
            <a:r>
              <a:rPr lang="en-US" sz="2000" dirty="0" smtClean="0"/>
              <a:t> People who may vote but are generally poorly informed about politics.  </a:t>
            </a:r>
          </a:p>
          <a:p>
            <a:endParaRPr lang="en-US" sz="2000" dirty="0"/>
          </a:p>
          <a:p>
            <a:r>
              <a:rPr lang="en-US" sz="2000" b="1" u="sng" dirty="0" smtClean="0"/>
              <a:t>Third Party:</a:t>
            </a:r>
            <a:r>
              <a:rPr lang="en-US" sz="2000" dirty="0" smtClean="0"/>
              <a:t> Any political party other than Republican and Democratic.  Usually do not impact an election (i.e. Green Party)</a:t>
            </a:r>
            <a:endParaRPr lang="en-US" sz="2000" dirty="0"/>
          </a:p>
          <a:p>
            <a:endParaRPr lang="en-US" sz="2000" dirty="0"/>
          </a:p>
          <a:p>
            <a:endParaRPr lang="en-US" sz="2000" dirty="0" smtClean="0"/>
          </a:p>
          <a:p>
            <a:endParaRPr lang="en-US" sz="2000" dirty="0"/>
          </a:p>
          <a:p>
            <a:endParaRPr lang="en-US" sz="2000" dirty="0"/>
          </a:p>
          <a:p>
            <a:endParaRPr lang="en-US" sz="2000" dirty="0"/>
          </a:p>
          <a:p>
            <a:endParaRPr lang="en-US" sz="2000" dirty="0" smtClean="0"/>
          </a:p>
          <a:p>
            <a:endParaRPr lang="en-US" dirty="0"/>
          </a:p>
          <a:p>
            <a:endParaRPr lang="en-US" dirty="0"/>
          </a:p>
        </p:txBody>
      </p:sp>
    </p:spTree>
    <p:extLst>
      <p:ext uri="{BB962C8B-B14F-4D97-AF65-F5344CB8AC3E}">
        <p14:creationId xmlns:p14="http://schemas.microsoft.com/office/powerpoint/2010/main" xmlns="" val="635597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5632311"/>
          </a:xfrm>
          <a:prstGeom prst="rect">
            <a:avLst/>
          </a:prstGeom>
          <a:noFill/>
        </p:spPr>
        <p:txBody>
          <a:bodyPr wrap="square" rtlCol="0">
            <a:spAutoFit/>
          </a:bodyPr>
          <a:lstStyle/>
          <a:p>
            <a:r>
              <a:rPr lang="en-US" sz="2000" b="1" u="sng" dirty="0" smtClean="0"/>
              <a:t>Red States</a:t>
            </a:r>
            <a:r>
              <a:rPr lang="en-US" sz="2000" dirty="0" smtClean="0"/>
              <a:t>: refers to those states that tend to vote Republican.  </a:t>
            </a:r>
          </a:p>
          <a:p>
            <a:endParaRPr lang="en-US" sz="2000" dirty="0"/>
          </a:p>
          <a:p>
            <a:r>
              <a:rPr lang="en-US" sz="2000" b="1" u="sng" dirty="0" smtClean="0"/>
              <a:t>Blue States</a:t>
            </a:r>
            <a:r>
              <a:rPr lang="en-US" sz="2000" dirty="0" smtClean="0"/>
              <a:t>: refers to states that tend to vote Democrat.</a:t>
            </a:r>
          </a:p>
          <a:p>
            <a:endParaRPr lang="en-US" sz="2000" dirty="0"/>
          </a:p>
          <a:p>
            <a:r>
              <a:rPr lang="en-US" sz="2000" b="1" u="sng" dirty="0" smtClean="0"/>
              <a:t>Swing State/Battleground State(Purple States):</a:t>
            </a:r>
            <a:r>
              <a:rPr lang="en-US" sz="2000" dirty="0" smtClean="0"/>
              <a:t> refers to a state in which no single party or candidate has overwhelming support in securing that state’s Electoral College Votes.  Such states are targets of both major parties in presidential elections.  (i.e. Iowa)</a:t>
            </a:r>
          </a:p>
          <a:p>
            <a:endParaRPr lang="en-US" sz="2000" dirty="0"/>
          </a:p>
          <a:p>
            <a:r>
              <a:rPr lang="en-US" sz="2000" b="1" u="sng" dirty="0" smtClean="0"/>
              <a:t>Swing Voters:</a:t>
            </a:r>
            <a:r>
              <a:rPr lang="en-US" sz="2000" dirty="0" smtClean="0"/>
              <a:t> is a voter that can </a:t>
            </a:r>
            <a:r>
              <a:rPr lang="en-US" sz="2000" dirty="0" err="1" smtClean="0"/>
              <a:t>potentiallly</a:t>
            </a:r>
            <a:r>
              <a:rPr lang="en-US" sz="2000" dirty="0" smtClean="0"/>
              <a:t> go to any number of candidates in an election, or in a two-party system, may go to either party.  </a:t>
            </a:r>
          </a:p>
          <a:p>
            <a:endParaRPr lang="en-US" sz="2000" dirty="0"/>
          </a:p>
          <a:p>
            <a:r>
              <a:rPr lang="en-US" sz="2000" b="1" u="sng" dirty="0" smtClean="0"/>
              <a:t>Youth Vote:</a:t>
            </a:r>
            <a:r>
              <a:rPr lang="en-US" sz="2000" dirty="0" smtClean="0"/>
              <a:t> The 26</a:t>
            </a:r>
            <a:r>
              <a:rPr lang="en-US" sz="2000" baseline="30000" dirty="0" smtClean="0"/>
              <a:t>th</a:t>
            </a:r>
            <a:r>
              <a:rPr lang="en-US" sz="2000" dirty="0" smtClean="0"/>
              <a:t> Amendment lowered the voting age to 18 in 1971, but 18-29 year olds have a spotty voting record.  In the 2000 election their turnout was 40% - lowest of any group.  In the 2008 election Obama was able to motivate the youth vote which is credited to helping him win he election (51%)</a:t>
            </a:r>
          </a:p>
        </p:txBody>
      </p:sp>
    </p:spTree>
    <p:extLst>
      <p:ext uri="{BB962C8B-B14F-4D97-AF65-F5344CB8AC3E}">
        <p14:creationId xmlns:p14="http://schemas.microsoft.com/office/powerpoint/2010/main" xmlns="" val="1862967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7171194"/>
          </a:xfrm>
          <a:prstGeom prst="rect">
            <a:avLst/>
          </a:prstGeom>
          <a:noFill/>
        </p:spPr>
        <p:txBody>
          <a:bodyPr wrap="square" rtlCol="0">
            <a:spAutoFit/>
          </a:bodyPr>
          <a:lstStyle/>
          <a:p>
            <a:r>
              <a:rPr lang="en-US" sz="2000" b="1" u="sng" dirty="0" smtClean="0"/>
              <a:t>Soccer Moms</a:t>
            </a:r>
            <a:r>
              <a:rPr lang="en-US" sz="2000" dirty="0" smtClean="0"/>
              <a:t>: An American mother living in the suburbs whose time is often spent transporting her children from one activity to another.  This group became a targeted group by politicians during the 1996 presidential election as a major voting block.  </a:t>
            </a:r>
          </a:p>
          <a:p>
            <a:endParaRPr lang="en-US" sz="2000" dirty="0"/>
          </a:p>
          <a:p>
            <a:r>
              <a:rPr lang="en-US" sz="2000" b="1" u="sng" dirty="0" smtClean="0"/>
              <a:t>Constituency</a:t>
            </a:r>
            <a:r>
              <a:rPr lang="en-US" sz="2000" dirty="0" smtClean="0"/>
              <a:t>: The body of voters or the residents of a district represented by an elected legislator or official.  </a:t>
            </a:r>
          </a:p>
          <a:p>
            <a:endParaRPr lang="en-US" sz="2000" dirty="0"/>
          </a:p>
          <a:p>
            <a:r>
              <a:rPr lang="en-US" sz="2000" b="1" u="sng" dirty="0" smtClean="0"/>
              <a:t>Platform:</a:t>
            </a:r>
            <a:r>
              <a:rPr lang="en-US" sz="2000" dirty="0" smtClean="0"/>
              <a:t> The aims and principles of a person or party.  Their official position on the “issues.”</a:t>
            </a:r>
          </a:p>
          <a:p>
            <a:endParaRPr lang="en-US" sz="2000" dirty="0"/>
          </a:p>
          <a:p>
            <a:r>
              <a:rPr lang="en-US" sz="2000" b="1" u="sng" dirty="0" smtClean="0"/>
              <a:t>Lobbyist:</a:t>
            </a:r>
            <a:r>
              <a:rPr lang="en-US" sz="2000" dirty="0" smtClean="0"/>
              <a:t> A group of persons engaged in trying to influence legislators or other public officials in favor of a specific cause.  </a:t>
            </a:r>
          </a:p>
          <a:p>
            <a:endParaRPr lang="en-US" sz="2000" dirty="0"/>
          </a:p>
          <a:p>
            <a:r>
              <a:rPr lang="en-US" sz="2000" b="1" u="sng" dirty="0" smtClean="0"/>
              <a:t>527:</a:t>
            </a:r>
            <a:r>
              <a:rPr lang="en-US" sz="2000" dirty="0" smtClean="0"/>
              <a:t> U.S. Tax Exempt organization that is created to influence the selection, nomination, election appointment or defeat of candidates to federal, state or local public office.  </a:t>
            </a:r>
          </a:p>
          <a:p>
            <a:endParaRPr lang="en-US" sz="2000" dirty="0"/>
          </a:p>
          <a:p>
            <a:r>
              <a:rPr lang="en-US" sz="2000" b="1" u="sng" dirty="0" smtClean="0"/>
              <a:t>Soft Money:</a:t>
            </a:r>
            <a:r>
              <a:rPr lang="en-US" sz="2000" dirty="0" smtClean="0"/>
              <a:t> Money donated to political parties that leaves the contribution unregulated.  </a:t>
            </a:r>
            <a:endParaRPr lang="en-US" sz="2000" dirty="0"/>
          </a:p>
          <a:p>
            <a:endParaRPr lang="en-US" sz="2000" dirty="0" smtClean="0"/>
          </a:p>
          <a:p>
            <a:r>
              <a:rPr lang="en-US" sz="2000" dirty="0"/>
              <a:t/>
            </a:r>
            <a:br>
              <a:rPr lang="en-US" sz="2000" dirty="0"/>
            </a:br>
            <a:endParaRPr lang="en-US" sz="2000" dirty="0" smtClean="0"/>
          </a:p>
        </p:txBody>
      </p:sp>
    </p:spTree>
    <p:extLst>
      <p:ext uri="{BB962C8B-B14F-4D97-AF65-F5344CB8AC3E}">
        <p14:creationId xmlns:p14="http://schemas.microsoft.com/office/powerpoint/2010/main" xmlns="" val="1841305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6555641"/>
          </a:xfrm>
          <a:prstGeom prst="rect">
            <a:avLst/>
          </a:prstGeom>
          <a:noFill/>
        </p:spPr>
        <p:txBody>
          <a:bodyPr wrap="square" rtlCol="0">
            <a:spAutoFit/>
          </a:bodyPr>
          <a:lstStyle/>
          <a:p>
            <a:r>
              <a:rPr lang="en-US" sz="2000" b="1" u="sng" dirty="0" smtClean="0"/>
              <a:t>Base</a:t>
            </a:r>
            <a:r>
              <a:rPr lang="en-US" sz="2000" dirty="0" smtClean="0"/>
              <a:t>: A group of voters who almost always support a single party’s candidates for elected office.  </a:t>
            </a:r>
          </a:p>
          <a:p>
            <a:endParaRPr lang="en-US" sz="2000" dirty="0"/>
          </a:p>
          <a:p>
            <a:r>
              <a:rPr lang="en-US" sz="2000" b="1" u="sng" dirty="0" smtClean="0"/>
              <a:t>Grassroots</a:t>
            </a:r>
            <a:r>
              <a:rPr lang="en-US" sz="2000" dirty="0" smtClean="0"/>
              <a:t>: Involving the common people in politics as a fundamental political and economic group.  </a:t>
            </a:r>
          </a:p>
          <a:p>
            <a:endParaRPr lang="en-US" sz="2000" dirty="0"/>
          </a:p>
          <a:p>
            <a:r>
              <a:rPr lang="en-US" sz="2000" b="1" u="sng" dirty="0" smtClean="0"/>
              <a:t>Media:</a:t>
            </a:r>
            <a:r>
              <a:rPr lang="en-US" sz="2000" dirty="0" smtClean="0"/>
              <a:t> the means of communication that reach a large number of people, such as television, newspapers and radio.</a:t>
            </a:r>
          </a:p>
          <a:p>
            <a:endParaRPr lang="en-US" sz="2000" dirty="0"/>
          </a:p>
          <a:p>
            <a:r>
              <a:rPr lang="en-US" sz="2000" b="1" u="sng" dirty="0" smtClean="0"/>
              <a:t>Sound Bite:</a:t>
            </a:r>
            <a:r>
              <a:rPr lang="en-US" sz="2000" dirty="0" smtClean="0"/>
              <a:t> A brief statement, as by a politician, taken from an audio/video source and broadcast during a news report.  </a:t>
            </a:r>
          </a:p>
          <a:p>
            <a:endParaRPr lang="en-US" sz="2000" dirty="0"/>
          </a:p>
          <a:p>
            <a:r>
              <a:rPr lang="en-US" sz="2000" b="1" u="sng" dirty="0" smtClean="0"/>
              <a:t>Spin:</a:t>
            </a:r>
            <a:r>
              <a:rPr lang="en-US" sz="2000" dirty="0" smtClean="0"/>
              <a:t> A political agenda, twisting truths or facts into something that “proves” your point of view.  </a:t>
            </a:r>
          </a:p>
          <a:p>
            <a:endParaRPr lang="en-US" sz="2000" dirty="0"/>
          </a:p>
          <a:p>
            <a:r>
              <a:rPr lang="en-US" sz="2000" b="1" u="sng" dirty="0" smtClean="0"/>
              <a:t>Mudslinging:</a:t>
            </a:r>
            <a:r>
              <a:rPr lang="en-US" sz="2000" dirty="0" smtClean="0"/>
              <a:t> Negative campaigning, trying to win advantage by referring to negative aspects of an opponent or of a policy.</a:t>
            </a:r>
            <a:endParaRPr lang="en-US" sz="2000" dirty="0"/>
          </a:p>
          <a:p>
            <a:endParaRPr lang="en-US" sz="2000" dirty="0"/>
          </a:p>
          <a:p>
            <a:endParaRPr lang="en-US" sz="2000" dirty="0" smtClean="0"/>
          </a:p>
          <a:p>
            <a:r>
              <a:rPr lang="en-US" sz="2000" dirty="0"/>
              <a:t/>
            </a:r>
            <a:br>
              <a:rPr lang="en-US" sz="2000" dirty="0"/>
            </a:br>
            <a:endParaRPr lang="en-US" sz="2000" dirty="0" smtClean="0"/>
          </a:p>
        </p:txBody>
      </p:sp>
    </p:spTree>
    <p:extLst>
      <p:ext uri="{BB962C8B-B14F-4D97-AF65-F5344CB8AC3E}">
        <p14:creationId xmlns:p14="http://schemas.microsoft.com/office/powerpoint/2010/main" xmlns="" val="2039724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5940088"/>
          </a:xfrm>
          <a:prstGeom prst="rect">
            <a:avLst/>
          </a:prstGeom>
          <a:noFill/>
        </p:spPr>
        <p:txBody>
          <a:bodyPr wrap="square" rtlCol="0">
            <a:spAutoFit/>
          </a:bodyPr>
          <a:lstStyle/>
          <a:p>
            <a:r>
              <a:rPr lang="en-US" sz="2000" b="1" u="sng" dirty="0" err="1" smtClean="0"/>
              <a:t>Swiftboating</a:t>
            </a:r>
            <a:r>
              <a:rPr lang="en-US" sz="2000" dirty="0" smtClean="0"/>
              <a:t>: Term used to describe an unfair or untrue political attack.  The term is derived from the Swift Vets and POWs for truth widely publicized, then discredited, campaign against 2004 US Presidential candidate John Kerry saying he lied about his service in battle in the Vietnam War.</a:t>
            </a:r>
          </a:p>
          <a:p>
            <a:endParaRPr lang="en-US" sz="2000" dirty="0"/>
          </a:p>
          <a:p>
            <a:r>
              <a:rPr lang="en-US" sz="2000" b="1" u="sng" dirty="0" smtClean="0"/>
              <a:t>Polls</a:t>
            </a:r>
            <a:r>
              <a:rPr lang="en-US" sz="2000" dirty="0" smtClean="0"/>
              <a:t>: Record the opinions or votes of people, usually done to see who is winning a political race or to see where people stand on an issue. </a:t>
            </a:r>
          </a:p>
          <a:p>
            <a:endParaRPr lang="en-US" sz="2000" dirty="0"/>
          </a:p>
          <a:p>
            <a:r>
              <a:rPr lang="en-US" sz="2000" b="1" u="sng" dirty="0" smtClean="0"/>
              <a:t>Popular Vote:</a:t>
            </a:r>
            <a:r>
              <a:rPr lang="en-US" sz="2000" dirty="0" smtClean="0"/>
              <a:t> An election is a formal decision-making process by which a population chooses an individual to hold office.</a:t>
            </a:r>
          </a:p>
          <a:p>
            <a:endParaRPr lang="en-US" sz="2000" dirty="0"/>
          </a:p>
          <a:p>
            <a:r>
              <a:rPr lang="en-US" sz="2000" b="1" u="sng" dirty="0" smtClean="0"/>
              <a:t>Electoral Vote:</a:t>
            </a:r>
            <a:r>
              <a:rPr lang="en-US" sz="2000" dirty="0" smtClean="0"/>
              <a:t> A body of people representing the states of the US, who formally cast votes for the election of President/VP in an election.  </a:t>
            </a:r>
          </a:p>
          <a:p>
            <a:endParaRPr lang="en-US" sz="2000" dirty="0"/>
          </a:p>
          <a:p>
            <a:r>
              <a:rPr lang="en-US" sz="2000" b="1" u="sng" dirty="0" smtClean="0"/>
              <a:t>Winner Take-All:</a:t>
            </a:r>
            <a:r>
              <a:rPr lang="en-US" sz="2000" dirty="0" smtClean="0"/>
              <a:t> In a Presidential election, the candidate who wins the popular vote will usually get all electoral votes for that state.</a:t>
            </a:r>
          </a:p>
        </p:txBody>
      </p:sp>
    </p:spTree>
    <p:extLst>
      <p:ext uri="{BB962C8B-B14F-4D97-AF65-F5344CB8AC3E}">
        <p14:creationId xmlns:p14="http://schemas.microsoft.com/office/powerpoint/2010/main" xmlns="" val="3946797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6863417"/>
          </a:xfrm>
          <a:prstGeom prst="rect">
            <a:avLst/>
          </a:prstGeom>
          <a:noFill/>
        </p:spPr>
        <p:txBody>
          <a:bodyPr wrap="square" rtlCol="0">
            <a:spAutoFit/>
          </a:bodyPr>
          <a:lstStyle/>
          <a:p>
            <a:r>
              <a:rPr lang="en-US" sz="2000" b="1" u="sng" dirty="0" smtClean="0"/>
              <a:t>Stump Speech</a:t>
            </a:r>
            <a:r>
              <a:rPr lang="en-US" sz="2000" dirty="0" smtClean="0"/>
              <a:t>: The term is derived from the tradition of candidates campaigning from town to town and delivering speeches from a tree stump.  Due to busy schedules candidates generally deliver a single speech repeatedly.  </a:t>
            </a:r>
          </a:p>
          <a:p>
            <a:endParaRPr lang="en-US" sz="2000" dirty="0"/>
          </a:p>
          <a:p>
            <a:r>
              <a:rPr lang="en-US" sz="2000" b="1" u="sng" dirty="0" smtClean="0"/>
              <a:t>Lame Ducks</a:t>
            </a:r>
            <a:r>
              <a:rPr lang="en-US" sz="2000" dirty="0" smtClean="0"/>
              <a:t>: Elected official who is approaching the end of their tenure, and who will not be returning to their position.  They tend to have less political power but also do not have to face consequences for their actions in upcoming elections.  </a:t>
            </a:r>
          </a:p>
          <a:p>
            <a:endParaRPr lang="en-US" sz="2000" dirty="0"/>
          </a:p>
          <a:p>
            <a:r>
              <a:rPr lang="en-US" sz="2000" b="1" u="sng" dirty="0" smtClean="0"/>
              <a:t>PAC (Political Action Committee):</a:t>
            </a:r>
            <a:r>
              <a:rPr lang="en-US" sz="2000" dirty="0" smtClean="0"/>
              <a:t> Any organization that campaigns for or against political candidates, ballot initiatives or legislation.  At the federal level an organization becomes a PAC when it receives or spends more than $1,000/$5000 for the purposes of influencing elections.</a:t>
            </a:r>
          </a:p>
          <a:p>
            <a:endParaRPr lang="en-US" sz="2000" dirty="0" smtClean="0"/>
          </a:p>
          <a:p>
            <a:r>
              <a:rPr lang="en-US" sz="2000" b="1" u="sng" dirty="0" smtClean="0"/>
              <a:t>Super PAC:</a:t>
            </a:r>
            <a:r>
              <a:rPr lang="en-US" sz="2000" dirty="0" smtClean="0"/>
              <a:t> A PAC that is not limited to the amount of money that it can contribute as a result of the Supreme Court decision in Citizens United vs. </a:t>
            </a:r>
            <a:r>
              <a:rPr lang="en-US" sz="2000" dirty="0" err="1" smtClean="0"/>
              <a:t>FEC</a:t>
            </a:r>
            <a:r>
              <a:rPr lang="en-US" sz="2000" dirty="0" smtClean="0"/>
              <a:t> based on 1</a:t>
            </a:r>
            <a:r>
              <a:rPr lang="en-US" sz="2000" baseline="30000" dirty="0" smtClean="0"/>
              <a:t>st</a:t>
            </a:r>
            <a:r>
              <a:rPr lang="en-US" sz="2000" dirty="0" smtClean="0"/>
              <a:t> </a:t>
            </a:r>
            <a:r>
              <a:rPr lang="en-US" sz="2000" smtClean="0"/>
              <a:t>amendment rights. </a:t>
            </a:r>
            <a:endParaRPr lang="en-US" sz="2000" dirty="0" smtClean="0"/>
          </a:p>
          <a:p>
            <a:endParaRPr lang="en-US" sz="2000" dirty="0" smtClean="0"/>
          </a:p>
          <a:p>
            <a:endParaRPr lang="en-US" sz="2000" dirty="0" smtClean="0"/>
          </a:p>
          <a:p>
            <a:endParaRPr lang="en-US" sz="2000" dirty="0" smtClean="0"/>
          </a:p>
        </p:txBody>
      </p:sp>
    </p:spTree>
    <p:extLst>
      <p:ext uri="{BB962C8B-B14F-4D97-AF65-F5344CB8AC3E}">
        <p14:creationId xmlns:p14="http://schemas.microsoft.com/office/powerpoint/2010/main" xmlns="" val="32243869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299</TotalTime>
  <Words>1054</Words>
  <Application>Microsoft Office PowerPoint</Application>
  <PresentationFormat>On-screen Show (4:3)</PresentationFormat>
  <Paragraphs>81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Political Terminology</vt:lpstr>
      <vt:lpstr>Slide 2</vt:lpstr>
      <vt:lpstr>Slide 3</vt:lpstr>
      <vt:lpstr>Slide 4</vt:lpstr>
      <vt:lpstr>Slide 5</vt:lpstr>
      <vt:lpstr>Slide 6</vt:lpstr>
      <vt:lpstr>Slide 7</vt:lpstr>
      <vt:lpstr>Slide 8</vt:lpstr>
    </vt:vector>
  </TitlesOfParts>
  <Company>Sachem 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Terminology</dc:title>
  <dc:creator>Matt Rivera</dc:creator>
  <cp:lastModifiedBy>M. Rivera</cp:lastModifiedBy>
  <cp:revision>12</cp:revision>
  <dcterms:created xsi:type="dcterms:W3CDTF">2015-10-20T11:34:14Z</dcterms:created>
  <dcterms:modified xsi:type="dcterms:W3CDTF">2017-09-08T00:29:29Z</dcterms:modified>
</cp:coreProperties>
</file>