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169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4F6DC0F-7F1E-BA48-B3FD-E7C77F6A52F4}" type="datetimeFigureOut">
              <a:rPr lang="en-US" smtClean="0"/>
              <a:t>10/2/17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081B5-96E4-FE45-B162-B119E91D6581}"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F6DC0F-7F1E-BA48-B3FD-E7C77F6A52F4}" type="datetimeFigureOut">
              <a:rPr lang="en-US" smtClean="0"/>
              <a:t>10/2/17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081B5-96E4-FE45-B162-B119E91D658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F6DC0F-7F1E-BA48-B3FD-E7C77F6A52F4}" type="datetimeFigureOut">
              <a:rPr lang="en-US" smtClean="0"/>
              <a:t>10/2/17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081B5-96E4-FE45-B162-B119E91D658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F6DC0F-7F1E-BA48-B3FD-E7C77F6A52F4}" type="datetimeFigureOut">
              <a:rPr lang="en-US" smtClean="0"/>
              <a:t>10/2/17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081B5-96E4-FE45-B162-B119E91D658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F6DC0F-7F1E-BA48-B3FD-E7C77F6A52F4}" type="datetimeFigureOut">
              <a:rPr lang="en-US" smtClean="0"/>
              <a:t>10/2/17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081B5-96E4-FE45-B162-B119E91D6581}"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F6DC0F-7F1E-BA48-B3FD-E7C77F6A52F4}" type="datetimeFigureOut">
              <a:rPr lang="en-US" smtClean="0"/>
              <a:t>10/2/17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5081B5-96E4-FE45-B162-B119E91D658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4F6DC0F-7F1E-BA48-B3FD-E7C77F6A52F4}" type="datetimeFigureOut">
              <a:rPr lang="en-US" smtClean="0"/>
              <a:t>10/2/17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5081B5-96E4-FE45-B162-B119E91D6581}"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F6DC0F-7F1E-BA48-B3FD-E7C77F6A52F4}" type="datetimeFigureOut">
              <a:rPr lang="en-US" smtClean="0"/>
              <a:t>10/2/17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5081B5-96E4-FE45-B162-B119E91D658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F6DC0F-7F1E-BA48-B3FD-E7C77F6A52F4}" type="datetimeFigureOut">
              <a:rPr lang="en-US" smtClean="0"/>
              <a:t>10/2/17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5081B5-96E4-FE45-B162-B119E91D658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F6DC0F-7F1E-BA48-B3FD-E7C77F6A52F4}" type="datetimeFigureOut">
              <a:rPr lang="en-US" smtClean="0"/>
              <a:t>10/2/17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5081B5-96E4-FE45-B162-B119E91D6581}"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F6DC0F-7F1E-BA48-B3FD-E7C77F6A52F4}" type="datetimeFigureOut">
              <a:rPr lang="en-US" smtClean="0"/>
              <a:t>10/2/17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5081B5-96E4-FE45-B162-B119E91D658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4F6DC0F-7F1E-BA48-B3FD-E7C77F6A52F4}" type="datetimeFigureOut">
              <a:rPr lang="en-US" smtClean="0"/>
              <a:t>10/2/17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C5081B5-96E4-FE45-B162-B119E91D658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199" y="513834"/>
            <a:ext cx="6508377" cy="801131"/>
          </a:xfrm>
        </p:spPr>
        <p:txBody>
          <a:bodyPr/>
          <a:lstStyle/>
          <a:p>
            <a:r>
              <a:rPr lang="en-US" dirty="0" smtClean="0"/>
              <a:t>Political Parties</a:t>
            </a:r>
            <a:endParaRPr lang="en-US" dirty="0"/>
          </a:p>
        </p:txBody>
      </p:sp>
      <p:sp>
        <p:nvSpPr>
          <p:cNvPr id="6" name="Content Placeholder 5"/>
          <p:cNvSpPr>
            <a:spLocks noGrp="1"/>
          </p:cNvSpPr>
          <p:nvPr>
            <p:ph idx="1"/>
          </p:nvPr>
        </p:nvSpPr>
        <p:spPr>
          <a:xfrm>
            <a:off x="457199" y="1517586"/>
            <a:ext cx="6508377" cy="4608578"/>
          </a:xfrm>
        </p:spPr>
        <p:txBody>
          <a:bodyPr>
            <a:normAutofit/>
          </a:bodyPr>
          <a:lstStyle/>
          <a:p>
            <a:pPr marL="0" indent="0">
              <a:buNone/>
            </a:pPr>
            <a:r>
              <a:rPr lang="en-US" dirty="0" smtClean="0"/>
              <a:t>Major Parties – Two Party System</a:t>
            </a:r>
          </a:p>
          <a:p>
            <a:r>
              <a:rPr lang="en-US" dirty="0" smtClean="0"/>
              <a:t>Republican Party</a:t>
            </a:r>
          </a:p>
          <a:p>
            <a:r>
              <a:rPr lang="en-US" dirty="0" smtClean="0"/>
              <a:t>Democratic Party</a:t>
            </a:r>
          </a:p>
          <a:p>
            <a:r>
              <a:rPr lang="en-US" dirty="0" smtClean="0"/>
              <a:t>Independent</a:t>
            </a:r>
          </a:p>
          <a:p>
            <a:endParaRPr lang="en-US" dirty="0"/>
          </a:p>
          <a:p>
            <a:r>
              <a:rPr lang="en-US" dirty="0" smtClean="0"/>
              <a:t>Libertarian</a:t>
            </a:r>
          </a:p>
          <a:p>
            <a:r>
              <a:rPr lang="en-US" dirty="0" smtClean="0"/>
              <a:t>Green</a:t>
            </a:r>
          </a:p>
          <a:p>
            <a:r>
              <a:rPr lang="en-US" dirty="0" err="1" smtClean="0"/>
              <a:t>Consitution</a:t>
            </a:r>
            <a:endParaRPr lang="en-US" dirty="0"/>
          </a:p>
        </p:txBody>
      </p:sp>
    </p:spTree>
    <p:extLst>
      <p:ext uri="{BB962C8B-B14F-4D97-AF65-F5344CB8AC3E}">
        <p14:creationId xmlns:p14="http://schemas.microsoft.com/office/powerpoint/2010/main" val="63250996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42596"/>
            <a:ext cx="7388352" cy="671804"/>
          </a:xfrm>
        </p:spPr>
        <p:txBody>
          <a:bodyPr>
            <a:normAutofit fontScale="90000"/>
          </a:bodyPr>
          <a:lstStyle/>
          <a:p>
            <a:pPr algn="ctr"/>
            <a:r>
              <a:rPr lang="en-US" dirty="0" smtClean="0"/>
              <a:t>ENERGY</a:t>
            </a:r>
            <a:endParaRPr lang="en-US" dirty="0"/>
          </a:p>
        </p:txBody>
      </p:sp>
      <p:sp>
        <p:nvSpPr>
          <p:cNvPr id="3" name="Text Placeholder 2"/>
          <p:cNvSpPr>
            <a:spLocks noGrp="1"/>
          </p:cNvSpPr>
          <p:nvPr>
            <p:ph type="body" idx="1"/>
          </p:nvPr>
        </p:nvSpPr>
        <p:spPr>
          <a:xfrm>
            <a:off x="457199" y="914400"/>
            <a:ext cx="3566160" cy="639762"/>
          </a:xfrm>
        </p:spPr>
        <p:txBody>
          <a:bodyPr/>
          <a:lstStyle/>
          <a:p>
            <a:r>
              <a:rPr lang="en-US" dirty="0" smtClean="0"/>
              <a:t>LIBERALS</a:t>
            </a:r>
            <a:endParaRPr lang="en-US" dirty="0"/>
          </a:p>
        </p:txBody>
      </p:sp>
      <p:sp>
        <p:nvSpPr>
          <p:cNvPr id="4" name="Content Placeholder 3"/>
          <p:cNvSpPr>
            <a:spLocks noGrp="1"/>
          </p:cNvSpPr>
          <p:nvPr>
            <p:ph sz="half" idx="2"/>
          </p:nvPr>
        </p:nvSpPr>
        <p:spPr>
          <a:xfrm>
            <a:off x="457200" y="1554162"/>
            <a:ext cx="3566159" cy="4572000"/>
          </a:xfrm>
        </p:spPr>
        <p:txBody>
          <a:bodyPr/>
          <a:lstStyle/>
          <a:p>
            <a:r>
              <a:rPr lang="en-US" dirty="0" smtClean="0"/>
              <a:t>Oil is a depleting resource.</a:t>
            </a:r>
          </a:p>
          <a:p>
            <a:r>
              <a:rPr lang="en-US" dirty="0" smtClean="0"/>
              <a:t>We must seek alternative energy sources. Government should assist with funding for these efforts. (Wind/Solar)</a:t>
            </a:r>
          </a:p>
          <a:p>
            <a:r>
              <a:rPr lang="en-US" dirty="0" smtClean="0"/>
              <a:t>Government control of Gas and Electric</a:t>
            </a:r>
          </a:p>
          <a:p>
            <a:pPr>
              <a:buNone/>
            </a:pPr>
            <a:endParaRPr lang="en-US" dirty="0"/>
          </a:p>
        </p:txBody>
      </p:sp>
      <p:sp>
        <p:nvSpPr>
          <p:cNvPr id="5" name="Text Placeholder 4"/>
          <p:cNvSpPr>
            <a:spLocks noGrp="1"/>
          </p:cNvSpPr>
          <p:nvPr>
            <p:ph type="body" sz="quarter" idx="3"/>
          </p:nvPr>
        </p:nvSpPr>
        <p:spPr>
          <a:xfrm>
            <a:off x="4279391" y="914400"/>
            <a:ext cx="3566160" cy="639762"/>
          </a:xfrm>
        </p:spPr>
        <p:txBody>
          <a:bodyPr/>
          <a:lstStyle/>
          <a:p>
            <a:r>
              <a:rPr lang="en-US" dirty="0" smtClean="0"/>
              <a:t>CONSERVATIVES</a:t>
            </a:r>
            <a:endParaRPr lang="en-US" dirty="0"/>
          </a:p>
        </p:txBody>
      </p:sp>
      <p:sp>
        <p:nvSpPr>
          <p:cNvPr id="6" name="Content Placeholder 5"/>
          <p:cNvSpPr>
            <a:spLocks noGrp="1"/>
          </p:cNvSpPr>
          <p:nvPr>
            <p:ph sz="quarter" idx="4"/>
          </p:nvPr>
        </p:nvSpPr>
        <p:spPr>
          <a:xfrm>
            <a:off x="4279391" y="1554162"/>
            <a:ext cx="3566160" cy="4572000"/>
          </a:xfrm>
        </p:spPr>
        <p:txBody>
          <a:bodyPr>
            <a:normAutofit fontScale="92500" lnSpcReduction="10000"/>
          </a:bodyPr>
          <a:lstStyle/>
          <a:p>
            <a:r>
              <a:rPr lang="en-US" dirty="0" smtClean="0"/>
              <a:t>Oil, gas and coal are abundant resources.</a:t>
            </a:r>
          </a:p>
          <a:p>
            <a:r>
              <a:rPr lang="en-US" dirty="0" smtClean="0"/>
              <a:t>US oil drilling should be increased which will lead to lower prices and less dependence on foreign oil.</a:t>
            </a:r>
          </a:p>
          <a:p>
            <a:r>
              <a:rPr lang="en-US" dirty="0" smtClean="0"/>
              <a:t>Support increased production of nuclear energy. Wind and solar will never be enough.</a:t>
            </a:r>
          </a:p>
          <a:p>
            <a:r>
              <a:rPr lang="en-US" dirty="0" smtClean="0"/>
              <a:t>Private ownership of gas/electric companies.</a:t>
            </a:r>
            <a:endParaRPr lang="en-US" dirty="0"/>
          </a:p>
        </p:txBody>
      </p:sp>
    </p:spTree>
    <p:extLst>
      <p:ext uri="{BB962C8B-B14F-4D97-AF65-F5344CB8AC3E}">
        <p14:creationId xmlns:p14="http://schemas.microsoft.com/office/powerpoint/2010/main" val="189469354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42596"/>
            <a:ext cx="7641772" cy="671804"/>
          </a:xfrm>
        </p:spPr>
        <p:txBody>
          <a:bodyPr>
            <a:normAutofit fontScale="90000"/>
          </a:bodyPr>
          <a:lstStyle/>
          <a:p>
            <a:pPr algn="ctr"/>
            <a:r>
              <a:rPr lang="en-US" dirty="0" smtClean="0"/>
              <a:t>Global Warming-Climate change</a:t>
            </a:r>
            <a:endParaRPr lang="en-US" dirty="0"/>
          </a:p>
        </p:txBody>
      </p:sp>
      <p:sp>
        <p:nvSpPr>
          <p:cNvPr id="3" name="Text Placeholder 2"/>
          <p:cNvSpPr>
            <a:spLocks noGrp="1"/>
          </p:cNvSpPr>
          <p:nvPr>
            <p:ph type="body" idx="1"/>
          </p:nvPr>
        </p:nvSpPr>
        <p:spPr>
          <a:xfrm>
            <a:off x="457199" y="914400"/>
            <a:ext cx="3566160" cy="639762"/>
          </a:xfrm>
        </p:spPr>
        <p:txBody>
          <a:bodyPr/>
          <a:lstStyle/>
          <a:p>
            <a:r>
              <a:rPr lang="en-US" dirty="0" smtClean="0"/>
              <a:t>LIBERALS</a:t>
            </a:r>
            <a:endParaRPr lang="en-US" dirty="0"/>
          </a:p>
        </p:txBody>
      </p:sp>
      <p:sp>
        <p:nvSpPr>
          <p:cNvPr id="4" name="Content Placeholder 3"/>
          <p:cNvSpPr>
            <a:spLocks noGrp="1"/>
          </p:cNvSpPr>
          <p:nvPr>
            <p:ph sz="half" idx="2"/>
          </p:nvPr>
        </p:nvSpPr>
        <p:spPr>
          <a:xfrm>
            <a:off x="457200" y="1554162"/>
            <a:ext cx="3566159" cy="4572000"/>
          </a:xfrm>
        </p:spPr>
        <p:txBody>
          <a:bodyPr/>
          <a:lstStyle/>
          <a:p>
            <a:r>
              <a:rPr lang="en-US" dirty="0" smtClean="0"/>
              <a:t>Global warming is caused by increased production of Carbon Dioxide (from burning Fossil Fuels) </a:t>
            </a:r>
          </a:p>
          <a:p>
            <a:r>
              <a:rPr lang="en-US" dirty="0" smtClean="0"/>
              <a:t>US is the major factor (25% of world’s CO2)</a:t>
            </a:r>
          </a:p>
          <a:p>
            <a:r>
              <a:rPr lang="en-US" dirty="0" smtClean="0"/>
              <a:t>We need laws to regulate Carbon Emissions</a:t>
            </a:r>
          </a:p>
          <a:p>
            <a:pPr>
              <a:buNone/>
            </a:pPr>
            <a:endParaRPr lang="en-US" dirty="0"/>
          </a:p>
        </p:txBody>
      </p:sp>
      <p:sp>
        <p:nvSpPr>
          <p:cNvPr id="5" name="Text Placeholder 4"/>
          <p:cNvSpPr>
            <a:spLocks noGrp="1"/>
          </p:cNvSpPr>
          <p:nvPr>
            <p:ph type="body" sz="quarter" idx="3"/>
          </p:nvPr>
        </p:nvSpPr>
        <p:spPr>
          <a:xfrm>
            <a:off x="4279391" y="914400"/>
            <a:ext cx="3566160" cy="639762"/>
          </a:xfrm>
        </p:spPr>
        <p:txBody>
          <a:bodyPr/>
          <a:lstStyle/>
          <a:p>
            <a:r>
              <a:rPr lang="en-US" dirty="0" smtClean="0"/>
              <a:t>CONSERVATIVES</a:t>
            </a:r>
            <a:endParaRPr lang="en-US" dirty="0"/>
          </a:p>
        </p:txBody>
      </p:sp>
      <p:sp>
        <p:nvSpPr>
          <p:cNvPr id="6" name="Content Placeholder 5"/>
          <p:cNvSpPr>
            <a:spLocks noGrp="1"/>
          </p:cNvSpPr>
          <p:nvPr>
            <p:ph sz="quarter" idx="4"/>
          </p:nvPr>
        </p:nvSpPr>
        <p:spPr>
          <a:xfrm>
            <a:off x="4279391" y="1554162"/>
            <a:ext cx="3566160" cy="4572000"/>
          </a:xfrm>
        </p:spPr>
        <p:txBody>
          <a:bodyPr/>
          <a:lstStyle/>
          <a:p>
            <a:r>
              <a:rPr lang="en-US" dirty="0" smtClean="0"/>
              <a:t>Change in global temperatures is  a natural occurrence.  </a:t>
            </a:r>
          </a:p>
          <a:p>
            <a:r>
              <a:rPr lang="en-US" dirty="0" smtClean="0"/>
              <a:t>Science has not shown the humans can have a lasting impact on the earth’s temperature. </a:t>
            </a:r>
          </a:p>
          <a:p>
            <a:r>
              <a:rPr lang="en-US" dirty="0" smtClean="0"/>
              <a:t>Laws to regulate </a:t>
            </a:r>
            <a:r>
              <a:rPr lang="en-US" dirty="0" err="1" smtClean="0"/>
              <a:t>emssions</a:t>
            </a:r>
            <a:r>
              <a:rPr lang="en-US" dirty="0" smtClean="0"/>
              <a:t> will not help the environment and will drive prices up.  </a:t>
            </a:r>
            <a:endParaRPr lang="en-US" dirty="0"/>
          </a:p>
        </p:txBody>
      </p:sp>
    </p:spTree>
    <p:extLst>
      <p:ext uri="{BB962C8B-B14F-4D97-AF65-F5344CB8AC3E}">
        <p14:creationId xmlns:p14="http://schemas.microsoft.com/office/powerpoint/2010/main" val="221989005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42596"/>
            <a:ext cx="7641772" cy="671804"/>
          </a:xfrm>
        </p:spPr>
        <p:txBody>
          <a:bodyPr>
            <a:normAutofit fontScale="90000"/>
          </a:bodyPr>
          <a:lstStyle/>
          <a:p>
            <a:pPr algn="ctr"/>
            <a:r>
              <a:rPr lang="en-US" dirty="0" smtClean="0"/>
              <a:t>Gun Control</a:t>
            </a:r>
            <a:endParaRPr lang="en-US" dirty="0"/>
          </a:p>
        </p:txBody>
      </p:sp>
      <p:sp>
        <p:nvSpPr>
          <p:cNvPr id="3" name="Text Placeholder 2"/>
          <p:cNvSpPr>
            <a:spLocks noGrp="1"/>
          </p:cNvSpPr>
          <p:nvPr>
            <p:ph type="body" idx="1"/>
          </p:nvPr>
        </p:nvSpPr>
        <p:spPr>
          <a:xfrm>
            <a:off x="457199" y="914400"/>
            <a:ext cx="3566160" cy="639762"/>
          </a:xfrm>
        </p:spPr>
        <p:txBody>
          <a:bodyPr/>
          <a:lstStyle/>
          <a:p>
            <a:r>
              <a:rPr lang="en-US" dirty="0" smtClean="0"/>
              <a:t>LIBERALS</a:t>
            </a:r>
            <a:endParaRPr lang="en-US" dirty="0"/>
          </a:p>
        </p:txBody>
      </p:sp>
      <p:sp>
        <p:nvSpPr>
          <p:cNvPr id="4" name="Content Placeholder 3"/>
          <p:cNvSpPr>
            <a:spLocks noGrp="1"/>
          </p:cNvSpPr>
          <p:nvPr>
            <p:ph sz="half" idx="2"/>
          </p:nvPr>
        </p:nvSpPr>
        <p:spPr>
          <a:xfrm>
            <a:off x="457200" y="1554162"/>
            <a:ext cx="3566159" cy="4572000"/>
          </a:xfrm>
        </p:spPr>
        <p:txBody>
          <a:bodyPr>
            <a:normAutofit fontScale="92500" lnSpcReduction="20000"/>
          </a:bodyPr>
          <a:lstStyle/>
          <a:p>
            <a:r>
              <a:rPr lang="en-US" dirty="0" smtClean="0"/>
              <a:t>The 2</a:t>
            </a:r>
            <a:r>
              <a:rPr lang="en-US" baseline="30000" dirty="0" smtClean="0"/>
              <a:t>nd</a:t>
            </a:r>
            <a:r>
              <a:rPr lang="en-US" dirty="0" smtClean="0"/>
              <a:t> Amendment does not give citizens the right to keep and bear arms, instead it is about State Militias (National Guard)</a:t>
            </a:r>
          </a:p>
          <a:p>
            <a:r>
              <a:rPr lang="en-US" dirty="0" smtClean="0"/>
              <a:t>Individuals do not need guns for protection, that is the duty of the state</a:t>
            </a:r>
          </a:p>
          <a:p>
            <a:r>
              <a:rPr lang="en-US" dirty="0" smtClean="0"/>
              <a:t>Gun control laws are necessary to stop gun violence and limit the ability of criminals to obtain guns.</a:t>
            </a:r>
          </a:p>
          <a:p>
            <a:r>
              <a:rPr lang="en-US" dirty="0" smtClean="0"/>
              <a:t>More guns=more violence</a:t>
            </a:r>
          </a:p>
          <a:p>
            <a:pPr>
              <a:buNone/>
            </a:pPr>
            <a:endParaRPr lang="en-US" dirty="0"/>
          </a:p>
        </p:txBody>
      </p:sp>
      <p:sp>
        <p:nvSpPr>
          <p:cNvPr id="5" name="Text Placeholder 4"/>
          <p:cNvSpPr>
            <a:spLocks noGrp="1"/>
          </p:cNvSpPr>
          <p:nvPr>
            <p:ph type="body" sz="quarter" idx="3"/>
          </p:nvPr>
        </p:nvSpPr>
        <p:spPr>
          <a:xfrm>
            <a:off x="4279391" y="914400"/>
            <a:ext cx="3566160" cy="639762"/>
          </a:xfrm>
        </p:spPr>
        <p:txBody>
          <a:bodyPr/>
          <a:lstStyle/>
          <a:p>
            <a:r>
              <a:rPr lang="en-US" dirty="0" smtClean="0"/>
              <a:t>CONSERVATIVES</a:t>
            </a:r>
            <a:endParaRPr lang="en-US" dirty="0"/>
          </a:p>
        </p:txBody>
      </p:sp>
      <p:sp>
        <p:nvSpPr>
          <p:cNvPr id="6" name="Content Placeholder 5"/>
          <p:cNvSpPr>
            <a:spLocks noGrp="1"/>
          </p:cNvSpPr>
          <p:nvPr>
            <p:ph sz="quarter" idx="4"/>
          </p:nvPr>
        </p:nvSpPr>
        <p:spPr>
          <a:xfrm>
            <a:off x="4279391" y="1554162"/>
            <a:ext cx="3566160" cy="4572000"/>
          </a:xfrm>
        </p:spPr>
        <p:txBody>
          <a:bodyPr>
            <a:normAutofit fontScale="92500"/>
          </a:bodyPr>
          <a:lstStyle/>
          <a:p>
            <a:r>
              <a:rPr lang="en-US" dirty="0" smtClean="0"/>
              <a:t>The 2</a:t>
            </a:r>
            <a:r>
              <a:rPr lang="en-US" baseline="30000" dirty="0" smtClean="0"/>
              <a:t>nd</a:t>
            </a:r>
            <a:r>
              <a:rPr lang="en-US" dirty="0" smtClean="0"/>
              <a:t> amendment gives all citizens the right to bear arms.</a:t>
            </a:r>
          </a:p>
          <a:p>
            <a:r>
              <a:rPr lang="en-US" dirty="0" smtClean="0"/>
              <a:t>Individuals have the right to defend themselves.</a:t>
            </a:r>
          </a:p>
          <a:p>
            <a:r>
              <a:rPr lang="en-US" dirty="0" smtClean="0"/>
              <a:t>There are too many gun control laws already.</a:t>
            </a:r>
          </a:p>
          <a:p>
            <a:r>
              <a:rPr lang="en-US" dirty="0" smtClean="0"/>
              <a:t>Gun control laws do not prevent crime or reduce violence. </a:t>
            </a:r>
          </a:p>
          <a:p>
            <a:r>
              <a:rPr lang="en-US" dirty="0" smtClean="0"/>
              <a:t>More guns=less crime/violence</a:t>
            </a:r>
            <a:endParaRPr lang="en-US" dirty="0"/>
          </a:p>
        </p:txBody>
      </p:sp>
    </p:spTree>
    <p:extLst>
      <p:ext uri="{BB962C8B-B14F-4D97-AF65-F5344CB8AC3E}">
        <p14:creationId xmlns:p14="http://schemas.microsoft.com/office/powerpoint/2010/main" val="19997227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42596"/>
            <a:ext cx="7641772" cy="671804"/>
          </a:xfrm>
        </p:spPr>
        <p:txBody>
          <a:bodyPr>
            <a:normAutofit fontScale="90000"/>
          </a:bodyPr>
          <a:lstStyle/>
          <a:p>
            <a:pPr algn="ctr"/>
            <a:r>
              <a:rPr lang="en-US" dirty="0" smtClean="0"/>
              <a:t>Healthcare</a:t>
            </a:r>
            <a:endParaRPr lang="en-US" dirty="0"/>
          </a:p>
        </p:txBody>
      </p:sp>
      <p:sp>
        <p:nvSpPr>
          <p:cNvPr id="3" name="Text Placeholder 2"/>
          <p:cNvSpPr>
            <a:spLocks noGrp="1"/>
          </p:cNvSpPr>
          <p:nvPr>
            <p:ph type="body" idx="1"/>
          </p:nvPr>
        </p:nvSpPr>
        <p:spPr>
          <a:xfrm>
            <a:off x="457199" y="914400"/>
            <a:ext cx="3566160" cy="639762"/>
          </a:xfrm>
        </p:spPr>
        <p:txBody>
          <a:bodyPr/>
          <a:lstStyle/>
          <a:p>
            <a:r>
              <a:rPr lang="en-US" dirty="0" smtClean="0"/>
              <a:t>LIBERALS</a:t>
            </a:r>
            <a:endParaRPr lang="en-US" dirty="0"/>
          </a:p>
        </p:txBody>
      </p:sp>
      <p:sp>
        <p:nvSpPr>
          <p:cNvPr id="4" name="Content Placeholder 3"/>
          <p:cNvSpPr>
            <a:spLocks noGrp="1"/>
          </p:cNvSpPr>
          <p:nvPr>
            <p:ph sz="half" idx="2"/>
          </p:nvPr>
        </p:nvSpPr>
        <p:spPr>
          <a:xfrm>
            <a:off x="457200" y="1554162"/>
            <a:ext cx="3566159" cy="4572000"/>
          </a:xfrm>
        </p:spPr>
        <p:txBody>
          <a:bodyPr/>
          <a:lstStyle/>
          <a:p>
            <a:r>
              <a:rPr lang="en-US" dirty="0" smtClean="0"/>
              <a:t>Free or low-cost government controlled health care.</a:t>
            </a:r>
          </a:p>
          <a:p>
            <a:r>
              <a:rPr lang="en-US" dirty="0" smtClean="0"/>
              <a:t>Healthcare is a basic right of every American.</a:t>
            </a:r>
          </a:p>
          <a:p>
            <a:r>
              <a:rPr lang="en-US" dirty="0" smtClean="0"/>
              <a:t>Government should ensure equal benefits for all (regardless of ability to pay)</a:t>
            </a:r>
          </a:p>
        </p:txBody>
      </p:sp>
      <p:sp>
        <p:nvSpPr>
          <p:cNvPr id="5" name="Text Placeholder 4"/>
          <p:cNvSpPr>
            <a:spLocks noGrp="1"/>
          </p:cNvSpPr>
          <p:nvPr>
            <p:ph type="body" sz="quarter" idx="3"/>
          </p:nvPr>
        </p:nvSpPr>
        <p:spPr>
          <a:xfrm>
            <a:off x="4279391" y="914400"/>
            <a:ext cx="3566160" cy="639762"/>
          </a:xfrm>
        </p:spPr>
        <p:txBody>
          <a:bodyPr/>
          <a:lstStyle/>
          <a:p>
            <a:r>
              <a:rPr lang="en-US" dirty="0" smtClean="0"/>
              <a:t>CONSERVATIVES</a:t>
            </a:r>
            <a:endParaRPr lang="en-US" dirty="0"/>
          </a:p>
        </p:txBody>
      </p:sp>
      <p:sp>
        <p:nvSpPr>
          <p:cNvPr id="6" name="Content Placeholder 5"/>
          <p:cNvSpPr>
            <a:spLocks noGrp="1"/>
          </p:cNvSpPr>
          <p:nvPr>
            <p:ph sz="quarter" idx="4"/>
          </p:nvPr>
        </p:nvSpPr>
        <p:spPr>
          <a:xfrm>
            <a:off x="4279391" y="1554162"/>
            <a:ext cx="3566160" cy="4572000"/>
          </a:xfrm>
        </p:spPr>
        <p:txBody>
          <a:bodyPr>
            <a:normAutofit fontScale="92500" lnSpcReduction="10000"/>
          </a:bodyPr>
          <a:lstStyle/>
          <a:p>
            <a:r>
              <a:rPr lang="en-US" dirty="0" smtClean="0"/>
              <a:t>Competitive, Free Market Health Care System</a:t>
            </a:r>
          </a:p>
          <a:p>
            <a:r>
              <a:rPr lang="en-US" dirty="0" smtClean="0"/>
              <a:t>Free and low-cost government programs result in higher taxes and costs and lower quality of care.</a:t>
            </a:r>
          </a:p>
          <a:p>
            <a:r>
              <a:rPr lang="en-US" dirty="0" smtClean="0"/>
              <a:t>Health care should remain privatized.</a:t>
            </a:r>
          </a:p>
          <a:p>
            <a:r>
              <a:rPr lang="en-US" dirty="0" smtClean="0"/>
              <a:t>The problem of “uninsured” individuals should be solved by the private market.  </a:t>
            </a:r>
            <a:endParaRPr lang="en-US" dirty="0"/>
          </a:p>
        </p:txBody>
      </p:sp>
    </p:spTree>
    <p:extLst>
      <p:ext uri="{BB962C8B-B14F-4D97-AF65-F5344CB8AC3E}">
        <p14:creationId xmlns:p14="http://schemas.microsoft.com/office/powerpoint/2010/main" val="408765646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42596"/>
            <a:ext cx="7641772" cy="671804"/>
          </a:xfrm>
        </p:spPr>
        <p:txBody>
          <a:bodyPr>
            <a:normAutofit fontScale="90000"/>
          </a:bodyPr>
          <a:lstStyle/>
          <a:p>
            <a:pPr algn="ctr"/>
            <a:r>
              <a:rPr lang="en-US" dirty="0" smtClean="0"/>
              <a:t>Immigration</a:t>
            </a:r>
            <a:endParaRPr lang="en-US" dirty="0"/>
          </a:p>
        </p:txBody>
      </p:sp>
      <p:sp>
        <p:nvSpPr>
          <p:cNvPr id="3" name="Text Placeholder 2"/>
          <p:cNvSpPr>
            <a:spLocks noGrp="1"/>
          </p:cNvSpPr>
          <p:nvPr>
            <p:ph type="body" idx="1"/>
          </p:nvPr>
        </p:nvSpPr>
        <p:spPr>
          <a:xfrm>
            <a:off x="457199" y="914400"/>
            <a:ext cx="3566160" cy="639762"/>
          </a:xfrm>
        </p:spPr>
        <p:txBody>
          <a:bodyPr/>
          <a:lstStyle/>
          <a:p>
            <a:r>
              <a:rPr lang="en-US" dirty="0" smtClean="0"/>
              <a:t>LIBERALS</a:t>
            </a:r>
            <a:endParaRPr lang="en-US" dirty="0"/>
          </a:p>
        </p:txBody>
      </p:sp>
      <p:sp>
        <p:nvSpPr>
          <p:cNvPr id="4" name="Content Placeholder 3"/>
          <p:cNvSpPr>
            <a:spLocks noGrp="1"/>
          </p:cNvSpPr>
          <p:nvPr>
            <p:ph sz="half" idx="2"/>
          </p:nvPr>
        </p:nvSpPr>
        <p:spPr>
          <a:xfrm>
            <a:off x="457200" y="1554162"/>
            <a:ext cx="3566159" cy="4572000"/>
          </a:xfrm>
        </p:spPr>
        <p:txBody>
          <a:bodyPr>
            <a:normAutofit fontScale="92500" lnSpcReduction="20000"/>
          </a:bodyPr>
          <a:lstStyle/>
          <a:p>
            <a:r>
              <a:rPr lang="en-US" dirty="0" smtClean="0"/>
              <a:t>Support legal immigration</a:t>
            </a:r>
          </a:p>
          <a:p>
            <a:r>
              <a:rPr lang="en-US" dirty="0" smtClean="0"/>
              <a:t>Support blanket amnesty for those who enter the US illegally.</a:t>
            </a:r>
          </a:p>
          <a:p>
            <a:r>
              <a:rPr lang="en-US" dirty="0" smtClean="0"/>
              <a:t>Believe undocumented immigrants have the same rights as Americans:</a:t>
            </a:r>
          </a:p>
          <a:p>
            <a:pPr lvl="1"/>
            <a:r>
              <a:rPr lang="en-US" dirty="0" smtClean="0"/>
              <a:t>Education</a:t>
            </a:r>
          </a:p>
          <a:p>
            <a:pPr lvl="1"/>
            <a:r>
              <a:rPr lang="en-US" dirty="0" smtClean="0"/>
              <a:t>Health care</a:t>
            </a:r>
          </a:p>
          <a:p>
            <a:pPr lvl="1"/>
            <a:r>
              <a:rPr lang="en-US" dirty="0" smtClean="0"/>
              <a:t>Welfare</a:t>
            </a:r>
          </a:p>
          <a:p>
            <a:pPr lvl="1"/>
            <a:r>
              <a:rPr lang="en-US" dirty="0" smtClean="0"/>
              <a:t>Etc.</a:t>
            </a:r>
          </a:p>
          <a:p>
            <a:r>
              <a:rPr lang="en-US" dirty="0" smtClean="0"/>
              <a:t>It is unfair to arrest undocumented immigrants</a:t>
            </a:r>
          </a:p>
        </p:txBody>
      </p:sp>
      <p:sp>
        <p:nvSpPr>
          <p:cNvPr id="5" name="Text Placeholder 4"/>
          <p:cNvSpPr>
            <a:spLocks noGrp="1"/>
          </p:cNvSpPr>
          <p:nvPr>
            <p:ph type="body" sz="quarter" idx="3"/>
          </p:nvPr>
        </p:nvSpPr>
        <p:spPr>
          <a:xfrm>
            <a:off x="4279391" y="914400"/>
            <a:ext cx="3566160" cy="639762"/>
          </a:xfrm>
        </p:spPr>
        <p:txBody>
          <a:bodyPr/>
          <a:lstStyle/>
          <a:p>
            <a:r>
              <a:rPr lang="en-US" dirty="0" smtClean="0"/>
              <a:t>CONSERVATIVES</a:t>
            </a:r>
            <a:endParaRPr lang="en-US" dirty="0"/>
          </a:p>
        </p:txBody>
      </p:sp>
      <p:sp>
        <p:nvSpPr>
          <p:cNvPr id="6" name="Content Placeholder 5"/>
          <p:cNvSpPr>
            <a:spLocks noGrp="1"/>
          </p:cNvSpPr>
          <p:nvPr>
            <p:ph sz="quarter" idx="4"/>
          </p:nvPr>
        </p:nvSpPr>
        <p:spPr>
          <a:xfrm>
            <a:off x="4279391" y="1554162"/>
            <a:ext cx="3566160" cy="4572000"/>
          </a:xfrm>
        </p:spPr>
        <p:txBody>
          <a:bodyPr>
            <a:normAutofit fontScale="92500"/>
          </a:bodyPr>
          <a:lstStyle/>
          <a:p>
            <a:r>
              <a:rPr lang="en-US" dirty="0" smtClean="0"/>
              <a:t>Support legal immigration only</a:t>
            </a:r>
          </a:p>
          <a:p>
            <a:r>
              <a:rPr lang="en-US" dirty="0" smtClean="0"/>
              <a:t>Oppose amnesty for those who enter the US illegally.</a:t>
            </a:r>
          </a:p>
          <a:p>
            <a:r>
              <a:rPr lang="en-US" dirty="0" smtClean="0"/>
              <a:t>Illegal immigrants do not have the same rights as those who enter legally.</a:t>
            </a:r>
          </a:p>
          <a:p>
            <a:r>
              <a:rPr lang="en-US" dirty="0" smtClean="0"/>
              <a:t>Borders must be secured before addressing the problem of immigrants in this country.</a:t>
            </a:r>
          </a:p>
          <a:p>
            <a:endParaRPr lang="en-US" dirty="0"/>
          </a:p>
        </p:txBody>
      </p:sp>
    </p:spTree>
    <p:extLst>
      <p:ext uri="{BB962C8B-B14F-4D97-AF65-F5344CB8AC3E}">
        <p14:creationId xmlns:p14="http://schemas.microsoft.com/office/powerpoint/2010/main" val="22520280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42596"/>
            <a:ext cx="7641772" cy="671804"/>
          </a:xfrm>
        </p:spPr>
        <p:txBody>
          <a:bodyPr>
            <a:normAutofit fontScale="90000"/>
          </a:bodyPr>
          <a:lstStyle/>
          <a:p>
            <a:pPr algn="ctr"/>
            <a:r>
              <a:rPr lang="en-US" dirty="0" smtClean="0"/>
              <a:t>Religion and Government</a:t>
            </a:r>
            <a:endParaRPr lang="en-US" dirty="0"/>
          </a:p>
        </p:txBody>
      </p:sp>
      <p:sp>
        <p:nvSpPr>
          <p:cNvPr id="3" name="Text Placeholder 2"/>
          <p:cNvSpPr>
            <a:spLocks noGrp="1"/>
          </p:cNvSpPr>
          <p:nvPr>
            <p:ph type="body" idx="1"/>
          </p:nvPr>
        </p:nvSpPr>
        <p:spPr>
          <a:xfrm>
            <a:off x="457199" y="914400"/>
            <a:ext cx="3566160" cy="639762"/>
          </a:xfrm>
        </p:spPr>
        <p:txBody>
          <a:bodyPr/>
          <a:lstStyle/>
          <a:p>
            <a:r>
              <a:rPr lang="en-US" dirty="0" smtClean="0"/>
              <a:t>LIBERALS</a:t>
            </a:r>
            <a:endParaRPr lang="en-US" dirty="0"/>
          </a:p>
        </p:txBody>
      </p:sp>
      <p:sp>
        <p:nvSpPr>
          <p:cNvPr id="4" name="Content Placeholder 3"/>
          <p:cNvSpPr>
            <a:spLocks noGrp="1"/>
          </p:cNvSpPr>
          <p:nvPr>
            <p:ph sz="half" idx="2"/>
          </p:nvPr>
        </p:nvSpPr>
        <p:spPr>
          <a:xfrm>
            <a:off x="457200" y="1554162"/>
            <a:ext cx="3566159" cy="4572000"/>
          </a:xfrm>
        </p:spPr>
        <p:txBody>
          <a:bodyPr>
            <a:normAutofit lnSpcReduction="10000"/>
          </a:bodyPr>
          <a:lstStyle/>
          <a:p>
            <a:r>
              <a:rPr lang="en-US" dirty="0" smtClean="0"/>
              <a:t>Separation of Church and State is paramount</a:t>
            </a:r>
          </a:p>
          <a:p>
            <a:r>
              <a:rPr lang="en-US" dirty="0" smtClean="0"/>
              <a:t>Religious expression has no place in government</a:t>
            </a:r>
          </a:p>
          <a:p>
            <a:r>
              <a:rPr lang="en-US" dirty="0" smtClean="0"/>
              <a:t>Government should not support religious expression in any way.  </a:t>
            </a:r>
          </a:p>
          <a:p>
            <a:r>
              <a:rPr lang="en-US" dirty="0" smtClean="0"/>
              <a:t>All references to religious should be removed from public locations.</a:t>
            </a:r>
          </a:p>
        </p:txBody>
      </p:sp>
      <p:sp>
        <p:nvSpPr>
          <p:cNvPr id="5" name="Text Placeholder 4"/>
          <p:cNvSpPr>
            <a:spLocks noGrp="1"/>
          </p:cNvSpPr>
          <p:nvPr>
            <p:ph type="body" sz="quarter" idx="3"/>
          </p:nvPr>
        </p:nvSpPr>
        <p:spPr>
          <a:xfrm>
            <a:off x="4279391" y="914400"/>
            <a:ext cx="3566160" cy="639762"/>
          </a:xfrm>
        </p:spPr>
        <p:txBody>
          <a:bodyPr/>
          <a:lstStyle/>
          <a:p>
            <a:r>
              <a:rPr lang="en-US" dirty="0" smtClean="0"/>
              <a:t>CONSERVATIVES</a:t>
            </a:r>
            <a:endParaRPr lang="en-US" dirty="0"/>
          </a:p>
        </p:txBody>
      </p:sp>
      <p:sp>
        <p:nvSpPr>
          <p:cNvPr id="6" name="Content Placeholder 5"/>
          <p:cNvSpPr>
            <a:spLocks noGrp="1"/>
          </p:cNvSpPr>
          <p:nvPr>
            <p:ph sz="quarter" idx="4"/>
          </p:nvPr>
        </p:nvSpPr>
        <p:spPr>
          <a:xfrm>
            <a:off x="4279391" y="1554162"/>
            <a:ext cx="3566160" cy="4572000"/>
          </a:xfrm>
        </p:spPr>
        <p:txBody>
          <a:bodyPr>
            <a:normAutofit fontScale="92500" lnSpcReduction="10000"/>
          </a:bodyPr>
          <a:lstStyle/>
          <a:p>
            <a:r>
              <a:rPr lang="en-US" dirty="0" smtClean="0"/>
              <a:t>“Separation of church and state” is not in the </a:t>
            </a:r>
            <a:r>
              <a:rPr lang="en-US" dirty="0" err="1" smtClean="0"/>
              <a:t>constituion</a:t>
            </a:r>
            <a:r>
              <a:rPr lang="en-US" dirty="0" smtClean="0"/>
              <a:t>.</a:t>
            </a:r>
          </a:p>
          <a:p>
            <a:r>
              <a:rPr lang="en-US" dirty="0" smtClean="0"/>
              <a:t>The 1</a:t>
            </a:r>
            <a:r>
              <a:rPr lang="en-US" baseline="30000" dirty="0" smtClean="0"/>
              <a:t>st</a:t>
            </a:r>
            <a:r>
              <a:rPr lang="en-US" dirty="0" smtClean="0"/>
              <a:t> amendment “Congress shall make no law respecting an establishment of religion or prohibiting the free exercise thereof”</a:t>
            </a:r>
          </a:p>
          <a:p>
            <a:r>
              <a:rPr lang="en-US" dirty="0" smtClean="0"/>
              <a:t>This does not prohibit God from government.</a:t>
            </a:r>
          </a:p>
          <a:p>
            <a:r>
              <a:rPr lang="en-US" dirty="0" smtClean="0"/>
              <a:t>Government should  not interfere with </a:t>
            </a:r>
            <a:r>
              <a:rPr lang="en-US" smtClean="0"/>
              <a:t>religious freedom.</a:t>
            </a:r>
            <a:endParaRPr lang="en-US" dirty="0" smtClean="0"/>
          </a:p>
          <a:p>
            <a:endParaRPr lang="en-US" dirty="0"/>
          </a:p>
        </p:txBody>
      </p:sp>
    </p:spTree>
    <p:extLst>
      <p:ext uri="{BB962C8B-B14F-4D97-AF65-F5344CB8AC3E}">
        <p14:creationId xmlns:p14="http://schemas.microsoft.com/office/powerpoint/2010/main" val="363540593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42596"/>
            <a:ext cx="7641772" cy="671804"/>
          </a:xfrm>
        </p:spPr>
        <p:txBody>
          <a:bodyPr>
            <a:normAutofit fontScale="90000"/>
          </a:bodyPr>
          <a:lstStyle/>
          <a:p>
            <a:pPr algn="ctr"/>
            <a:r>
              <a:rPr lang="en-US" dirty="0" smtClean="0"/>
              <a:t>Same Sex Marriage</a:t>
            </a:r>
            <a:endParaRPr lang="en-US" dirty="0"/>
          </a:p>
        </p:txBody>
      </p:sp>
      <p:sp>
        <p:nvSpPr>
          <p:cNvPr id="3" name="Text Placeholder 2"/>
          <p:cNvSpPr>
            <a:spLocks noGrp="1"/>
          </p:cNvSpPr>
          <p:nvPr>
            <p:ph type="body" idx="1"/>
          </p:nvPr>
        </p:nvSpPr>
        <p:spPr>
          <a:xfrm>
            <a:off x="457199" y="914400"/>
            <a:ext cx="3566160" cy="639762"/>
          </a:xfrm>
        </p:spPr>
        <p:txBody>
          <a:bodyPr/>
          <a:lstStyle/>
          <a:p>
            <a:r>
              <a:rPr lang="en-US" dirty="0" smtClean="0"/>
              <a:t>LIBERALS</a:t>
            </a:r>
            <a:endParaRPr lang="en-US" dirty="0"/>
          </a:p>
        </p:txBody>
      </p:sp>
      <p:sp>
        <p:nvSpPr>
          <p:cNvPr id="4" name="Content Placeholder 3"/>
          <p:cNvSpPr>
            <a:spLocks noGrp="1"/>
          </p:cNvSpPr>
          <p:nvPr>
            <p:ph sz="half" idx="2"/>
          </p:nvPr>
        </p:nvSpPr>
        <p:spPr>
          <a:xfrm>
            <a:off x="457200" y="1554162"/>
            <a:ext cx="3566159" cy="4572000"/>
          </a:xfrm>
        </p:spPr>
        <p:txBody>
          <a:bodyPr>
            <a:normAutofit fontScale="92500" lnSpcReduction="10000"/>
          </a:bodyPr>
          <a:lstStyle/>
          <a:p>
            <a:r>
              <a:rPr lang="en-US" dirty="0" smtClean="0"/>
              <a:t>Marriage is the union of two people.  It should be legal for gay, lesbian, bisexual and transgender individuals to ensure equal rights.  </a:t>
            </a:r>
          </a:p>
          <a:p>
            <a:r>
              <a:rPr lang="en-US" dirty="0" smtClean="0"/>
              <a:t>Oppose a constitutional amendment establishing marriage as a union between a man and a woman.  </a:t>
            </a:r>
          </a:p>
          <a:p>
            <a:r>
              <a:rPr lang="en-US" dirty="0" smtClean="0"/>
              <a:t>Prohibiting same sex marriage is denying equal rights.  </a:t>
            </a:r>
          </a:p>
        </p:txBody>
      </p:sp>
      <p:sp>
        <p:nvSpPr>
          <p:cNvPr id="5" name="Text Placeholder 4"/>
          <p:cNvSpPr>
            <a:spLocks noGrp="1"/>
          </p:cNvSpPr>
          <p:nvPr>
            <p:ph type="body" sz="quarter" idx="3"/>
          </p:nvPr>
        </p:nvSpPr>
        <p:spPr>
          <a:xfrm>
            <a:off x="4279391" y="914400"/>
            <a:ext cx="3566160" cy="639762"/>
          </a:xfrm>
        </p:spPr>
        <p:txBody>
          <a:bodyPr/>
          <a:lstStyle/>
          <a:p>
            <a:r>
              <a:rPr lang="en-US" dirty="0" smtClean="0"/>
              <a:t>CONSERVATIVES</a:t>
            </a:r>
            <a:endParaRPr lang="en-US" dirty="0"/>
          </a:p>
        </p:txBody>
      </p:sp>
      <p:sp>
        <p:nvSpPr>
          <p:cNvPr id="6" name="Content Placeholder 5"/>
          <p:cNvSpPr>
            <a:spLocks noGrp="1"/>
          </p:cNvSpPr>
          <p:nvPr>
            <p:ph sz="quarter" idx="4"/>
          </p:nvPr>
        </p:nvSpPr>
        <p:spPr>
          <a:xfrm>
            <a:off x="4279391" y="1554162"/>
            <a:ext cx="3566160" cy="4572000"/>
          </a:xfrm>
        </p:spPr>
        <p:txBody>
          <a:bodyPr>
            <a:normAutofit fontScale="92500" lnSpcReduction="20000"/>
          </a:bodyPr>
          <a:lstStyle/>
          <a:p>
            <a:r>
              <a:rPr lang="en-US" dirty="0" smtClean="0"/>
              <a:t>Marriage is the union of man and woman.</a:t>
            </a:r>
          </a:p>
          <a:p>
            <a:r>
              <a:rPr lang="en-US" dirty="0" smtClean="0"/>
              <a:t>Oppose same-sex marriage.</a:t>
            </a:r>
          </a:p>
          <a:p>
            <a:r>
              <a:rPr lang="en-US" dirty="0" smtClean="0"/>
              <a:t>Support Defense of Marriage Act (</a:t>
            </a:r>
            <a:r>
              <a:rPr lang="en-US" dirty="0" err="1" smtClean="0"/>
              <a:t>DOMA</a:t>
            </a:r>
            <a:r>
              <a:rPr lang="en-US" dirty="0" smtClean="0"/>
              <a:t>) passed in 1996 which affirms the right of states not to recognize same-sex marriage licenses from other states.</a:t>
            </a:r>
          </a:p>
          <a:p>
            <a:r>
              <a:rPr lang="en-US" dirty="0" smtClean="0"/>
              <a:t>Requiring citizens to recognize same sex marriage violates the rights of many</a:t>
            </a:r>
          </a:p>
          <a:p>
            <a:endParaRPr lang="en-US" dirty="0"/>
          </a:p>
        </p:txBody>
      </p:sp>
    </p:spTree>
    <p:extLst>
      <p:ext uri="{BB962C8B-B14F-4D97-AF65-F5344CB8AC3E}">
        <p14:creationId xmlns:p14="http://schemas.microsoft.com/office/powerpoint/2010/main" val="398043085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42596"/>
            <a:ext cx="7641772" cy="671804"/>
          </a:xfrm>
        </p:spPr>
        <p:txBody>
          <a:bodyPr>
            <a:normAutofit fontScale="90000"/>
          </a:bodyPr>
          <a:lstStyle/>
          <a:p>
            <a:pPr algn="ctr"/>
            <a:r>
              <a:rPr lang="en-US" dirty="0" smtClean="0"/>
              <a:t>Social Security</a:t>
            </a:r>
            <a:endParaRPr lang="en-US" dirty="0"/>
          </a:p>
        </p:txBody>
      </p:sp>
      <p:sp>
        <p:nvSpPr>
          <p:cNvPr id="3" name="Text Placeholder 2"/>
          <p:cNvSpPr>
            <a:spLocks noGrp="1"/>
          </p:cNvSpPr>
          <p:nvPr>
            <p:ph type="body" idx="1"/>
          </p:nvPr>
        </p:nvSpPr>
        <p:spPr>
          <a:xfrm>
            <a:off x="457199" y="914400"/>
            <a:ext cx="3566160" cy="639762"/>
          </a:xfrm>
        </p:spPr>
        <p:txBody>
          <a:bodyPr/>
          <a:lstStyle/>
          <a:p>
            <a:r>
              <a:rPr lang="en-US" dirty="0" smtClean="0"/>
              <a:t>LIBERALS</a:t>
            </a:r>
            <a:endParaRPr lang="en-US" dirty="0"/>
          </a:p>
        </p:txBody>
      </p:sp>
      <p:sp>
        <p:nvSpPr>
          <p:cNvPr id="4" name="Content Placeholder 3"/>
          <p:cNvSpPr>
            <a:spLocks noGrp="1"/>
          </p:cNvSpPr>
          <p:nvPr>
            <p:ph sz="half" idx="2"/>
          </p:nvPr>
        </p:nvSpPr>
        <p:spPr>
          <a:xfrm>
            <a:off x="457200" y="1554162"/>
            <a:ext cx="3566159" cy="4572000"/>
          </a:xfrm>
        </p:spPr>
        <p:txBody>
          <a:bodyPr>
            <a:normAutofit/>
          </a:bodyPr>
          <a:lstStyle/>
          <a:p>
            <a:r>
              <a:rPr lang="en-US" dirty="0" smtClean="0"/>
              <a:t>Social Security system should be protected at all costs. </a:t>
            </a:r>
          </a:p>
          <a:p>
            <a:r>
              <a:rPr lang="en-US" dirty="0" smtClean="0"/>
              <a:t>Social  Security provides a safety net for the poor and needy.  </a:t>
            </a:r>
          </a:p>
        </p:txBody>
      </p:sp>
      <p:sp>
        <p:nvSpPr>
          <p:cNvPr id="5" name="Text Placeholder 4"/>
          <p:cNvSpPr>
            <a:spLocks noGrp="1"/>
          </p:cNvSpPr>
          <p:nvPr>
            <p:ph type="body" sz="quarter" idx="3"/>
          </p:nvPr>
        </p:nvSpPr>
        <p:spPr>
          <a:xfrm>
            <a:off x="4279391" y="914400"/>
            <a:ext cx="3566160" cy="639762"/>
          </a:xfrm>
        </p:spPr>
        <p:txBody>
          <a:bodyPr/>
          <a:lstStyle/>
          <a:p>
            <a:r>
              <a:rPr lang="en-US" dirty="0" smtClean="0"/>
              <a:t>CONSERVATIVES</a:t>
            </a:r>
            <a:endParaRPr lang="en-US" dirty="0"/>
          </a:p>
        </p:txBody>
      </p:sp>
      <p:sp>
        <p:nvSpPr>
          <p:cNvPr id="6" name="Content Placeholder 5"/>
          <p:cNvSpPr>
            <a:spLocks noGrp="1"/>
          </p:cNvSpPr>
          <p:nvPr>
            <p:ph sz="quarter" idx="4"/>
          </p:nvPr>
        </p:nvSpPr>
        <p:spPr>
          <a:xfrm>
            <a:off x="4279391" y="1554162"/>
            <a:ext cx="3566160" cy="4572000"/>
          </a:xfrm>
        </p:spPr>
        <p:txBody>
          <a:bodyPr>
            <a:normAutofit/>
          </a:bodyPr>
          <a:lstStyle/>
          <a:p>
            <a:r>
              <a:rPr lang="en-US" dirty="0" smtClean="0"/>
              <a:t>Social Security system is in serious financial trouble.  </a:t>
            </a:r>
          </a:p>
          <a:p>
            <a:r>
              <a:rPr lang="en-US" dirty="0" smtClean="0"/>
              <a:t>Major changes are urgently needed.  </a:t>
            </a:r>
          </a:p>
          <a:p>
            <a:r>
              <a:rPr lang="en-US" dirty="0" smtClean="0"/>
              <a:t>Social security should be privatized.  </a:t>
            </a:r>
          </a:p>
          <a:p>
            <a:endParaRPr lang="en-US" dirty="0"/>
          </a:p>
        </p:txBody>
      </p:sp>
    </p:spTree>
    <p:extLst>
      <p:ext uri="{BB962C8B-B14F-4D97-AF65-F5344CB8AC3E}">
        <p14:creationId xmlns:p14="http://schemas.microsoft.com/office/powerpoint/2010/main" val="83903668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42596"/>
            <a:ext cx="7641772" cy="671804"/>
          </a:xfrm>
        </p:spPr>
        <p:txBody>
          <a:bodyPr>
            <a:normAutofit fontScale="90000"/>
          </a:bodyPr>
          <a:lstStyle/>
          <a:p>
            <a:pPr algn="ctr"/>
            <a:r>
              <a:rPr lang="en-US" dirty="0" smtClean="0"/>
              <a:t>Taxes</a:t>
            </a:r>
            <a:endParaRPr lang="en-US" dirty="0"/>
          </a:p>
        </p:txBody>
      </p:sp>
      <p:sp>
        <p:nvSpPr>
          <p:cNvPr id="3" name="Text Placeholder 2"/>
          <p:cNvSpPr>
            <a:spLocks noGrp="1"/>
          </p:cNvSpPr>
          <p:nvPr>
            <p:ph type="body" idx="1"/>
          </p:nvPr>
        </p:nvSpPr>
        <p:spPr>
          <a:xfrm>
            <a:off x="457199" y="914400"/>
            <a:ext cx="3566160" cy="639762"/>
          </a:xfrm>
        </p:spPr>
        <p:txBody>
          <a:bodyPr/>
          <a:lstStyle/>
          <a:p>
            <a:r>
              <a:rPr lang="en-US" dirty="0" smtClean="0"/>
              <a:t>LIBERALS</a:t>
            </a:r>
            <a:endParaRPr lang="en-US" dirty="0"/>
          </a:p>
        </p:txBody>
      </p:sp>
      <p:sp>
        <p:nvSpPr>
          <p:cNvPr id="4" name="Content Placeholder 3"/>
          <p:cNvSpPr>
            <a:spLocks noGrp="1"/>
          </p:cNvSpPr>
          <p:nvPr>
            <p:ph sz="half" idx="2"/>
          </p:nvPr>
        </p:nvSpPr>
        <p:spPr>
          <a:xfrm>
            <a:off x="457200" y="1554162"/>
            <a:ext cx="3566159" cy="4572000"/>
          </a:xfrm>
        </p:spPr>
        <p:txBody>
          <a:bodyPr>
            <a:normAutofit/>
          </a:bodyPr>
          <a:lstStyle/>
          <a:p>
            <a:r>
              <a:rPr lang="en-US" dirty="0" smtClean="0"/>
              <a:t>Higher taxes (for the wealthy) and a larger government are necessary to address inequity/injustice in society.  </a:t>
            </a:r>
          </a:p>
          <a:p>
            <a:r>
              <a:rPr lang="en-US" dirty="0" smtClean="0"/>
              <a:t>Taxes enable the government to provide jobs and welfare programs for those in need. </a:t>
            </a:r>
          </a:p>
        </p:txBody>
      </p:sp>
      <p:sp>
        <p:nvSpPr>
          <p:cNvPr id="5" name="Text Placeholder 4"/>
          <p:cNvSpPr>
            <a:spLocks noGrp="1"/>
          </p:cNvSpPr>
          <p:nvPr>
            <p:ph type="body" sz="quarter" idx="3"/>
          </p:nvPr>
        </p:nvSpPr>
        <p:spPr>
          <a:xfrm>
            <a:off x="4279391" y="914400"/>
            <a:ext cx="3566160" cy="639762"/>
          </a:xfrm>
        </p:spPr>
        <p:txBody>
          <a:bodyPr/>
          <a:lstStyle/>
          <a:p>
            <a:r>
              <a:rPr lang="en-US" dirty="0" smtClean="0"/>
              <a:t>CONSERVATIVES</a:t>
            </a:r>
            <a:endParaRPr lang="en-US" dirty="0"/>
          </a:p>
        </p:txBody>
      </p:sp>
      <p:sp>
        <p:nvSpPr>
          <p:cNvPr id="6" name="Content Placeholder 5"/>
          <p:cNvSpPr>
            <a:spLocks noGrp="1"/>
          </p:cNvSpPr>
          <p:nvPr>
            <p:ph sz="quarter" idx="4"/>
          </p:nvPr>
        </p:nvSpPr>
        <p:spPr>
          <a:xfrm>
            <a:off x="4279391" y="1554162"/>
            <a:ext cx="3566160" cy="4572000"/>
          </a:xfrm>
        </p:spPr>
        <p:txBody>
          <a:bodyPr>
            <a:normAutofit lnSpcReduction="10000"/>
          </a:bodyPr>
          <a:lstStyle/>
          <a:p>
            <a:r>
              <a:rPr lang="en-US" dirty="0" smtClean="0"/>
              <a:t>Lower taxes with smaller government will improve the standard of living for all.</a:t>
            </a:r>
          </a:p>
          <a:p>
            <a:r>
              <a:rPr lang="en-US" dirty="0" smtClean="0"/>
              <a:t>Lower taxes create more incentive for people to work, save, invest and engage in private business.</a:t>
            </a:r>
          </a:p>
          <a:p>
            <a:r>
              <a:rPr lang="en-US" dirty="0" smtClean="0"/>
              <a:t>Government support encourages people to be lazy.  </a:t>
            </a:r>
          </a:p>
          <a:p>
            <a:endParaRPr lang="en-US" dirty="0"/>
          </a:p>
        </p:txBody>
      </p:sp>
    </p:spTree>
    <p:extLst>
      <p:ext uri="{BB962C8B-B14F-4D97-AF65-F5344CB8AC3E}">
        <p14:creationId xmlns:p14="http://schemas.microsoft.com/office/powerpoint/2010/main" val="364066165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42596"/>
            <a:ext cx="7641772" cy="671804"/>
          </a:xfrm>
        </p:spPr>
        <p:txBody>
          <a:bodyPr>
            <a:normAutofit fontScale="90000"/>
          </a:bodyPr>
          <a:lstStyle/>
          <a:p>
            <a:pPr algn="ctr"/>
            <a:r>
              <a:rPr lang="en-US" dirty="0" smtClean="0"/>
              <a:t>United Nation</a:t>
            </a:r>
            <a:endParaRPr lang="en-US" dirty="0"/>
          </a:p>
        </p:txBody>
      </p:sp>
      <p:sp>
        <p:nvSpPr>
          <p:cNvPr id="3" name="Text Placeholder 2"/>
          <p:cNvSpPr>
            <a:spLocks noGrp="1"/>
          </p:cNvSpPr>
          <p:nvPr>
            <p:ph type="body" idx="1"/>
          </p:nvPr>
        </p:nvSpPr>
        <p:spPr>
          <a:xfrm>
            <a:off x="457199" y="914400"/>
            <a:ext cx="3566160" cy="639762"/>
          </a:xfrm>
        </p:spPr>
        <p:txBody>
          <a:bodyPr/>
          <a:lstStyle/>
          <a:p>
            <a:r>
              <a:rPr lang="en-US" dirty="0" smtClean="0"/>
              <a:t>LIBERALS</a:t>
            </a:r>
            <a:endParaRPr lang="en-US" dirty="0"/>
          </a:p>
        </p:txBody>
      </p:sp>
      <p:sp>
        <p:nvSpPr>
          <p:cNvPr id="4" name="Content Placeholder 3"/>
          <p:cNvSpPr>
            <a:spLocks noGrp="1"/>
          </p:cNvSpPr>
          <p:nvPr>
            <p:ph sz="half" idx="2"/>
          </p:nvPr>
        </p:nvSpPr>
        <p:spPr>
          <a:xfrm>
            <a:off x="457200" y="1554162"/>
            <a:ext cx="3566159" cy="4572000"/>
          </a:xfrm>
        </p:spPr>
        <p:txBody>
          <a:bodyPr>
            <a:normAutofit/>
          </a:bodyPr>
          <a:lstStyle/>
          <a:p>
            <a:r>
              <a:rPr lang="en-US" dirty="0" smtClean="0"/>
              <a:t>UN Promotes peace and human rights.</a:t>
            </a:r>
          </a:p>
          <a:p>
            <a:r>
              <a:rPr lang="en-US" dirty="0" smtClean="0"/>
              <a:t>US has a moral and legal obligation to support the UN.</a:t>
            </a:r>
          </a:p>
          <a:p>
            <a:r>
              <a:rPr lang="en-US" dirty="0" smtClean="0"/>
              <a:t>We need to act as a member of a world community.</a:t>
            </a:r>
          </a:p>
          <a:p>
            <a:r>
              <a:rPr lang="en-US" dirty="0" smtClean="0"/>
              <a:t>US should respect and abide by the authority of the UN</a:t>
            </a:r>
          </a:p>
        </p:txBody>
      </p:sp>
      <p:sp>
        <p:nvSpPr>
          <p:cNvPr id="5" name="Text Placeholder 4"/>
          <p:cNvSpPr>
            <a:spLocks noGrp="1"/>
          </p:cNvSpPr>
          <p:nvPr>
            <p:ph type="body" sz="quarter" idx="3"/>
          </p:nvPr>
        </p:nvSpPr>
        <p:spPr>
          <a:xfrm>
            <a:off x="4279391" y="914400"/>
            <a:ext cx="3566160" cy="639762"/>
          </a:xfrm>
        </p:spPr>
        <p:txBody>
          <a:bodyPr/>
          <a:lstStyle/>
          <a:p>
            <a:r>
              <a:rPr lang="en-US" dirty="0" smtClean="0"/>
              <a:t>CONSERVATIVES</a:t>
            </a:r>
            <a:endParaRPr lang="en-US" dirty="0"/>
          </a:p>
        </p:txBody>
      </p:sp>
      <p:sp>
        <p:nvSpPr>
          <p:cNvPr id="6" name="Content Placeholder 5"/>
          <p:cNvSpPr>
            <a:spLocks noGrp="1"/>
          </p:cNvSpPr>
          <p:nvPr>
            <p:ph sz="quarter" idx="4"/>
          </p:nvPr>
        </p:nvSpPr>
        <p:spPr>
          <a:xfrm>
            <a:off x="4279391" y="1554162"/>
            <a:ext cx="3566160" cy="4572000"/>
          </a:xfrm>
        </p:spPr>
        <p:txBody>
          <a:bodyPr>
            <a:normAutofit/>
          </a:bodyPr>
          <a:lstStyle/>
          <a:p>
            <a:r>
              <a:rPr lang="en-US" dirty="0" smtClean="0"/>
              <a:t>The UN has repeatedly failed in its mission.</a:t>
            </a:r>
          </a:p>
          <a:p>
            <a:r>
              <a:rPr lang="en-US" dirty="0" smtClean="0"/>
              <a:t>The US and not the UN should be the global force for freedom, prosperity, tolerance and peace.</a:t>
            </a:r>
          </a:p>
          <a:p>
            <a:r>
              <a:rPr lang="en-US" dirty="0" smtClean="0"/>
              <a:t>National interests should remain superior to those of the UN. </a:t>
            </a:r>
          </a:p>
          <a:p>
            <a:endParaRPr lang="en-US" dirty="0"/>
          </a:p>
        </p:txBody>
      </p:sp>
    </p:spTree>
    <p:extLst>
      <p:ext uri="{BB962C8B-B14F-4D97-AF65-F5344CB8AC3E}">
        <p14:creationId xmlns:p14="http://schemas.microsoft.com/office/powerpoint/2010/main" val="157404509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199" y="205094"/>
            <a:ext cx="7388352" cy="619681"/>
          </a:xfrm>
        </p:spPr>
        <p:txBody>
          <a:bodyPr>
            <a:normAutofit fontScale="90000"/>
          </a:bodyPr>
          <a:lstStyle/>
          <a:p>
            <a:r>
              <a:rPr lang="en-US" dirty="0" smtClean="0"/>
              <a:t>Liberals and Conservatives</a:t>
            </a:r>
            <a:endParaRPr lang="en-US" dirty="0"/>
          </a:p>
        </p:txBody>
      </p:sp>
      <p:sp>
        <p:nvSpPr>
          <p:cNvPr id="5" name="Text Placeholder 4"/>
          <p:cNvSpPr>
            <a:spLocks noGrp="1"/>
          </p:cNvSpPr>
          <p:nvPr>
            <p:ph type="body" idx="1"/>
          </p:nvPr>
        </p:nvSpPr>
        <p:spPr>
          <a:xfrm>
            <a:off x="457199" y="890757"/>
            <a:ext cx="3566160" cy="370705"/>
          </a:xfrm>
        </p:spPr>
        <p:txBody>
          <a:bodyPr>
            <a:normAutofit fontScale="92500" lnSpcReduction="10000"/>
          </a:bodyPr>
          <a:lstStyle/>
          <a:p>
            <a:r>
              <a:rPr lang="en-US" dirty="0" smtClean="0"/>
              <a:t>Liberals</a:t>
            </a:r>
            <a:endParaRPr lang="en-US" dirty="0"/>
          </a:p>
        </p:txBody>
      </p:sp>
      <p:sp>
        <p:nvSpPr>
          <p:cNvPr id="6" name="Content Placeholder 5"/>
          <p:cNvSpPr>
            <a:spLocks noGrp="1"/>
          </p:cNvSpPr>
          <p:nvPr>
            <p:ph sz="half" idx="2"/>
          </p:nvPr>
        </p:nvSpPr>
        <p:spPr>
          <a:xfrm>
            <a:off x="457198" y="1343942"/>
            <a:ext cx="3822191" cy="4782221"/>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0" indent="0">
              <a:buNone/>
            </a:pPr>
            <a:r>
              <a:rPr lang="en-US" dirty="0"/>
              <a:t>Liberals believe in government action to achieve equal opportunity and equality for all. It is the duty of the government to alleviate social ills and to protect civil liberties and individual and human rights. Believe the role of the government should be to guarantee that no one is in need. Liberal policies generally emphasize the need for the government to solve problems.</a:t>
            </a:r>
          </a:p>
        </p:txBody>
      </p:sp>
      <p:sp>
        <p:nvSpPr>
          <p:cNvPr id="7" name="Text Placeholder 6"/>
          <p:cNvSpPr>
            <a:spLocks noGrp="1"/>
          </p:cNvSpPr>
          <p:nvPr>
            <p:ph type="body" sz="quarter" idx="3"/>
          </p:nvPr>
        </p:nvSpPr>
        <p:spPr>
          <a:xfrm>
            <a:off x="4279391" y="923748"/>
            <a:ext cx="3566160" cy="420192"/>
          </a:xfrm>
        </p:spPr>
        <p:txBody>
          <a:bodyPr>
            <a:normAutofit/>
          </a:bodyPr>
          <a:lstStyle/>
          <a:p>
            <a:r>
              <a:rPr lang="en-US" dirty="0" smtClean="0"/>
              <a:t>Conservatives</a:t>
            </a:r>
            <a:endParaRPr lang="en-US" dirty="0"/>
          </a:p>
        </p:txBody>
      </p:sp>
      <p:sp>
        <p:nvSpPr>
          <p:cNvPr id="8" name="Content Placeholder 7"/>
          <p:cNvSpPr>
            <a:spLocks noGrp="1"/>
          </p:cNvSpPr>
          <p:nvPr>
            <p:ph sz="quarter" idx="4"/>
          </p:nvPr>
        </p:nvSpPr>
        <p:spPr>
          <a:xfrm>
            <a:off x="4279390" y="1343941"/>
            <a:ext cx="3753309" cy="4782222"/>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0" indent="0">
              <a:buNone/>
            </a:pPr>
            <a:r>
              <a:rPr lang="en-US" dirty="0"/>
              <a:t>Conservatives believe in personal responsibility, limited government, free markets, individual liberty, traditional American values and a strong national defense. Believe the role of government should be to provide people the freedom necessary to pursue their own goals. Conservative policies generally emphasize empowerment of the individual to solve problems.</a:t>
            </a:r>
          </a:p>
        </p:txBody>
      </p:sp>
    </p:spTree>
    <p:extLst>
      <p:ext uri="{BB962C8B-B14F-4D97-AF65-F5344CB8AC3E}">
        <p14:creationId xmlns:p14="http://schemas.microsoft.com/office/powerpoint/2010/main" val="185765227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42596"/>
            <a:ext cx="7641772" cy="671804"/>
          </a:xfrm>
        </p:spPr>
        <p:txBody>
          <a:bodyPr>
            <a:normAutofit fontScale="90000"/>
          </a:bodyPr>
          <a:lstStyle/>
          <a:p>
            <a:pPr algn="ctr"/>
            <a:r>
              <a:rPr lang="en-US" dirty="0" smtClean="0"/>
              <a:t>War on Terror</a:t>
            </a:r>
            <a:endParaRPr lang="en-US" dirty="0"/>
          </a:p>
        </p:txBody>
      </p:sp>
      <p:sp>
        <p:nvSpPr>
          <p:cNvPr id="3" name="Text Placeholder 2"/>
          <p:cNvSpPr>
            <a:spLocks noGrp="1"/>
          </p:cNvSpPr>
          <p:nvPr>
            <p:ph type="body" idx="1"/>
          </p:nvPr>
        </p:nvSpPr>
        <p:spPr>
          <a:xfrm>
            <a:off x="457199" y="914400"/>
            <a:ext cx="3566160" cy="639762"/>
          </a:xfrm>
        </p:spPr>
        <p:txBody>
          <a:bodyPr/>
          <a:lstStyle/>
          <a:p>
            <a:r>
              <a:rPr lang="en-US" dirty="0" smtClean="0"/>
              <a:t>LIBERALS</a:t>
            </a:r>
            <a:endParaRPr lang="en-US" dirty="0"/>
          </a:p>
        </p:txBody>
      </p:sp>
      <p:sp>
        <p:nvSpPr>
          <p:cNvPr id="4" name="Content Placeholder 3"/>
          <p:cNvSpPr>
            <a:spLocks noGrp="1"/>
          </p:cNvSpPr>
          <p:nvPr>
            <p:ph sz="half" idx="2"/>
          </p:nvPr>
        </p:nvSpPr>
        <p:spPr>
          <a:xfrm>
            <a:off x="457200" y="1554162"/>
            <a:ext cx="3566159" cy="4572000"/>
          </a:xfrm>
        </p:spPr>
        <p:txBody>
          <a:bodyPr>
            <a:normAutofit/>
          </a:bodyPr>
          <a:lstStyle/>
          <a:p>
            <a:r>
              <a:rPr lang="en-US" dirty="0" smtClean="0"/>
              <a:t>Global Warming, not terrorism poses the greatest threat to society.</a:t>
            </a:r>
          </a:p>
          <a:p>
            <a:r>
              <a:rPr lang="en-US" dirty="0" smtClean="0"/>
              <a:t>Terrorism is the result of failed US foreign policy.</a:t>
            </a:r>
          </a:p>
          <a:p>
            <a:r>
              <a:rPr lang="en-US" dirty="0" smtClean="0"/>
              <a:t>Good diplomacy is the best way to deal with Terrorism. </a:t>
            </a:r>
          </a:p>
        </p:txBody>
      </p:sp>
      <p:sp>
        <p:nvSpPr>
          <p:cNvPr id="5" name="Text Placeholder 4"/>
          <p:cNvSpPr>
            <a:spLocks noGrp="1"/>
          </p:cNvSpPr>
          <p:nvPr>
            <p:ph type="body" sz="quarter" idx="3"/>
          </p:nvPr>
        </p:nvSpPr>
        <p:spPr>
          <a:xfrm>
            <a:off x="4279391" y="914400"/>
            <a:ext cx="3566160" cy="639762"/>
          </a:xfrm>
        </p:spPr>
        <p:txBody>
          <a:bodyPr/>
          <a:lstStyle/>
          <a:p>
            <a:r>
              <a:rPr lang="en-US" dirty="0" smtClean="0"/>
              <a:t>CONSERVATIVES</a:t>
            </a:r>
            <a:endParaRPr lang="en-US" dirty="0"/>
          </a:p>
        </p:txBody>
      </p:sp>
      <p:sp>
        <p:nvSpPr>
          <p:cNvPr id="6" name="Content Placeholder 5"/>
          <p:cNvSpPr>
            <a:spLocks noGrp="1"/>
          </p:cNvSpPr>
          <p:nvPr>
            <p:ph sz="quarter" idx="4"/>
          </p:nvPr>
        </p:nvSpPr>
        <p:spPr>
          <a:xfrm>
            <a:off x="4279391" y="1554162"/>
            <a:ext cx="3566160" cy="4572000"/>
          </a:xfrm>
        </p:spPr>
        <p:txBody>
          <a:bodyPr>
            <a:normAutofit/>
          </a:bodyPr>
          <a:lstStyle/>
          <a:p>
            <a:r>
              <a:rPr lang="en-US" dirty="0" smtClean="0"/>
              <a:t>Terrorism poses one of the greatest threats to the US. </a:t>
            </a:r>
          </a:p>
          <a:p>
            <a:r>
              <a:rPr lang="en-US" dirty="0" smtClean="0"/>
              <a:t>Militant and radical Islamists cannot peacefully co-exist with the western world. </a:t>
            </a:r>
          </a:p>
          <a:p>
            <a:r>
              <a:rPr lang="en-US" dirty="0" smtClean="0"/>
              <a:t>Terrorists must be stopped and destroyed at all costs. </a:t>
            </a:r>
          </a:p>
          <a:p>
            <a:endParaRPr lang="en-US" dirty="0"/>
          </a:p>
        </p:txBody>
      </p:sp>
    </p:spTree>
    <p:extLst>
      <p:ext uri="{BB962C8B-B14F-4D97-AF65-F5344CB8AC3E}">
        <p14:creationId xmlns:p14="http://schemas.microsoft.com/office/powerpoint/2010/main" val="69096084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42596"/>
            <a:ext cx="7641772" cy="671804"/>
          </a:xfrm>
        </p:spPr>
        <p:txBody>
          <a:bodyPr>
            <a:normAutofit fontScale="90000"/>
          </a:bodyPr>
          <a:lstStyle/>
          <a:p>
            <a:pPr algn="ctr"/>
            <a:r>
              <a:rPr lang="en-US" dirty="0" smtClean="0"/>
              <a:t>Welfare</a:t>
            </a:r>
            <a:endParaRPr lang="en-US" dirty="0"/>
          </a:p>
        </p:txBody>
      </p:sp>
      <p:sp>
        <p:nvSpPr>
          <p:cNvPr id="3" name="Text Placeholder 2"/>
          <p:cNvSpPr>
            <a:spLocks noGrp="1"/>
          </p:cNvSpPr>
          <p:nvPr>
            <p:ph type="body" idx="1"/>
          </p:nvPr>
        </p:nvSpPr>
        <p:spPr>
          <a:xfrm>
            <a:off x="457199" y="914400"/>
            <a:ext cx="3566160" cy="639762"/>
          </a:xfrm>
        </p:spPr>
        <p:txBody>
          <a:bodyPr/>
          <a:lstStyle/>
          <a:p>
            <a:r>
              <a:rPr lang="en-US" dirty="0" smtClean="0"/>
              <a:t>LIBERALS</a:t>
            </a:r>
            <a:endParaRPr lang="en-US" dirty="0"/>
          </a:p>
        </p:txBody>
      </p:sp>
      <p:sp>
        <p:nvSpPr>
          <p:cNvPr id="4" name="Content Placeholder 3"/>
          <p:cNvSpPr>
            <a:spLocks noGrp="1"/>
          </p:cNvSpPr>
          <p:nvPr>
            <p:ph sz="half" idx="2"/>
          </p:nvPr>
        </p:nvSpPr>
        <p:spPr>
          <a:xfrm>
            <a:off x="457200" y="1554162"/>
            <a:ext cx="3566159" cy="4572000"/>
          </a:xfrm>
        </p:spPr>
        <p:txBody>
          <a:bodyPr>
            <a:normAutofit/>
          </a:bodyPr>
          <a:lstStyle/>
          <a:p>
            <a:r>
              <a:rPr lang="en-US" dirty="0" smtClean="0"/>
              <a:t>Support welfare as a safety net individuals in need.</a:t>
            </a:r>
          </a:p>
          <a:p>
            <a:r>
              <a:rPr lang="en-US" dirty="0" smtClean="0"/>
              <a:t> Welfare is necessary to bring fairness to US economic life.  </a:t>
            </a:r>
          </a:p>
          <a:p>
            <a:pPr>
              <a:buNone/>
            </a:pPr>
            <a:endParaRPr lang="en-US" dirty="0" smtClean="0"/>
          </a:p>
        </p:txBody>
      </p:sp>
      <p:sp>
        <p:nvSpPr>
          <p:cNvPr id="5" name="Text Placeholder 4"/>
          <p:cNvSpPr>
            <a:spLocks noGrp="1"/>
          </p:cNvSpPr>
          <p:nvPr>
            <p:ph type="body" sz="quarter" idx="3"/>
          </p:nvPr>
        </p:nvSpPr>
        <p:spPr>
          <a:xfrm>
            <a:off x="4279391" y="914400"/>
            <a:ext cx="3566160" cy="639762"/>
          </a:xfrm>
        </p:spPr>
        <p:txBody>
          <a:bodyPr/>
          <a:lstStyle/>
          <a:p>
            <a:r>
              <a:rPr lang="en-US" dirty="0" smtClean="0"/>
              <a:t>CONSERVATIVES</a:t>
            </a:r>
            <a:endParaRPr lang="en-US" dirty="0"/>
          </a:p>
        </p:txBody>
      </p:sp>
      <p:sp>
        <p:nvSpPr>
          <p:cNvPr id="6" name="Content Placeholder 5"/>
          <p:cNvSpPr>
            <a:spLocks noGrp="1"/>
          </p:cNvSpPr>
          <p:nvPr>
            <p:ph sz="quarter" idx="4"/>
          </p:nvPr>
        </p:nvSpPr>
        <p:spPr>
          <a:xfrm>
            <a:off x="4279391" y="1554162"/>
            <a:ext cx="3566160" cy="4572000"/>
          </a:xfrm>
        </p:spPr>
        <p:txBody>
          <a:bodyPr>
            <a:normAutofit/>
          </a:bodyPr>
          <a:lstStyle/>
          <a:p>
            <a:r>
              <a:rPr lang="en-US" dirty="0" smtClean="0"/>
              <a:t>Opposed to long term welfare.</a:t>
            </a:r>
          </a:p>
          <a:p>
            <a:r>
              <a:rPr lang="en-US" dirty="0" smtClean="0"/>
              <a:t>Opportunities should be provided for those in need to become self reliant. </a:t>
            </a:r>
          </a:p>
          <a:p>
            <a:r>
              <a:rPr lang="en-US" dirty="0" smtClean="0"/>
              <a:t>People can’t remain dependant on the government </a:t>
            </a:r>
            <a:r>
              <a:rPr lang="en-US" smtClean="0"/>
              <a:t>for provisions.  </a:t>
            </a:r>
            <a:endParaRPr lang="en-US" dirty="0" smtClean="0"/>
          </a:p>
          <a:p>
            <a:endParaRPr lang="en-US" dirty="0"/>
          </a:p>
        </p:txBody>
      </p:sp>
    </p:spTree>
    <p:extLst>
      <p:ext uri="{BB962C8B-B14F-4D97-AF65-F5344CB8AC3E}">
        <p14:creationId xmlns:p14="http://schemas.microsoft.com/office/powerpoint/2010/main" val="127389252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political spectrum_v2.png"/>
          <p:cNvPicPr>
            <a:picLocks noGrp="1" noChangeAspect="1"/>
          </p:cNvPicPr>
          <p:nvPr>
            <p:ph idx="1"/>
          </p:nvPr>
        </p:nvPicPr>
        <p:blipFill>
          <a:blip r:embed="rId2" cstate="print"/>
          <a:stretch>
            <a:fillRect/>
          </a:stretch>
        </p:blipFill>
        <p:spPr>
          <a:xfrm>
            <a:off x="0" y="872855"/>
            <a:ext cx="9405257" cy="4615258"/>
          </a:xfrm>
        </p:spPr>
      </p:pic>
    </p:spTree>
    <p:extLst>
      <p:ext uri="{BB962C8B-B14F-4D97-AF65-F5344CB8AC3E}">
        <p14:creationId xmlns:p14="http://schemas.microsoft.com/office/powerpoint/2010/main" val="4294873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42596"/>
            <a:ext cx="7388352" cy="671804"/>
          </a:xfrm>
        </p:spPr>
        <p:txBody>
          <a:bodyPr>
            <a:normAutofit fontScale="90000"/>
          </a:bodyPr>
          <a:lstStyle/>
          <a:p>
            <a:pPr algn="ctr"/>
            <a:r>
              <a:rPr lang="en-US" dirty="0" smtClean="0"/>
              <a:t>ABORTION</a:t>
            </a:r>
            <a:endParaRPr lang="en-US" dirty="0"/>
          </a:p>
        </p:txBody>
      </p:sp>
      <p:sp>
        <p:nvSpPr>
          <p:cNvPr id="3" name="Text Placeholder 2"/>
          <p:cNvSpPr>
            <a:spLocks noGrp="1"/>
          </p:cNvSpPr>
          <p:nvPr>
            <p:ph type="body" idx="1"/>
          </p:nvPr>
        </p:nvSpPr>
        <p:spPr>
          <a:xfrm>
            <a:off x="457199" y="914400"/>
            <a:ext cx="3566160" cy="639762"/>
          </a:xfrm>
        </p:spPr>
        <p:txBody>
          <a:bodyPr/>
          <a:lstStyle/>
          <a:p>
            <a:r>
              <a:rPr lang="en-US" dirty="0" smtClean="0"/>
              <a:t>LIBERALS</a:t>
            </a:r>
            <a:endParaRPr lang="en-US" dirty="0"/>
          </a:p>
        </p:txBody>
      </p:sp>
      <p:sp>
        <p:nvSpPr>
          <p:cNvPr id="4" name="Content Placeholder 3"/>
          <p:cNvSpPr>
            <a:spLocks noGrp="1"/>
          </p:cNvSpPr>
          <p:nvPr>
            <p:ph sz="half" idx="2"/>
          </p:nvPr>
        </p:nvSpPr>
        <p:spPr>
          <a:xfrm>
            <a:off x="457200" y="1554162"/>
            <a:ext cx="3566159" cy="4572000"/>
          </a:xfrm>
        </p:spPr>
        <p:txBody>
          <a:bodyPr/>
          <a:lstStyle/>
          <a:p>
            <a:r>
              <a:rPr lang="en-US" dirty="0" smtClean="0"/>
              <a:t>Women have a right to decide what happens to their body.</a:t>
            </a:r>
          </a:p>
          <a:p>
            <a:r>
              <a:rPr lang="en-US" dirty="0" err="1" smtClean="0"/>
              <a:t>Gov’t</a:t>
            </a:r>
            <a:r>
              <a:rPr lang="en-US" dirty="0" smtClean="0"/>
              <a:t> should fund (taxpayer $) abortions for people who can’t afford them.</a:t>
            </a:r>
          </a:p>
          <a:p>
            <a:r>
              <a:rPr lang="en-US" dirty="0" smtClean="0"/>
              <a:t>Decision about abortion is personal and government must protect that right.</a:t>
            </a:r>
          </a:p>
          <a:p>
            <a:pPr>
              <a:buNone/>
            </a:pPr>
            <a:endParaRPr lang="en-US" dirty="0"/>
          </a:p>
        </p:txBody>
      </p:sp>
      <p:sp>
        <p:nvSpPr>
          <p:cNvPr id="5" name="Text Placeholder 4"/>
          <p:cNvSpPr>
            <a:spLocks noGrp="1"/>
          </p:cNvSpPr>
          <p:nvPr>
            <p:ph type="body" sz="quarter" idx="3"/>
          </p:nvPr>
        </p:nvSpPr>
        <p:spPr>
          <a:xfrm>
            <a:off x="4279391" y="914400"/>
            <a:ext cx="3566160" cy="639762"/>
          </a:xfrm>
        </p:spPr>
        <p:txBody>
          <a:bodyPr/>
          <a:lstStyle/>
          <a:p>
            <a:r>
              <a:rPr lang="en-US" dirty="0" smtClean="0"/>
              <a:t>CONSERVATIVES</a:t>
            </a:r>
            <a:endParaRPr lang="en-US" dirty="0"/>
          </a:p>
        </p:txBody>
      </p:sp>
      <p:sp>
        <p:nvSpPr>
          <p:cNvPr id="6" name="Content Placeholder 5"/>
          <p:cNvSpPr>
            <a:spLocks noGrp="1"/>
          </p:cNvSpPr>
          <p:nvPr>
            <p:ph sz="quarter" idx="4"/>
          </p:nvPr>
        </p:nvSpPr>
        <p:spPr>
          <a:xfrm>
            <a:off x="4689699" y="1554162"/>
            <a:ext cx="3566160" cy="4572000"/>
          </a:xfrm>
        </p:spPr>
        <p:txBody>
          <a:bodyPr/>
          <a:lstStyle/>
          <a:p>
            <a:r>
              <a:rPr lang="en-US" dirty="0" smtClean="0"/>
              <a:t>Human life begins at conception. An unborn baby has independent rights. </a:t>
            </a:r>
          </a:p>
          <a:p>
            <a:r>
              <a:rPr lang="en-US" dirty="0" smtClean="0"/>
              <a:t>Government should not fund (taxpayer $) abortions.</a:t>
            </a:r>
          </a:p>
          <a:p>
            <a:r>
              <a:rPr lang="en-US" dirty="0" smtClean="0"/>
              <a:t>Support a government ban of abortions, especially Partial Birth Abortions.</a:t>
            </a:r>
            <a:endParaRPr lang="en-US" dirty="0"/>
          </a:p>
        </p:txBody>
      </p:sp>
    </p:spTree>
    <p:extLst>
      <p:ext uri="{BB962C8B-B14F-4D97-AF65-F5344CB8AC3E}">
        <p14:creationId xmlns:p14="http://schemas.microsoft.com/office/powerpoint/2010/main" val="259394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42596"/>
            <a:ext cx="7388352" cy="671804"/>
          </a:xfrm>
        </p:spPr>
        <p:txBody>
          <a:bodyPr>
            <a:normAutofit fontScale="90000"/>
          </a:bodyPr>
          <a:lstStyle/>
          <a:p>
            <a:pPr algn="ctr"/>
            <a:r>
              <a:rPr lang="en-US" dirty="0" smtClean="0"/>
              <a:t>Affirmative Action</a:t>
            </a:r>
            <a:endParaRPr lang="en-US" dirty="0"/>
          </a:p>
        </p:txBody>
      </p:sp>
      <p:sp>
        <p:nvSpPr>
          <p:cNvPr id="3" name="Text Placeholder 2"/>
          <p:cNvSpPr>
            <a:spLocks noGrp="1"/>
          </p:cNvSpPr>
          <p:nvPr>
            <p:ph type="body" idx="1"/>
          </p:nvPr>
        </p:nvSpPr>
        <p:spPr>
          <a:xfrm>
            <a:off x="457199" y="914400"/>
            <a:ext cx="3566160" cy="639762"/>
          </a:xfrm>
        </p:spPr>
        <p:txBody>
          <a:bodyPr/>
          <a:lstStyle/>
          <a:p>
            <a:r>
              <a:rPr lang="en-US" dirty="0" smtClean="0"/>
              <a:t>LIBERALS</a:t>
            </a:r>
            <a:endParaRPr lang="en-US" dirty="0"/>
          </a:p>
        </p:txBody>
      </p:sp>
      <p:sp>
        <p:nvSpPr>
          <p:cNvPr id="4" name="Content Placeholder 3"/>
          <p:cNvSpPr>
            <a:spLocks noGrp="1"/>
          </p:cNvSpPr>
          <p:nvPr>
            <p:ph sz="half" idx="2"/>
          </p:nvPr>
        </p:nvSpPr>
        <p:spPr>
          <a:xfrm>
            <a:off x="457200" y="1554162"/>
            <a:ext cx="3566159" cy="4572000"/>
          </a:xfrm>
        </p:spPr>
        <p:txBody>
          <a:bodyPr/>
          <a:lstStyle/>
          <a:p>
            <a:r>
              <a:rPr lang="en-US" dirty="0" smtClean="0"/>
              <a:t>Minorities have been deprived of rights due to past racism.</a:t>
            </a:r>
          </a:p>
          <a:p>
            <a:r>
              <a:rPr lang="en-US" dirty="0" smtClean="0"/>
              <a:t>Government must work to make up for deprivation of rights because America is still a racist society.</a:t>
            </a:r>
          </a:p>
          <a:p>
            <a:r>
              <a:rPr lang="en-US" dirty="0" smtClean="0"/>
              <a:t>Government must create equal opportunities for all. </a:t>
            </a:r>
          </a:p>
          <a:p>
            <a:pPr>
              <a:buNone/>
            </a:pPr>
            <a:endParaRPr lang="en-US" dirty="0"/>
          </a:p>
        </p:txBody>
      </p:sp>
      <p:sp>
        <p:nvSpPr>
          <p:cNvPr id="5" name="Text Placeholder 4"/>
          <p:cNvSpPr>
            <a:spLocks noGrp="1"/>
          </p:cNvSpPr>
          <p:nvPr>
            <p:ph type="body" sz="quarter" idx="3"/>
          </p:nvPr>
        </p:nvSpPr>
        <p:spPr>
          <a:xfrm>
            <a:off x="4279391" y="914400"/>
            <a:ext cx="3566160" cy="639762"/>
          </a:xfrm>
        </p:spPr>
        <p:txBody>
          <a:bodyPr/>
          <a:lstStyle/>
          <a:p>
            <a:r>
              <a:rPr lang="en-US" dirty="0" smtClean="0"/>
              <a:t>CONSERVATIVES</a:t>
            </a:r>
            <a:endParaRPr lang="en-US" dirty="0"/>
          </a:p>
        </p:txBody>
      </p:sp>
      <p:sp>
        <p:nvSpPr>
          <p:cNvPr id="6" name="Content Placeholder 5"/>
          <p:cNvSpPr>
            <a:spLocks noGrp="1"/>
          </p:cNvSpPr>
          <p:nvPr>
            <p:ph sz="quarter" idx="4"/>
          </p:nvPr>
        </p:nvSpPr>
        <p:spPr>
          <a:xfrm>
            <a:off x="4279391" y="1554162"/>
            <a:ext cx="3566160" cy="4572000"/>
          </a:xfrm>
        </p:spPr>
        <p:txBody>
          <a:bodyPr/>
          <a:lstStyle/>
          <a:p>
            <a:r>
              <a:rPr lang="en-US" dirty="0" smtClean="0"/>
              <a:t>Decisions should be based entirely on ability.</a:t>
            </a:r>
          </a:p>
          <a:p>
            <a:r>
              <a:rPr lang="en-US" dirty="0" smtClean="0"/>
              <a:t>Unfair to use race as a factor in the selection process. </a:t>
            </a:r>
          </a:p>
          <a:p>
            <a:r>
              <a:rPr lang="en-US" dirty="0" smtClean="0"/>
              <a:t>Reverse-discrimination is NOT a solution for racism.</a:t>
            </a:r>
          </a:p>
          <a:p>
            <a:r>
              <a:rPr lang="en-US" dirty="0" smtClean="0"/>
              <a:t>America is not a racist society.</a:t>
            </a:r>
            <a:endParaRPr lang="en-US" dirty="0"/>
          </a:p>
        </p:txBody>
      </p:sp>
    </p:spTree>
    <p:extLst>
      <p:ext uri="{BB962C8B-B14F-4D97-AF65-F5344CB8AC3E}">
        <p14:creationId xmlns:p14="http://schemas.microsoft.com/office/powerpoint/2010/main" val="24750557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42596"/>
            <a:ext cx="7388352" cy="671804"/>
          </a:xfrm>
        </p:spPr>
        <p:txBody>
          <a:bodyPr>
            <a:normAutofit fontScale="90000"/>
          </a:bodyPr>
          <a:lstStyle/>
          <a:p>
            <a:pPr algn="ctr"/>
            <a:r>
              <a:rPr lang="en-US" dirty="0" smtClean="0"/>
              <a:t>Death Penalty</a:t>
            </a:r>
            <a:endParaRPr lang="en-US" dirty="0"/>
          </a:p>
        </p:txBody>
      </p:sp>
      <p:sp>
        <p:nvSpPr>
          <p:cNvPr id="3" name="Text Placeholder 2"/>
          <p:cNvSpPr>
            <a:spLocks noGrp="1"/>
          </p:cNvSpPr>
          <p:nvPr>
            <p:ph type="body" idx="1"/>
          </p:nvPr>
        </p:nvSpPr>
        <p:spPr>
          <a:xfrm>
            <a:off x="457199" y="914400"/>
            <a:ext cx="3566160" cy="639762"/>
          </a:xfrm>
        </p:spPr>
        <p:txBody>
          <a:bodyPr/>
          <a:lstStyle/>
          <a:p>
            <a:r>
              <a:rPr lang="en-US" dirty="0" smtClean="0"/>
              <a:t>LIBERALS</a:t>
            </a:r>
            <a:endParaRPr lang="en-US" dirty="0"/>
          </a:p>
        </p:txBody>
      </p:sp>
      <p:sp>
        <p:nvSpPr>
          <p:cNvPr id="4" name="Content Placeholder 3"/>
          <p:cNvSpPr>
            <a:spLocks noGrp="1"/>
          </p:cNvSpPr>
          <p:nvPr>
            <p:ph sz="half" idx="2"/>
          </p:nvPr>
        </p:nvSpPr>
        <p:spPr>
          <a:xfrm>
            <a:off x="457200" y="1554162"/>
            <a:ext cx="3566159" cy="4572000"/>
          </a:xfrm>
        </p:spPr>
        <p:txBody>
          <a:bodyPr/>
          <a:lstStyle/>
          <a:p>
            <a:r>
              <a:rPr lang="en-US" dirty="0" smtClean="0"/>
              <a:t>Death penalty should be abolished.</a:t>
            </a:r>
          </a:p>
          <a:p>
            <a:r>
              <a:rPr lang="en-US" dirty="0" smtClean="0"/>
              <a:t>It is “cruel and unusual” punishment</a:t>
            </a:r>
          </a:p>
          <a:p>
            <a:r>
              <a:rPr lang="en-US" dirty="0" smtClean="0"/>
              <a:t>Killing one innocent person is too great a risk.</a:t>
            </a:r>
          </a:p>
          <a:p>
            <a:pPr>
              <a:buNone/>
            </a:pPr>
            <a:endParaRPr lang="en-US" dirty="0"/>
          </a:p>
        </p:txBody>
      </p:sp>
      <p:sp>
        <p:nvSpPr>
          <p:cNvPr id="5" name="Text Placeholder 4"/>
          <p:cNvSpPr>
            <a:spLocks noGrp="1"/>
          </p:cNvSpPr>
          <p:nvPr>
            <p:ph type="body" sz="quarter" idx="3"/>
          </p:nvPr>
        </p:nvSpPr>
        <p:spPr>
          <a:xfrm>
            <a:off x="4279391" y="914400"/>
            <a:ext cx="3566160" cy="639762"/>
          </a:xfrm>
        </p:spPr>
        <p:txBody>
          <a:bodyPr/>
          <a:lstStyle/>
          <a:p>
            <a:r>
              <a:rPr lang="en-US" dirty="0" smtClean="0"/>
              <a:t>CONSERVATIVES</a:t>
            </a:r>
            <a:endParaRPr lang="en-US" dirty="0"/>
          </a:p>
        </p:txBody>
      </p:sp>
      <p:sp>
        <p:nvSpPr>
          <p:cNvPr id="6" name="Content Placeholder 5"/>
          <p:cNvSpPr>
            <a:spLocks noGrp="1"/>
          </p:cNvSpPr>
          <p:nvPr>
            <p:ph sz="quarter" idx="4"/>
          </p:nvPr>
        </p:nvSpPr>
        <p:spPr>
          <a:xfrm>
            <a:off x="4279391" y="1554162"/>
            <a:ext cx="3566160" cy="4572000"/>
          </a:xfrm>
        </p:spPr>
        <p:txBody>
          <a:bodyPr/>
          <a:lstStyle/>
          <a:p>
            <a:r>
              <a:rPr lang="en-US" dirty="0" smtClean="0"/>
              <a:t>Death penalty is a punishment that fits the crime of murder.</a:t>
            </a:r>
          </a:p>
          <a:p>
            <a:r>
              <a:rPr lang="en-US" dirty="0" smtClean="0"/>
              <a:t>This is an appropriate response for heinous crimes.  </a:t>
            </a:r>
            <a:endParaRPr lang="en-US" dirty="0"/>
          </a:p>
        </p:txBody>
      </p:sp>
    </p:spTree>
    <p:extLst>
      <p:ext uri="{BB962C8B-B14F-4D97-AF65-F5344CB8AC3E}">
        <p14:creationId xmlns:p14="http://schemas.microsoft.com/office/powerpoint/2010/main" val="24451270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42596"/>
            <a:ext cx="7388352" cy="671804"/>
          </a:xfrm>
        </p:spPr>
        <p:txBody>
          <a:bodyPr>
            <a:normAutofit fontScale="90000"/>
          </a:bodyPr>
          <a:lstStyle/>
          <a:p>
            <a:pPr algn="ctr"/>
            <a:r>
              <a:rPr lang="en-US" dirty="0" smtClean="0"/>
              <a:t>Economy</a:t>
            </a:r>
            <a:endParaRPr lang="en-US" dirty="0"/>
          </a:p>
        </p:txBody>
      </p:sp>
      <p:sp>
        <p:nvSpPr>
          <p:cNvPr id="3" name="Text Placeholder 2"/>
          <p:cNvSpPr>
            <a:spLocks noGrp="1"/>
          </p:cNvSpPr>
          <p:nvPr>
            <p:ph type="body" idx="1"/>
          </p:nvPr>
        </p:nvSpPr>
        <p:spPr>
          <a:xfrm>
            <a:off x="457199" y="914400"/>
            <a:ext cx="3566160" cy="639762"/>
          </a:xfrm>
        </p:spPr>
        <p:txBody>
          <a:bodyPr/>
          <a:lstStyle/>
          <a:p>
            <a:r>
              <a:rPr lang="en-US" dirty="0" smtClean="0"/>
              <a:t>LIBERALS</a:t>
            </a:r>
            <a:endParaRPr lang="en-US" dirty="0"/>
          </a:p>
        </p:txBody>
      </p:sp>
      <p:sp>
        <p:nvSpPr>
          <p:cNvPr id="4" name="Content Placeholder 3"/>
          <p:cNvSpPr>
            <a:spLocks noGrp="1"/>
          </p:cNvSpPr>
          <p:nvPr>
            <p:ph sz="half" idx="2"/>
          </p:nvPr>
        </p:nvSpPr>
        <p:spPr>
          <a:xfrm>
            <a:off x="457200" y="1554162"/>
            <a:ext cx="3566159" cy="4572000"/>
          </a:xfrm>
        </p:spPr>
        <p:txBody>
          <a:bodyPr/>
          <a:lstStyle/>
          <a:p>
            <a:r>
              <a:rPr lang="en-US" dirty="0" smtClean="0"/>
              <a:t>Market system with government regulation is best.</a:t>
            </a:r>
          </a:p>
          <a:p>
            <a:r>
              <a:rPr lang="en-US" dirty="0" smtClean="0"/>
              <a:t>Government must protect its citizens from Big Business.  </a:t>
            </a:r>
          </a:p>
          <a:p>
            <a:r>
              <a:rPr lang="en-US" dirty="0" smtClean="0"/>
              <a:t>Government regulation is needed to even the playing field.  </a:t>
            </a:r>
          </a:p>
          <a:p>
            <a:pPr>
              <a:buNone/>
            </a:pPr>
            <a:endParaRPr lang="en-US" dirty="0"/>
          </a:p>
        </p:txBody>
      </p:sp>
      <p:sp>
        <p:nvSpPr>
          <p:cNvPr id="5" name="Text Placeholder 4"/>
          <p:cNvSpPr>
            <a:spLocks noGrp="1"/>
          </p:cNvSpPr>
          <p:nvPr>
            <p:ph type="body" sz="quarter" idx="3"/>
          </p:nvPr>
        </p:nvSpPr>
        <p:spPr>
          <a:xfrm>
            <a:off x="4279391" y="914400"/>
            <a:ext cx="3566160" cy="639762"/>
          </a:xfrm>
        </p:spPr>
        <p:txBody>
          <a:bodyPr/>
          <a:lstStyle/>
          <a:p>
            <a:r>
              <a:rPr lang="en-US" dirty="0" smtClean="0"/>
              <a:t>CONSERVATIVES</a:t>
            </a:r>
            <a:endParaRPr lang="en-US" dirty="0"/>
          </a:p>
        </p:txBody>
      </p:sp>
      <p:sp>
        <p:nvSpPr>
          <p:cNvPr id="6" name="Content Placeholder 5"/>
          <p:cNvSpPr>
            <a:spLocks noGrp="1"/>
          </p:cNvSpPr>
          <p:nvPr>
            <p:ph sz="quarter" idx="4"/>
          </p:nvPr>
        </p:nvSpPr>
        <p:spPr>
          <a:xfrm>
            <a:off x="4767852" y="1554162"/>
            <a:ext cx="3566160" cy="4572000"/>
          </a:xfrm>
        </p:spPr>
        <p:txBody>
          <a:bodyPr/>
          <a:lstStyle/>
          <a:p>
            <a:r>
              <a:rPr lang="en-US" dirty="0" smtClean="0"/>
              <a:t>Free market system, competitive capitalism and private enterprise  create the greatest opportunity and highest standard of living.  </a:t>
            </a:r>
          </a:p>
          <a:p>
            <a:r>
              <a:rPr lang="en-US" dirty="0" smtClean="0"/>
              <a:t>No government regulation – free markets produce better results.</a:t>
            </a:r>
            <a:endParaRPr lang="en-US" dirty="0"/>
          </a:p>
        </p:txBody>
      </p:sp>
    </p:spTree>
    <p:extLst>
      <p:ext uri="{BB962C8B-B14F-4D97-AF65-F5344CB8AC3E}">
        <p14:creationId xmlns:p14="http://schemas.microsoft.com/office/powerpoint/2010/main" val="76411820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42596"/>
            <a:ext cx="7388352" cy="671804"/>
          </a:xfrm>
        </p:spPr>
        <p:txBody>
          <a:bodyPr>
            <a:normAutofit fontScale="90000"/>
          </a:bodyPr>
          <a:lstStyle/>
          <a:p>
            <a:pPr algn="ctr"/>
            <a:r>
              <a:rPr lang="en-US" dirty="0" smtClean="0"/>
              <a:t>Education</a:t>
            </a:r>
            <a:endParaRPr lang="en-US" dirty="0"/>
          </a:p>
        </p:txBody>
      </p:sp>
      <p:sp>
        <p:nvSpPr>
          <p:cNvPr id="3" name="Text Placeholder 2"/>
          <p:cNvSpPr>
            <a:spLocks noGrp="1"/>
          </p:cNvSpPr>
          <p:nvPr>
            <p:ph type="body" idx="1"/>
          </p:nvPr>
        </p:nvSpPr>
        <p:spPr>
          <a:xfrm>
            <a:off x="457199" y="914400"/>
            <a:ext cx="3566160" cy="639762"/>
          </a:xfrm>
        </p:spPr>
        <p:txBody>
          <a:bodyPr/>
          <a:lstStyle/>
          <a:p>
            <a:r>
              <a:rPr lang="en-US" dirty="0" smtClean="0"/>
              <a:t>LIBERALS</a:t>
            </a:r>
            <a:endParaRPr lang="en-US" dirty="0"/>
          </a:p>
        </p:txBody>
      </p:sp>
      <p:sp>
        <p:nvSpPr>
          <p:cNvPr id="4" name="Content Placeholder 3"/>
          <p:cNvSpPr>
            <a:spLocks noGrp="1"/>
          </p:cNvSpPr>
          <p:nvPr>
            <p:ph sz="half" idx="2"/>
          </p:nvPr>
        </p:nvSpPr>
        <p:spPr>
          <a:xfrm>
            <a:off x="457200" y="1554162"/>
            <a:ext cx="3566159" cy="4572000"/>
          </a:xfrm>
        </p:spPr>
        <p:txBody>
          <a:bodyPr/>
          <a:lstStyle/>
          <a:p>
            <a:r>
              <a:rPr lang="en-US" dirty="0" smtClean="0"/>
              <a:t>Public schools are the best way to educate students.</a:t>
            </a:r>
          </a:p>
          <a:p>
            <a:r>
              <a:rPr lang="en-US" dirty="0" smtClean="0"/>
              <a:t>Vouchers take money away from free and equal public education.</a:t>
            </a:r>
          </a:p>
          <a:p>
            <a:r>
              <a:rPr lang="en-US" dirty="0" smtClean="0"/>
              <a:t>Government should fund public schools, raise teacher salaries and reduce class size.  </a:t>
            </a:r>
          </a:p>
          <a:p>
            <a:pPr>
              <a:buNone/>
            </a:pPr>
            <a:endParaRPr lang="en-US" dirty="0"/>
          </a:p>
        </p:txBody>
      </p:sp>
      <p:sp>
        <p:nvSpPr>
          <p:cNvPr id="5" name="Text Placeholder 4"/>
          <p:cNvSpPr>
            <a:spLocks noGrp="1"/>
          </p:cNvSpPr>
          <p:nvPr>
            <p:ph type="body" sz="quarter" idx="3"/>
          </p:nvPr>
        </p:nvSpPr>
        <p:spPr>
          <a:xfrm>
            <a:off x="4279391" y="914400"/>
            <a:ext cx="3566160" cy="639762"/>
          </a:xfrm>
        </p:spPr>
        <p:txBody>
          <a:bodyPr/>
          <a:lstStyle/>
          <a:p>
            <a:r>
              <a:rPr lang="en-US" dirty="0" smtClean="0"/>
              <a:t>CONSERVATIVES</a:t>
            </a:r>
            <a:endParaRPr lang="en-US" dirty="0"/>
          </a:p>
        </p:txBody>
      </p:sp>
      <p:sp>
        <p:nvSpPr>
          <p:cNvPr id="6" name="Content Placeholder 5"/>
          <p:cNvSpPr>
            <a:spLocks noGrp="1"/>
          </p:cNvSpPr>
          <p:nvPr>
            <p:ph sz="quarter" idx="4"/>
          </p:nvPr>
        </p:nvSpPr>
        <p:spPr>
          <a:xfrm>
            <a:off x="4670160" y="1554162"/>
            <a:ext cx="3566160" cy="4572000"/>
          </a:xfrm>
        </p:spPr>
        <p:txBody>
          <a:bodyPr/>
          <a:lstStyle/>
          <a:p>
            <a:r>
              <a:rPr lang="en-US" dirty="0" smtClean="0"/>
              <a:t>School vouchers create competition and improve school performance. </a:t>
            </a:r>
          </a:p>
          <a:p>
            <a:r>
              <a:rPr lang="en-US" dirty="0" smtClean="0"/>
              <a:t>Vouchers give all parents the right to choose schools, not just those who can afford private schools. </a:t>
            </a:r>
            <a:endParaRPr lang="en-US" dirty="0"/>
          </a:p>
        </p:txBody>
      </p:sp>
    </p:spTree>
    <p:extLst>
      <p:ext uri="{BB962C8B-B14F-4D97-AF65-F5344CB8AC3E}">
        <p14:creationId xmlns:p14="http://schemas.microsoft.com/office/powerpoint/2010/main" val="371990938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42596"/>
            <a:ext cx="7388352" cy="671804"/>
          </a:xfrm>
        </p:spPr>
        <p:txBody>
          <a:bodyPr>
            <a:normAutofit fontScale="90000"/>
          </a:bodyPr>
          <a:lstStyle/>
          <a:p>
            <a:pPr algn="ctr"/>
            <a:r>
              <a:rPr lang="en-US" dirty="0" smtClean="0"/>
              <a:t>Embryonic Stem Cell Research</a:t>
            </a:r>
            <a:endParaRPr lang="en-US" dirty="0"/>
          </a:p>
        </p:txBody>
      </p:sp>
      <p:sp>
        <p:nvSpPr>
          <p:cNvPr id="3" name="Text Placeholder 2"/>
          <p:cNvSpPr>
            <a:spLocks noGrp="1"/>
          </p:cNvSpPr>
          <p:nvPr>
            <p:ph type="body" idx="1"/>
          </p:nvPr>
        </p:nvSpPr>
        <p:spPr>
          <a:xfrm>
            <a:off x="457199" y="914400"/>
            <a:ext cx="3566160" cy="639762"/>
          </a:xfrm>
        </p:spPr>
        <p:txBody>
          <a:bodyPr/>
          <a:lstStyle/>
          <a:p>
            <a:r>
              <a:rPr lang="en-US" dirty="0" smtClean="0"/>
              <a:t>LIBERALS</a:t>
            </a:r>
            <a:endParaRPr lang="en-US" dirty="0"/>
          </a:p>
        </p:txBody>
      </p:sp>
      <p:sp>
        <p:nvSpPr>
          <p:cNvPr id="4" name="Content Placeholder 3"/>
          <p:cNvSpPr>
            <a:spLocks noGrp="1"/>
          </p:cNvSpPr>
          <p:nvPr>
            <p:ph sz="half" idx="2"/>
          </p:nvPr>
        </p:nvSpPr>
        <p:spPr>
          <a:xfrm>
            <a:off x="457200" y="1554162"/>
            <a:ext cx="3566159" cy="4572000"/>
          </a:xfrm>
        </p:spPr>
        <p:txBody>
          <a:bodyPr/>
          <a:lstStyle/>
          <a:p>
            <a:r>
              <a:rPr lang="en-US" dirty="0" smtClean="0"/>
              <a:t>Support the use of stem cells for research. Which assist scientists in research for diseases.  </a:t>
            </a:r>
          </a:p>
          <a:p>
            <a:r>
              <a:rPr lang="en-US" dirty="0" smtClean="0"/>
              <a:t>An embryo is not a human (</a:t>
            </a:r>
            <a:r>
              <a:rPr lang="en-US" dirty="0" err="1" smtClean="0"/>
              <a:t>blastocyst</a:t>
            </a:r>
            <a:r>
              <a:rPr lang="en-US" dirty="0" smtClean="0"/>
              <a:t> has no human features.  </a:t>
            </a:r>
          </a:p>
          <a:p>
            <a:r>
              <a:rPr lang="en-US" dirty="0" smtClean="0"/>
              <a:t>These cells are extremely valuable in curing diseases.</a:t>
            </a:r>
          </a:p>
          <a:p>
            <a:endParaRPr lang="en-US" dirty="0" smtClean="0"/>
          </a:p>
          <a:p>
            <a:pPr>
              <a:buNone/>
            </a:pPr>
            <a:endParaRPr lang="en-US" dirty="0"/>
          </a:p>
        </p:txBody>
      </p:sp>
      <p:sp>
        <p:nvSpPr>
          <p:cNvPr id="5" name="Text Placeholder 4"/>
          <p:cNvSpPr>
            <a:spLocks noGrp="1"/>
          </p:cNvSpPr>
          <p:nvPr>
            <p:ph type="body" sz="quarter" idx="3"/>
          </p:nvPr>
        </p:nvSpPr>
        <p:spPr>
          <a:xfrm>
            <a:off x="4279391" y="914400"/>
            <a:ext cx="3566160" cy="639762"/>
          </a:xfrm>
        </p:spPr>
        <p:txBody>
          <a:bodyPr/>
          <a:lstStyle/>
          <a:p>
            <a:r>
              <a:rPr lang="en-US" dirty="0" smtClean="0"/>
              <a:t>CONSERVATIVES</a:t>
            </a:r>
            <a:endParaRPr lang="en-US" dirty="0"/>
          </a:p>
        </p:txBody>
      </p:sp>
      <p:sp>
        <p:nvSpPr>
          <p:cNvPr id="6" name="Content Placeholder 5"/>
          <p:cNvSpPr>
            <a:spLocks noGrp="1"/>
          </p:cNvSpPr>
          <p:nvPr>
            <p:ph sz="quarter" idx="4"/>
          </p:nvPr>
        </p:nvSpPr>
        <p:spPr>
          <a:xfrm>
            <a:off x="4279391" y="1554162"/>
            <a:ext cx="3566160" cy="4572000"/>
          </a:xfrm>
        </p:spPr>
        <p:txBody>
          <a:bodyPr>
            <a:normAutofit lnSpcReduction="10000"/>
          </a:bodyPr>
          <a:lstStyle/>
          <a:p>
            <a:r>
              <a:rPr lang="en-US" dirty="0" smtClean="0"/>
              <a:t>Adult and </a:t>
            </a:r>
            <a:r>
              <a:rPr lang="en-US" dirty="0" err="1" smtClean="0"/>
              <a:t>umbilicial</a:t>
            </a:r>
            <a:r>
              <a:rPr lang="en-US" dirty="0" smtClean="0"/>
              <a:t> cord stem cells ONLY should be used in research.  </a:t>
            </a:r>
          </a:p>
          <a:p>
            <a:r>
              <a:rPr lang="en-US" dirty="0" smtClean="0"/>
              <a:t>It is morally and ethically wrong for government to fund embryonic stem cell research.</a:t>
            </a:r>
          </a:p>
          <a:p>
            <a:r>
              <a:rPr lang="en-US" dirty="0" smtClean="0"/>
              <a:t>Human life begins at conception-extraction of stem cells requires embryo to be “killed.”</a:t>
            </a:r>
          </a:p>
          <a:p>
            <a:endParaRPr lang="en-US" dirty="0"/>
          </a:p>
        </p:txBody>
      </p:sp>
    </p:spTree>
    <p:extLst>
      <p:ext uri="{BB962C8B-B14F-4D97-AF65-F5344CB8AC3E}">
        <p14:creationId xmlns:p14="http://schemas.microsoft.com/office/powerpoint/2010/main" val="20290052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3</TotalTime>
  <Words>1553</Words>
  <Application>Microsoft Macintosh PowerPoint</Application>
  <PresentationFormat>On-screen Show (4:3)</PresentationFormat>
  <Paragraphs>186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Clarity</vt:lpstr>
      <vt:lpstr>Political Parties</vt:lpstr>
      <vt:lpstr>Liberals and Conservatives</vt:lpstr>
      <vt:lpstr>PowerPoint Presentation</vt:lpstr>
      <vt:lpstr>ABORTION</vt:lpstr>
      <vt:lpstr>Affirmative Action</vt:lpstr>
      <vt:lpstr>Death Penalty</vt:lpstr>
      <vt:lpstr>Economy</vt:lpstr>
      <vt:lpstr>Education</vt:lpstr>
      <vt:lpstr>Embryonic Stem Cell Research</vt:lpstr>
      <vt:lpstr>ENERGY</vt:lpstr>
      <vt:lpstr>Global Warming-Climate change</vt:lpstr>
      <vt:lpstr>Gun Control</vt:lpstr>
      <vt:lpstr>Healthcare</vt:lpstr>
      <vt:lpstr>Immigration</vt:lpstr>
      <vt:lpstr>Religion and Government</vt:lpstr>
      <vt:lpstr>Same Sex Marriage</vt:lpstr>
      <vt:lpstr>Social Security</vt:lpstr>
      <vt:lpstr>Taxes</vt:lpstr>
      <vt:lpstr>United Nation</vt:lpstr>
      <vt:lpstr>War on Terror</vt:lpstr>
      <vt:lpstr>Welfare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Parties</dc:title>
  <dc:creator>MATTHEW RIVERA</dc:creator>
  <cp:lastModifiedBy>MATTHEW RIVERA</cp:lastModifiedBy>
  <cp:revision>3</cp:revision>
  <dcterms:created xsi:type="dcterms:W3CDTF">2017-09-08T00:39:59Z</dcterms:created>
  <dcterms:modified xsi:type="dcterms:W3CDTF">2017-10-03T01:36:30Z</dcterms:modified>
</cp:coreProperties>
</file>