
<file path=[Content_Types].xml><?xml version="1.0" encoding="utf-8"?>
<Types xmlns="http://schemas.openxmlformats.org/package/2006/content-types">
  <Default Extension="docx" ContentType="application/vnd.openxmlformats-officedocument.wordprocessingml.documen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8" r:id="rId19"/>
    <p:sldId id="279"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90"/>
  </p:normalViewPr>
  <p:slideViewPr>
    <p:cSldViewPr snapToGrid="0" snapToObjects="1">
      <p:cViewPr varScale="1">
        <p:scale>
          <a:sx n="99" d="100"/>
          <a:sy n="99" d="100"/>
        </p:scale>
        <p:origin x="130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9D3DFA-81E7-854D-9773-90FEB549B2FA}" type="datetimeFigureOut">
              <a:rPr lang="en-US" smtClean="0"/>
              <a:t>3/24/20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BEEB1-6213-2B4B-BF11-0807D88BB856}" type="slidenum">
              <a:rPr lang="en-US" smtClean="0"/>
              <a:t>‹#›</a:t>
            </a:fld>
            <a:endParaRPr lang="en-US"/>
          </a:p>
        </p:txBody>
      </p:sp>
    </p:spTree>
    <p:extLst>
      <p:ext uri="{BB962C8B-B14F-4D97-AF65-F5344CB8AC3E}">
        <p14:creationId xmlns:p14="http://schemas.microsoft.com/office/powerpoint/2010/main" val="32665253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fld id="{365AA215-1121-EC49-B5F8-6D4F7AA43373}" type="slidenum">
              <a:rPr lang="en-US"/>
              <a:pPr eaLnBrk="1" hangingPunct="1"/>
              <a:t>19</a:t>
            </a:fld>
            <a:endParaRPr lang="en-US"/>
          </a:p>
        </p:txBody>
      </p:sp>
      <p:sp>
        <p:nvSpPr>
          <p:cNvPr id="53251" name="Rectangle 2"/>
          <p:cNvSpPr>
            <a:spLocks noGrp="1" noRot="1" noChangeAspect="1" noChangeArrowheads="1" noTextEdit="1"/>
          </p:cNvSpPr>
          <p:nvPr>
            <p:ph type="sldImg"/>
          </p:nvPr>
        </p:nvSpPr>
        <p:spPr bwMode="auto">
          <a:xfrm>
            <a:off x="1154113" y="693738"/>
            <a:ext cx="4551362" cy="341312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3252" name="Rectangle 3"/>
          <p:cNvSpPr>
            <a:spLocks noGrp="1" noChangeArrowheads="1"/>
          </p:cNvSpPr>
          <p:nvPr>
            <p:ph type="body" idx="1"/>
          </p:nvPr>
        </p:nvSpPr>
        <p:spPr bwMode="auto">
          <a:xfrm>
            <a:off x="915988" y="4343400"/>
            <a:ext cx="5026025" cy="41163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24,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March 24,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March 24,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24,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24, 2020</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24,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24,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March 24,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24,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24,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24,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24, 2020</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ationalwiki.org/wiki/Judais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28600"/>
            <a:ext cx="8139723" cy="4571999"/>
          </a:xfrm>
        </p:spPr>
        <p:txBody>
          <a:bodyPr/>
          <a:lstStyle/>
          <a:p>
            <a:r>
              <a:rPr lang="en-US" dirty="0"/>
              <a:t>The Holocaust</a:t>
            </a:r>
          </a:p>
        </p:txBody>
      </p:sp>
      <p:sp>
        <p:nvSpPr>
          <p:cNvPr id="3" name="Subtitle 2"/>
          <p:cNvSpPr>
            <a:spLocks noGrp="1"/>
          </p:cNvSpPr>
          <p:nvPr>
            <p:ph type="subTitle" idx="1"/>
          </p:nvPr>
        </p:nvSpPr>
        <p:spPr/>
        <p:txBody>
          <a:bodyPr/>
          <a:lstStyle/>
          <a:p>
            <a:r>
              <a:rPr lang="en-US" dirty="0"/>
              <a:t>A Crime against all of humanity</a:t>
            </a:r>
          </a:p>
        </p:txBody>
      </p:sp>
    </p:spTree>
    <p:extLst>
      <p:ext uri="{BB962C8B-B14F-4D97-AF65-F5344CB8AC3E}">
        <p14:creationId xmlns:p14="http://schemas.microsoft.com/office/powerpoint/2010/main" val="1151224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323" y="152718"/>
            <a:ext cx="7963877" cy="726513"/>
          </a:xfrm>
        </p:spPr>
        <p:txBody>
          <a:bodyPr/>
          <a:lstStyle/>
          <a:p>
            <a:r>
              <a:rPr lang="en-US" dirty="0"/>
              <a:t>Holocaust deaths</a:t>
            </a:r>
          </a:p>
        </p:txBody>
      </p:sp>
      <p:sp>
        <p:nvSpPr>
          <p:cNvPr id="3" name="Content Placeholder 2"/>
          <p:cNvSpPr>
            <a:spLocks noGrp="1"/>
          </p:cNvSpPr>
          <p:nvPr>
            <p:ph idx="1"/>
          </p:nvPr>
        </p:nvSpPr>
        <p:spPr>
          <a:xfrm>
            <a:off x="0" y="879231"/>
            <a:ext cx="4904154" cy="5783383"/>
          </a:xfrm>
        </p:spPr>
        <p:txBody>
          <a:bodyPr>
            <a:normAutofit/>
          </a:bodyPr>
          <a:lstStyle/>
          <a:p>
            <a:r>
              <a:rPr lang="en-US" sz="1800" dirty="0"/>
              <a:t>Jews: up to 6 million </a:t>
            </a:r>
          </a:p>
          <a:p>
            <a:r>
              <a:rPr lang="en-US" sz="1800" dirty="0"/>
              <a:t>Soviet civilians: around 7 million </a:t>
            </a:r>
          </a:p>
          <a:p>
            <a:r>
              <a:rPr lang="en-US" sz="1800" dirty="0"/>
              <a:t>Soviet prisoners of war: around 3 million </a:t>
            </a:r>
          </a:p>
          <a:p>
            <a:r>
              <a:rPr lang="en-US" sz="1800" dirty="0"/>
              <a:t>Non-Jewish Polish civilians: around 1.8 million </a:t>
            </a:r>
          </a:p>
          <a:p>
            <a:r>
              <a:rPr lang="en-US" sz="1800" dirty="0"/>
              <a:t>Serb civilians: 312,000 </a:t>
            </a:r>
          </a:p>
          <a:p>
            <a:r>
              <a:rPr lang="en-US" sz="1800" dirty="0"/>
              <a:t>People with disabilities: up to 250,000 </a:t>
            </a:r>
          </a:p>
          <a:p>
            <a:r>
              <a:rPr lang="en-US" sz="1800" dirty="0"/>
              <a:t>Roma (Gypsies): 196,000–220,000 </a:t>
            </a:r>
          </a:p>
          <a:p>
            <a:r>
              <a:rPr lang="en-US" sz="1800" dirty="0"/>
              <a:t>Jehovah's Witnesses: around 1,900 </a:t>
            </a:r>
          </a:p>
          <a:p>
            <a:r>
              <a:rPr lang="en-US" sz="1800" dirty="0"/>
              <a:t>Repeat criminal offenders: at least 70,000 </a:t>
            </a:r>
          </a:p>
          <a:p>
            <a:r>
              <a:rPr lang="en-US" dirty="0"/>
              <a:t> </a:t>
            </a:r>
          </a:p>
          <a:p>
            <a:endParaRPr lang="en-US" dirty="0"/>
          </a:p>
        </p:txBody>
      </p:sp>
      <p:sp>
        <p:nvSpPr>
          <p:cNvPr id="4" name="Content Placeholder 2"/>
          <p:cNvSpPr txBox="1">
            <a:spLocks/>
          </p:cNvSpPr>
          <p:nvPr/>
        </p:nvSpPr>
        <p:spPr>
          <a:xfrm>
            <a:off x="4697046" y="879231"/>
            <a:ext cx="4446954" cy="578338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t> </a:t>
            </a:r>
            <a:r>
              <a:rPr lang="en-US" sz="1800" u="sng" dirty="0"/>
              <a:t>Major Locations of Nazi Killings</a:t>
            </a:r>
            <a:endParaRPr lang="en-US" sz="1800" dirty="0"/>
          </a:p>
          <a:p>
            <a:r>
              <a:rPr lang="en-US" sz="1800" dirty="0"/>
              <a:t>Auschwitz: approximately 1 million </a:t>
            </a:r>
          </a:p>
          <a:p>
            <a:r>
              <a:rPr lang="en-US" sz="1800" dirty="0"/>
              <a:t>Treblinka: approximately 925,000 </a:t>
            </a:r>
          </a:p>
          <a:p>
            <a:r>
              <a:rPr lang="en-US" sz="1800" dirty="0" err="1"/>
              <a:t>Belzec</a:t>
            </a:r>
            <a:r>
              <a:rPr lang="en-US" sz="1800" dirty="0"/>
              <a:t>: 434,508 </a:t>
            </a:r>
          </a:p>
          <a:p>
            <a:r>
              <a:rPr lang="en-US" sz="1800" dirty="0" err="1"/>
              <a:t>Sobibor</a:t>
            </a:r>
            <a:r>
              <a:rPr lang="en-US" sz="1800" dirty="0"/>
              <a:t>: at least 167,000 </a:t>
            </a:r>
          </a:p>
          <a:p>
            <a:r>
              <a:rPr lang="en-US" sz="1800" dirty="0" err="1"/>
              <a:t>Chelmno</a:t>
            </a:r>
            <a:r>
              <a:rPr lang="en-US" sz="1800" dirty="0"/>
              <a:t>: 156,000–172,000 </a:t>
            </a:r>
          </a:p>
          <a:p>
            <a:r>
              <a:rPr lang="en-US" sz="1800" dirty="0"/>
              <a:t>Shooting operations: at least 1.5 Million</a:t>
            </a:r>
          </a:p>
          <a:p>
            <a:r>
              <a:rPr lang="en-US" sz="1800" dirty="0"/>
              <a:t>Deaths in ghettos: at least 800,000 </a:t>
            </a:r>
          </a:p>
          <a:p>
            <a:r>
              <a:rPr lang="en-US" sz="1800" dirty="0"/>
              <a:t>Other: at least 500,000 </a:t>
            </a:r>
          </a:p>
          <a:p>
            <a:endParaRPr lang="en-US" dirty="0"/>
          </a:p>
        </p:txBody>
      </p:sp>
    </p:spTree>
    <p:extLst>
      <p:ext uri="{BB962C8B-B14F-4D97-AF65-F5344CB8AC3E}">
        <p14:creationId xmlns:p14="http://schemas.microsoft.com/office/powerpoint/2010/main" val="2718817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73538" y="273537"/>
            <a:ext cx="8284308" cy="6115539"/>
          </a:xfrm>
          <a:prstGeom prst="rect">
            <a:avLst/>
          </a:prstGeom>
          <a:noFill/>
          <a:ln>
            <a:noFill/>
          </a:ln>
        </p:spPr>
      </p:pic>
    </p:spTree>
    <p:extLst>
      <p:ext uri="{BB962C8B-B14F-4D97-AF65-F5344CB8AC3E}">
        <p14:creationId xmlns:p14="http://schemas.microsoft.com/office/powerpoint/2010/main" val="2772254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788031" cy="765590"/>
          </a:xfrm>
        </p:spPr>
        <p:txBody>
          <a:bodyPr/>
          <a:lstStyle/>
          <a:p>
            <a:r>
              <a:rPr lang="en-US" dirty="0"/>
              <a:t>The Nuremberg trials</a:t>
            </a:r>
          </a:p>
        </p:txBody>
      </p:sp>
      <p:sp>
        <p:nvSpPr>
          <p:cNvPr id="3" name="Content Placeholder 2"/>
          <p:cNvSpPr>
            <a:spLocks noGrp="1"/>
          </p:cNvSpPr>
          <p:nvPr>
            <p:ph idx="1"/>
          </p:nvPr>
        </p:nvSpPr>
        <p:spPr>
          <a:xfrm>
            <a:off x="242276" y="1088293"/>
            <a:ext cx="8491415" cy="5554784"/>
          </a:xfrm>
        </p:spPr>
        <p:txBody>
          <a:bodyPr>
            <a:normAutofit fontScale="92500" lnSpcReduction="20000"/>
          </a:bodyPr>
          <a:lstStyle/>
          <a:p>
            <a:r>
              <a:rPr lang="en-US" b="0" dirty="0"/>
              <a:t>Following WWII the Allies set up </a:t>
            </a:r>
            <a:r>
              <a:rPr lang="en-US" b="0" u="sng" dirty="0"/>
              <a:t>INTERNATIONAL MILITARY TRIBUNALS</a:t>
            </a:r>
            <a:r>
              <a:rPr lang="en-US" b="0" dirty="0"/>
              <a:t> to hold Nazi leaders accountable for the atrocities of the War.  These are commonly known as the </a:t>
            </a:r>
            <a:r>
              <a:rPr lang="en-US" b="0" u="sng" dirty="0"/>
              <a:t>NUREMBERG TRIALS</a:t>
            </a:r>
            <a:r>
              <a:rPr lang="en-US" b="0" dirty="0"/>
              <a:t>. </a:t>
            </a:r>
          </a:p>
          <a:p>
            <a:r>
              <a:rPr lang="en-US" b="0" dirty="0"/>
              <a:t> </a:t>
            </a:r>
          </a:p>
          <a:p>
            <a:r>
              <a:rPr lang="en-US" b="0" i="1" dirty="0"/>
              <a:t>U.S. Chief Prosecutor, Robert Jackson, "That four great nations, flushed with victory and stung with injury, stay the hand of vengeance and voluntarily submit their captive enemies to the judgment of the law is one of the most significant tributes that Power has ever paid to Reason."  </a:t>
            </a:r>
            <a:endParaRPr lang="en-US" b="0" dirty="0"/>
          </a:p>
          <a:p>
            <a:r>
              <a:rPr lang="en-US" b="0" dirty="0"/>
              <a:t> </a:t>
            </a:r>
          </a:p>
          <a:p>
            <a:r>
              <a:rPr lang="en-US" b="0" u="sng" dirty="0"/>
              <a:t>The following acts were charged against Nazi Leadership</a:t>
            </a:r>
            <a:endParaRPr lang="en-US" b="0" dirty="0"/>
          </a:p>
          <a:p>
            <a:r>
              <a:rPr lang="en-US" b="0" dirty="0"/>
              <a:t>(a) CRIMES AGAINST PEACE: </a:t>
            </a:r>
            <a:r>
              <a:rPr lang="en-US" dirty="0"/>
              <a:t>Waging of a war of aggression, or a war in violation of international treaties, agreements or assurances. </a:t>
            </a:r>
          </a:p>
          <a:p>
            <a:r>
              <a:rPr lang="en-US" b="0" dirty="0"/>
              <a:t>(b) WAR CRIMES: </a:t>
            </a:r>
            <a:r>
              <a:rPr lang="en-US" dirty="0"/>
              <a:t>Forcing of slave labor of civilians, murder or ill-treatment of prisoners of war, killing of hostages, plunder of public or private property, wanton destruction of cities, towns or villages, or devastation not justified by military necessity; </a:t>
            </a:r>
          </a:p>
          <a:p>
            <a:r>
              <a:rPr lang="en-US" b="0" dirty="0"/>
              <a:t>(c) CRIMES AGAINST HUMANITY:  </a:t>
            </a:r>
            <a:r>
              <a:rPr lang="en-US" dirty="0"/>
              <a:t>murder, extermination, enslavement, deportation, and other inhumane acts committed against any civilian population; or persecutions on political, racial or religious grounds </a:t>
            </a:r>
          </a:p>
          <a:p>
            <a:endParaRPr lang="en-US" dirty="0"/>
          </a:p>
        </p:txBody>
      </p:sp>
    </p:spTree>
    <p:extLst>
      <p:ext uri="{BB962C8B-B14F-4D97-AF65-F5344CB8AC3E}">
        <p14:creationId xmlns:p14="http://schemas.microsoft.com/office/powerpoint/2010/main" val="522864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788031" cy="765590"/>
          </a:xfrm>
        </p:spPr>
        <p:txBody>
          <a:bodyPr/>
          <a:lstStyle/>
          <a:p>
            <a:r>
              <a:rPr lang="en-US" dirty="0"/>
              <a:t>The Nuremberg trials</a:t>
            </a:r>
          </a:p>
        </p:txBody>
      </p:sp>
      <p:sp>
        <p:nvSpPr>
          <p:cNvPr id="3" name="Content Placeholder 2"/>
          <p:cNvSpPr>
            <a:spLocks noGrp="1"/>
          </p:cNvSpPr>
          <p:nvPr>
            <p:ph idx="1"/>
          </p:nvPr>
        </p:nvSpPr>
        <p:spPr>
          <a:xfrm>
            <a:off x="242276" y="1088293"/>
            <a:ext cx="8491415" cy="5554784"/>
          </a:xfrm>
        </p:spPr>
        <p:txBody>
          <a:bodyPr>
            <a:normAutofit fontScale="92500" lnSpcReduction="20000"/>
          </a:bodyPr>
          <a:lstStyle/>
          <a:p>
            <a:r>
              <a:rPr lang="en-US" b="0" dirty="0"/>
              <a:t>The Nazi Officers used the defense that they were “Just Following Orders”  - Excerpt of Adolf Eichmann</a:t>
            </a:r>
          </a:p>
          <a:p>
            <a:r>
              <a:rPr lang="en-US" b="0" i="1" dirty="0"/>
              <a:t>“I cannot recognize the verdict of guilty. . . . It was my misfortune to become entangled in these atrocities. But these misdeeds did not happen according to my wishes. It was not my wish to slay people. . . . Once again I would stress that I am guilty of having been obedient, having subordinated myself to my official duties and the obligations of war service and my oath of allegiance and my oath of office, and in addition, once the war started, there was also martial law. . . . I did not persecute </a:t>
            </a:r>
            <a:r>
              <a:rPr lang="en-US" b="0" i="1" u="sng" dirty="0">
                <a:hlinkClick r:id="rId2" tooltip="Judaism"/>
              </a:rPr>
              <a:t>Jews</a:t>
            </a:r>
            <a:r>
              <a:rPr lang="en-US" b="0" i="1" dirty="0"/>
              <a:t> with avidity and passion. That is what the government did. . . . At that time obedience was demanded, just as in the future it will also be demanded of the subordinate.”</a:t>
            </a:r>
            <a:endParaRPr lang="en-US" b="0" dirty="0"/>
          </a:p>
          <a:p>
            <a:r>
              <a:rPr lang="en-US" b="0" dirty="0"/>
              <a:t> </a:t>
            </a:r>
          </a:p>
          <a:p>
            <a:r>
              <a:rPr lang="en-US" b="0" dirty="0"/>
              <a:t>The IMT struck down the “Superior Orders Defense”: </a:t>
            </a:r>
            <a:r>
              <a:rPr lang="en-US" b="0" i="1" dirty="0"/>
              <a:t>"The fact that a person acted pursuant to order of his Government or of a superior does not relieve him from responsibility under international law, provided a moral choice was in fact possible to him.”</a:t>
            </a:r>
            <a:endParaRPr lang="en-US" b="0" dirty="0"/>
          </a:p>
          <a:p>
            <a:r>
              <a:rPr lang="en-US" b="0" dirty="0"/>
              <a:t>Of the nineteen that were convicted, 12 (11 of whom were present) were sentenced to death by hanging. The other seven defendants were given prison sentences ranging from ten years to life in prison.</a:t>
            </a:r>
          </a:p>
          <a:p>
            <a:r>
              <a:rPr lang="en-US" b="0" dirty="0"/>
              <a:t> </a:t>
            </a:r>
          </a:p>
          <a:p>
            <a:endParaRPr lang="en-US" b="0" dirty="0"/>
          </a:p>
        </p:txBody>
      </p:sp>
    </p:spTree>
    <p:extLst>
      <p:ext uri="{BB962C8B-B14F-4D97-AF65-F5344CB8AC3E}">
        <p14:creationId xmlns:p14="http://schemas.microsoft.com/office/powerpoint/2010/main" val="2223493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76492" cy="765590"/>
          </a:xfrm>
        </p:spPr>
        <p:txBody>
          <a:bodyPr>
            <a:normAutofit fontScale="90000"/>
          </a:bodyPr>
          <a:lstStyle/>
          <a:p>
            <a:r>
              <a:rPr lang="en-US" dirty="0"/>
              <a:t>Why Nuremberg trials matter</a:t>
            </a:r>
          </a:p>
        </p:txBody>
      </p:sp>
      <p:sp>
        <p:nvSpPr>
          <p:cNvPr id="3" name="Content Placeholder 2"/>
          <p:cNvSpPr>
            <a:spLocks noGrp="1"/>
          </p:cNvSpPr>
          <p:nvPr>
            <p:ph idx="1"/>
          </p:nvPr>
        </p:nvSpPr>
        <p:spPr>
          <a:xfrm>
            <a:off x="242276" y="1088293"/>
            <a:ext cx="8491415" cy="5554784"/>
          </a:xfrm>
        </p:spPr>
        <p:txBody>
          <a:bodyPr>
            <a:normAutofit/>
          </a:bodyPr>
          <a:lstStyle/>
          <a:p>
            <a:r>
              <a:rPr lang="en-US" dirty="0"/>
              <a:t>Just Following Orders is NOT a defense</a:t>
            </a:r>
          </a:p>
          <a:p>
            <a:endParaRPr lang="en-US" dirty="0"/>
          </a:p>
          <a:p>
            <a:r>
              <a:rPr lang="en-US" dirty="0"/>
              <a:t>Countries and individuals are held accountable for their actions during war</a:t>
            </a:r>
          </a:p>
          <a:p>
            <a:endParaRPr lang="en-US" dirty="0"/>
          </a:p>
          <a:p>
            <a:r>
              <a:rPr lang="en-US" dirty="0"/>
              <a:t>Reveals to the world the horrors of the holocaust</a:t>
            </a:r>
          </a:p>
          <a:p>
            <a:endParaRPr lang="en-US" b="0" dirty="0"/>
          </a:p>
        </p:txBody>
      </p:sp>
    </p:spTree>
    <p:extLst>
      <p:ext uri="{BB962C8B-B14F-4D97-AF65-F5344CB8AC3E}">
        <p14:creationId xmlns:p14="http://schemas.microsoft.com/office/powerpoint/2010/main" val="2349170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5"/>
          <p:cNvSpPr txBox="1"/>
          <p:nvPr/>
        </p:nvSpPr>
        <p:spPr>
          <a:xfrm>
            <a:off x="254000" y="508000"/>
            <a:ext cx="8479692" cy="5842000"/>
          </a:xfrm>
          <a:prstGeom prst="rect">
            <a:avLst/>
          </a:prstGeom>
          <a:noFill/>
          <a:ln>
            <a:solidFill>
              <a:srgbClr val="000000"/>
            </a:solid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u="sng" dirty="0">
                <a:effectLst/>
                <a:latin typeface="Baskerville"/>
                <a:ea typeface="ＭＳ 明朝"/>
                <a:cs typeface="Times New Roman"/>
              </a:rPr>
              <a:t>Chief Prosecutor Robert H. Jackson at the International Military Tribunal given on November 21, 1945.</a:t>
            </a:r>
            <a:endParaRPr lang="en-US" sz="2400" dirty="0">
              <a:effectLst/>
              <a:ea typeface="ＭＳ 明朝"/>
              <a:cs typeface="Times New Roman"/>
            </a:endParaRPr>
          </a:p>
          <a:p>
            <a:pPr marL="0" marR="0">
              <a:spcBef>
                <a:spcPts val="0"/>
              </a:spcBef>
              <a:spcAft>
                <a:spcPts val="0"/>
              </a:spcAft>
            </a:pPr>
            <a:r>
              <a:rPr lang="en-US" sz="1600" dirty="0">
                <a:effectLst/>
                <a:latin typeface="Baskerville"/>
                <a:ea typeface="ＭＳ 明朝"/>
                <a:cs typeface="Times New Roman"/>
              </a:rPr>
              <a:t>Germany became one vast torture chamber. Cries of its victims were heard round the world and brought shudders to civilized people everywhere. I am one who received during this war most atrocity tales with suspicion and skepticism [doubt]. But the proof here will be so overwhelming that I venture to predict not one word I have spoken will be denied. These defendants will only deny personal responsibility or knowledge. Under the clutch of the most intricate web of espionage and intrigue that any modern state has endured, and persecution and torture of a kind that has not been visited upon the world in many centuries, the elements of the German population which were both decent and courageous were annihilated [reduced to nothing]. Those, which were decent but weak, were intimidated. Open resistance, which had never been more than feeble and irresolute, disappeared. But resistance, I am happy to say, always remained, although it was manifest in only such events as the abortive effort to assassinate Hitler on July 20, 1944. With resistance driven underground, the Nazi had the German State in his own hands. But the Nazis not only silenced discordant voices. They created positive controls as effective as their negative ones. Propaganda organs, on a scale never before known, stimulated the Party and Party formations with a permanent enthusiasm and abandon such as we, democratic people, can work up only for a few days before a general election. They inculcated [impressed upon] and practiced the  </a:t>
            </a:r>
            <a:r>
              <a:rPr lang="en-US" sz="1600" dirty="0" err="1">
                <a:effectLst/>
                <a:latin typeface="Baskerville"/>
                <a:ea typeface="ＭＳ 明朝"/>
                <a:cs typeface="Times New Roman"/>
              </a:rPr>
              <a:t>Führerprinzip</a:t>
            </a:r>
            <a:r>
              <a:rPr lang="en-US" sz="1600" dirty="0">
                <a:effectLst/>
                <a:latin typeface="Baskerville"/>
                <a:ea typeface="ＭＳ 明朝"/>
                <a:cs typeface="Times New Roman"/>
              </a:rPr>
              <a:t> [leadership principle] which centralized control of the Party and of the Party-controlled State over the lives and thought of the German people, who are accustomed to look upon the German State, by whomever controlled, with a mysticism [a power to believe] that is incomprehensible to my people [the United States public]. . . .</a:t>
            </a:r>
            <a:endParaRPr lang="en-US" sz="2400" dirty="0">
              <a:effectLst/>
              <a:ea typeface="ＭＳ 明朝"/>
              <a:cs typeface="Times New Roman"/>
            </a:endParaRPr>
          </a:p>
          <a:p>
            <a:pPr marL="0" marR="0">
              <a:spcBef>
                <a:spcPts val="0"/>
              </a:spcBef>
              <a:spcAft>
                <a:spcPts val="0"/>
              </a:spcAft>
            </a:pPr>
            <a:r>
              <a:rPr lang="en-US" sz="2400" dirty="0">
                <a:effectLst/>
                <a:ea typeface="ＭＳ 明朝"/>
                <a:cs typeface="Times New Roman"/>
              </a:rPr>
              <a:t> </a:t>
            </a:r>
          </a:p>
        </p:txBody>
      </p:sp>
    </p:spTree>
    <p:extLst>
      <p:ext uri="{BB962C8B-B14F-4D97-AF65-F5344CB8AC3E}">
        <p14:creationId xmlns:p14="http://schemas.microsoft.com/office/powerpoint/2010/main" val="1749903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6"/>
          <p:cNvSpPr txBox="1"/>
          <p:nvPr/>
        </p:nvSpPr>
        <p:spPr>
          <a:xfrm>
            <a:off x="301380" y="497742"/>
            <a:ext cx="8510465" cy="6125796"/>
          </a:xfrm>
          <a:prstGeom prst="rect">
            <a:avLst/>
          </a:prstGeom>
          <a:noFill/>
          <a:ln>
            <a:solidFill>
              <a:srgbClr val="000000"/>
            </a:solid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400" b="1" dirty="0">
                <a:effectLst/>
                <a:latin typeface="Baskerville"/>
                <a:ea typeface="ＭＳ 明朝"/>
                <a:cs typeface="Times New Roman"/>
              </a:rPr>
              <a:t>Anne Frank - Diary Excerpt, On Her Old Country</a:t>
            </a:r>
            <a:r>
              <a:rPr lang="en-US" sz="2400" dirty="0">
                <a:effectLst/>
                <a:latin typeface="Baskerville"/>
                <a:ea typeface="ＭＳ 明朝"/>
                <a:cs typeface="Times New Roman"/>
              </a:rPr>
              <a:t>:  </a:t>
            </a:r>
            <a:r>
              <a:rPr lang="en-US" sz="2400" dirty="0" err="1">
                <a:effectLst/>
                <a:latin typeface="Baskerville"/>
                <a:ea typeface="ＭＳ 明朝"/>
                <a:cs typeface="Times New Roman"/>
              </a:rPr>
              <a:t>Dussel</a:t>
            </a:r>
            <a:r>
              <a:rPr lang="en-US" sz="2400" dirty="0">
                <a:effectLst/>
                <a:latin typeface="Baskerville"/>
                <a:ea typeface="ＭＳ 明朝"/>
                <a:cs typeface="Times New Roman"/>
              </a:rPr>
              <a:t> has told us a lot about the outside world, which we have missed for so long now. He had very sad news. Countless friends and acquaintances have gone to a terrible fate. Evening after evening the green and grey Lorries trundle past. The Germans ring at every door to enquire if there are any Jews living in the house. If there are, then the whole family has to go at once. If they don't find any, they go on to the next house. No one has a chance of evading them unless one goes into hiding. Often they go round with lists, and only ring when they can get a good haul. In the evenings, when it's dark, I often see rows of good, innocent people accompanied by crying children, walking on and on, bullied and knocked about until they almost drop. No one is spared - old people, babies, expectant mothers, the sick - each and all join in the march of death. </a:t>
            </a:r>
            <a:endParaRPr lang="en-US" sz="2800" dirty="0">
              <a:effectLst/>
              <a:ea typeface="ＭＳ 明朝"/>
              <a:cs typeface="Times New Roman"/>
            </a:endParaRPr>
          </a:p>
          <a:p>
            <a:pPr marL="0" marR="0">
              <a:spcBef>
                <a:spcPts val="0"/>
              </a:spcBef>
              <a:spcAft>
                <a:spcPts val="0"/>
              </a:spcAft>
            </a:pPr>
            <a:r>
              <a:rPr lang="en-US" sz="2800" dirty="0">
                <a:effectLst/>
                <a:ea typeface="ＭＳ 明朝"/>
                <a:cs typeface="Times New Roman"/>
              </a:rPr>
              <a:t> </a:t>
            </a:r>
          </a:p>
        </p:txBody>
      </p:sp>
    </p:spTree>
    <p:extLst>
      <p:ext uri="{BB962C8B-B14F-4D97-AF65-F5344CB8AC3E}">
        <p14:creationId xmlns:p14="http://schemas.microsoft.com/office/powerpoint/2010/main" val="3083351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p:nvPr/>
        </p:nvSpPr>
        <p:spPr>
          <a:xfrm>
            <a:off x="223227" y="320430"/>
            <a:ext cx="8705850" cy="6283570"/>
          </a:xfrm>
          <a:prstGeom prst="rect">
            <a:avLst/>
          </a:prstGeom>
          <a:noFill/>
          <a:ln>
            <a:solidFill>
              <a:srgbClr val="000000"/>
            </a:solid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200" dirty="0">
                <a:effectLst/>
                <a:latin typeface="Baskerville"/>
                <a:ea typeface="ＭＳ 明朝"/>
                <a:cs typeface="Times New Roman"/>
              </a:rPr>
              <a:t>“Of course the people don’t want war. But after all, it’s the leaders of the country who determine the policy, and it’s always a simple matter to drag the people along whether it’s a democracy, a fascist dictatorship, or a parliament, or a communist dictatorship. Voice or no voice, the people can always be brought to the bidding of the leaders. That is easy. All you have to do is tell them they are being attacked, and denounce the pacifists for lack of patriotism, and exposing the country to greater danger.”</a:t>
            </a:r>
            <a:r>
              <a:rPr lang="en-US" sz="3200" b="1" dirty="0">
                <a:effectLst/>
                <a:latin typeface="Baskerville"/>
                <a:ea typeface="ＭＳ 明朝"/>
                <a:cs typeface="Times New Roman"/>
              </a:rPr>
              <a:t> — Herman Goering at the Nuremberg trials</a:t>
            </a:r>
            <a:endParaRPr lang="en-US" sz="3200" dirty="0">
              <a:effectLst/>
              <a:ea typeface="ＭＳ 明朝"/>
              <a:cs typeface="Times New Roman"/>
            </a:endParaRPr>
          </a:p>
          <a:p>
            <a:pPr marL="0" marR="0">
              <a:spcBef>
                <a:spcPts val="0"/>
              </a:spcBef>
              <a:spcAft>
                <a:spcPts val="0"/>
              </a:spcAft>
            </a:pPr>
            <a:r>
              <a:rPr lang="en-US" sz="1200" dirty="0">
                <a:effectLst/>
                <a:ea typeface="ＭＳ 明朝"/>
                <a:cs typeface="Times New Roman"/>
              </a:rPr>
              <a:t> </a:t>
            </a:r>
          </a:p>
        </p:txBody>
      </p:sp>
    </p:spTree>
    <p:extLst>
      <p:ext uri="{BB962C8B-B14F-4D97-AF65-F5344CB8AC3E}">
        <p14:creationId xmlns:p14="http://schemas.microsoft.com/office/powerpoint/2010/main" val="888750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p:cNvSpPr>
          <p:nvPr>
            <p:ph type="body" idx="1"/>
          </p:nvPr>
        </p:nvSpPr>
        <p:spPr>
          <a:xfrm>
            <a:off x="457200" y="914400"/>
            <a:ext cx="8229600" cy="4525963"/>
          </a:xfrm>
        </p:spPr>
        <p:txBody>
          <a:bodyPr>
            <a:normAutofit lnSpcReduction="10000"/>
          </a:bodyPr>
          <a:lstStyle/>
          <a:p>
            <a:pPr eaLnBrk="1" hangingPunct="1">
              <a:lnSpc>
                <a:spcPct val="80000"/>
              </a:lnSpc>
              <a:buFont typeface="Arial" charset="0"/>
              <a:buNone/>
            </a:pPr>
            <a:r>
              <a:rPr lang="en-US" sz="2000" dirty="0">
                <a:latin typeface="Times New Roman" charset="0"/>
                <a:ea typeface="ＭＳ Ｐゴシック" charset="0"/>
                <a:cs typeface="Times New Roman" charset="0"/>
              </a:rPr>
              <a:t>Foreign Office</a:t>
            </a:r>
            <a:br>
              <a:rPr lang="en-US" sz="2000" dirty="0">
                <a:latin typeface="Times New Roman" charset="0"/>
                <a:ea typeface="ＭＳ Ｐゴシック" charset="0"/>
                <a:cs typeface="Times New Roman" charset="0"/>
              </a:rPr>
            </a:br>
            <a:r>
              <a:rPr lang="en-US" sz="2000" dirty="0">
                <a:latin typeface="Times New Roman" charset="0"/>
                <a:ea typeface="ＭＳ Ｐゴシック" charset="0"/>
                <a:cs typeface="Times New Roman" charset="0"/>
              </a:rPr>
              <a:t>November 2nd, 1917 </a:t>
            </a:r>
          </a:p>
          <a:p>
            <a:pPr eaLnBrk="1" hangingPunct="1">
              <a:lnSpc>
                <a:spcPct val="80000"/>
              </a:lnSpc>
              <a:buFont typeface="Arial" charset="0"/>
              <a:buNone/>
            </a:pPr>
            <a:r>
              <a:rPr lang="en-US" sz="2000" dirty="0">
                <a:latin typeface="Times New Roman" charset="0"/>
                <a:ea typeface="ＭＳ Ｐゴシック" charset="0"/>
                <a:cs typeface="Times New Roman" charset="0"/>
              </a:rPr>
              <a:t>Dear Lord Rothschild, </a:t>
            </a:r>
          </a:p>
          <a:p>
            <a:pPr eaLnBrk="1" hangingPunct="1">
              <a:lnSpc>
                <a:spcPct val="80000"/>
              </a:lnSpc>
              <a:buFont typeface="Arial" charset="0"/>
              <a:buNone/>
            </a:pPr>
            <a:r>
              <a:rPr lang="en-US" sz="2000" dirty="0">
                <a:latin typeface="Times New Roman" charset="0"/>
                <a:ea typeface="ＭＳ Ｐゴシック" charset="0"/>
                <a:cs typeface="Times New Roman" charset="0"/>
              </a:rPr>
              <a:t>I have much pleasure in conveying to you, on behalf of His Majesty's Government, the following declaration of sympathy with Jewish Zionist aspirations which has been submitted to, and approved by, the Cabinet. </a:t>
            </a:r>
          </a:p>
          <a:p>
            <a:pPr eaLnBrk="1" hangingPunct="1">
              <a:lnSpc>
                <a:spcPct val="80000"/>
              </a:lnSpc>
              <a:buFont typeface="Arial" charset="0"/>
              <a:buNone/>
            </a:pPr>
            <a:r>
              <a:rPr lang="en-US" sz="2000" dirty="0">
                <a:latin typeface="Times New Roman" charset="0"/>
                <a:ea typeface="ＭＳ Ｐゴシック" charset="0"/>
                <a:cs typeface="Times New Roman" charset="0"/>
              </a:rPr>
              <a:t>"His Majesty's Government view with </a:t>
            </a:r>
            <a:r>
              <a:rPr lang="en-US" sz="2000" dirty="0" err="1">
                <a:latin typeface="Times New Roman" charset="0"/>
                <a:ea typeface="ＭＳ Ｐゴシック" charset="0"/>
                <a:cs typeface="Times New Roman" charset="0"/>
              </a:rPr>
              <a:t>favour</a:t>
            </a:r>
            <a:r>
              <a:rPr lang="en-US" sz="2000" dirty="0">
                <a:latin typeface="Times New Roman" charset="0"/>
                <a:ea typeface="ＭＳ Ｐゴシック" charset="0"/>
                <a:cs typeface="Times New Roman" charset="0"/>
              </a:rPr>
              <a:t> the establishment in Palestine of a national home for the Jewish people, and will use their best </a:t>
            </a:r>
            <a:r>
              <a:rPr lang="en-US" sz="2000" dirty="0" err="1">
                <a:latin typeface="Times New Roman" charset="0"/>
                <a:ea typeface="ＭＳ Ｐゴシック" charset="0"/>
                <a:cs typeface="Times New Roman" charset="0"/>
              </a:rPr>
              <a:t>endeavours</a:t>
            </a:r>
            <a:r>
              <a:rPr lang="en-US" sz="2000" dirty="0">
                <a:latin typeface="Times New Roman" charset="0"/>
                <a:ea typeface="ＭＳ Ｐゴシック" charset="0"/>
                <a:cs typeface="Times New Roman" charset="0"/>
              </a:rPr>
              <a:t> to facilitate the achievement of this object, it being clearly understood that nothing shall be done which may prejudice the civil and religious rights of existing non-Jewish communities in Palestine, or the rights and political status enjoyed by Jews in any other country." </a:t>
            </a:r>
          </a:p>
          <a:p>
            <a:pPr eaLnBrk="1" hangingPunct="1">
              <a:lnSpc>
                <a:spcPct val="80000"/>
              </a:lnSpc>
              <a:buFont typeface="Arial" charset="0"/>
              <a:buNone/>
            </a:pPr>
            <a:r>
              <a:rPr lang="en-US" sz="2000" dirty="0">
                <a:latin typeface="Times New Roman" charset="0"/>
                <a:ea typeface="ＭＳ Ｐゴシック" charset="0"/>
                <a:cs typeface="Times New Roman" charset="0"/>
              </a:rPr>
              <a:t>I should be grateful if you would bring this declaration to the knowledge of the Zionist Federation. </a:t>
            </a:r>
          </a:p>
          <a:p>
            <a:pPr eaLnBrk="1" hangingPunct="1">
              <a:lnSpc>
                <a:spcPct val="80000"/>
              </a:lnSpc>
              <a:buFont typeface="Arial" charset="0"/>
              <a:buNone/>
            </a:pPr>
            <a:r>
              <a:rPr lang="en-US" sz="2000" dirty="0">
                <a:latin typeface="Times New Roman" charset="0"/>
                <a:ea typeface="ＭＳ Ｐゴシック" charset="0"/>
                <a:cs typeface="Times New Roman" charset="0"/>
              </a:rPr>
              <a:t>Yours sincerely,</a:t>
            </a:r>
            <a:br>
              <a:rPr lang="en-US" sz="2000" dirty="0">
                <a:latin typeface="Times New Roman" charset="0"/>
                <a:ea typeface="ＭＳ Ｐゴシック" charset="0"/>
                <a:cs typeface="Times New Roman" charset="0"/>
              </a:rPr>
            </a:br>
            <a:r>
              <a:rPr lang="en-US" sz="2000" dirty="0">
                <a:latin typeface="Times New Roman" charset="0"/>
                <a:ea typeface="ＭＳ Ｐゴシック" charset="0"/>
                <a:cs typeface="Times New Roman" charset="0"/>
              </a:rPr>
              <a:t>Arthur James Balfour </a:t>
            </a:r>
          </a:p>
        </p:txBody>
      </p:sp>
      <p:sp>
        <p:nvSpPr>
          <p:cNvPr id="2051" name="Text Box 4"/>
          <p:cNvSpPr txBox="1">
            <a:spLocks noChangeArrowheads="1"/>
          </p:cNvSpPr>
          <p:nvPr/>
        </p:nvSpPr>
        <p:spPr bwMode="auto">
          <a:xfrm>
            <a:off x="685800" y="5410200"/>
            <a:ext cx="78486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charset="0"/>
                <a:ea typeface="ＭＳ Ｐゴシック" charset="0"/>
                <a:cs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spcBef>
                <a:spcPct val="50000"/>
              </a:spcBef>
            </a:pPr>
            <a:r>
              <a:rPr lang="en-US"/>
              <a:t>What does Balfour want? </a:t>
            </a:r>
          </a:p>
          <a:p>
            <a:pPr eaLnBrk="1" hangingPunct="1">
              <a:spcBef>
                <a:spcPct val="50000"/>
              </a:spcBef>
            </a:pPr>
            <a:r>
              <a:rPr lang="en-US"/>
              <a:t>What conditions does he have for this idea?</a:t>
            </a:r>
          </a:p>
          <a:p>
            <a:pPr eaLnBrk="1" hangingPunct="1">
              <a:spcBef>
                <a:spcPct val="50000"/>
              </a:spcBef>
            </a:pPr>
            <a:r>
              <a:rPr lang="en-US"/>
              <a:t>Why do you think he supports this?</a:t>
            </a:r>
          </a:p>
        </p:txBody>
      </p:sp>
      <p:sp>
        <p:nvSpPr>
          <p:cNvPr id="2052" name="Text Box 4"/>
          <p:cNvSpPr txBox="1">
            <a:spLocks noChangeArrowheads="1"/>
          </p:cNvSpPr>
          <p:nvPr/>
        </p:nvSpPr>
        <p:spPr bwMode="auto">
          <a:xfrm>
            <a:off x="381000" y="228600"/>
            <a:ext cx="7848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charset="0"/>
                <a:ea typeface="ＭＳ Ｐゴシック" charset="0"/>
                <a:cs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algn="ctr" eaLnBrk="1" hangingPunct="1">
              <a:spcBef>
                <a:spcPct val="50000"/>
              </a:spcBef>
            </a:pPr>
            <a:r>
              <a:rPr lang="en-US" sz="2800" b="1" u="sng"/>
              <a:t>BALFOUR DECLARATION</a:t>
            </a:r>
          </a:p>
        </p:txBody>
      </p:sp>
    </p:spTree>
    <p:extLst>
      <p:ext uri="{BB962C8B-B14F-4D97-AF65-F5344CB8AC3E}">
        <p14:creationId xmlns:p14="http://schemas.microsoft.com/office/powerpoint/2010/main" val="649929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2123" y="-277128"/>
            <a:ext cx="7670800" cy="1371600"/>
          </a:xfrm>
        </p:spPr>
        <p:txBody>
          <a:bodyPr/>
          <a:lstStyle/>
          <a:p>
            <a:pPr eaLnBrk="1" hangingPunct="1"/>
            <a:r>
              <a:rPr lang="en-US" dirty="0">
                <a:latin typeface="Calibri" charset="0"/>
                <a:ea typeface="ＭＳ Ｐゴシック" charset="0"/>
              </a:rPr>
              <a:t>Brief Historical Background</a:t>
            </a:r>
          </a:p>
        </p:txBody>
      </p:sp>
      <p:pic>
        <p:nvPicPr>
          <p:cNvPr id="7171" name="Picture 3" descr="palestine-hist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91440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92700733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2954" cy="667897"/>
          </a:xfrm>
        </p:spPr>
        <p:txBody>
          <a:bodyPr/>
          <a:lstStyle/>
          <a:p>
            <a:r>
              <a:rPr lang="en-US" dirty="0"/>
              <a:t>The Holocaust begins</a:t>
            </a:r>
          </a:p>
        </p:txBody>
      </p:sp>
      <p:sp>
        <p:nvSpPr>
          <p:cNvPr id="3" name="Content Placeholder 2"/>
          <p:cNvSpPr>
            <a:spLocks noGrp="1"/>
          </p:cNvSpPr>
          <p:nvPr>
            <p:ph idx="1"/>
          </p:nvPr>
        </p:nvSpPr>
        <p:spPr>
          <a:xfrm>
            <a:off x="234462" y="1055078"/>
            <a:ext cx="8421076" cy="5568460"/>
          </a:xfrm>
        </p:spPr>
        <p:txBody>
          <a:bodyPr>
            <a:normAutofit fontScale="92500" lnSpcReduction="20000"/>
          </a:bodyPr>
          <a:lstStyle/>
          <a:p>
            <a:r>
              <a:rPr lang="en-US" b="0" dirty="0"/>
              <a:t>Nazi’s began to define “Jews” Biologically:  People are defined by the religion of their grandparents.</a:t>
            </a:r>
          </a:p>
          <a:p>
            <a:r>
              <a:rPr lang="en-US" b="0" dirty="0"/>
              <a:t>The Nazi’s then began to legislate against the Jews and in 1935 enact the </a:t>
            </a:r>
            <a:r>
              <a:rPr lang="en-US" b="0" u="sng" dirty="0"/>
              <a:t>NUREMBERG LAWS</a:t>
            </a:r>
            <a:r>
              <a:rPr lang="en-US" b="0" dirty="0"/>
              <a:t>:</a:t>
            </a:r>
          </a:p>
          <a:p>
            <a:r>
              <a:rPr lang="en-US" b="0" dirty="0"/>
              <a:t>1) Law for the Protection of German Blood and German </a:t>
            </a:r>
            <a:r>
              <a:rPr lang="en-US" b="0" dirty="0" err="1"/>
              <a:t>Honour</a:t>
            </a:r>
            <a:r>
              <a:rPr lang="en-US" b="0" dirty="0"/>
              <a:t>:</a:t>
            </a:r>
          </a:p>
          <a:p>
            <a:r>
              <a:rPr lang="en-US" dirty="0"/>
              <a:t>Intermarriage between Germans and Jews is forbidden</a:t>
            </a:r>
          </a:p>
          <a:p>
            <a:r>
              <a:rPr lang="en-US" dirty="0"/>
              <a:t>Jews may not employ any Germans</a:t>
            </a:r>
          </a:p>
          <a:p>
            <a:r>
              <a:rPr lang="en-US" dirty="0"/>
              <a:t>Jews are not permitted to display the German flag or colors</a:t>
            </a:r>
          </a:p>
          <a:p>
            <a:r>
              <a:rPr lang="en-US" dirty="0"/>
              <a:t>Any violation of the law leads to a prison work camp</a:t>
            </a:r>
          </a:p>
          <a:p>
            <a:r>
              <a:rPr lang="en-US" dirty="0"/>
              <a:t> </a:t>
            </a:r>
          </a:p>
          <a:p>
            <a:r>
              <a:rPr lang="en-US" dirty="0"/>
              <a:t> </a:t>
            </a:r>
          </a:p>
          <a:p>
            <a:r>
              <a:rPr lang="en-US" b="0" dirty="0"/>
              <a:t>2) Reich Citizenship Law</a:t>
            </a:r>
          </a:p>
          <a:p>
            <a:r>
              <a:rPr lang="en-US" dirty="0"/>
              <a:t>Jews are excluded from German Citizenship</a:t>
            </a:r>
          </a:p>
          <a:p>
            <a:r>
              <a:rPr lang="en-US" dirty="0"/>
              <a:t>Jews are considered “racially inferior” along with others</a:t>
            </a:r>
          </a:p>
          <a:p>
            <a:r>
              <a:rPr lang="en-US" dirty="0"/>
              <a:t>History is seen as a racial struggle</a:t>
            </a:r>
          </a:p>
          <a:p>
            <a:endParaRPr lang="en-US" dirty="0"/>
          </a:p>
        </p:txBody>
      </p:sp>
    </p:spTree>
    <p:extLst>
      <p:ext uri="{BB962C8B-B14F-4D97-AF65-F5344CB8AC3E}">
        <p14:creationId xmlns:p14="http://schemas.microsoft.com/office/powerpoint/2010/main" val="196002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0" y="254000"/>
            <a:ext cx="9144000" cy="6330462"/>
          </a:xfrm>
          <a:prstGeom prst="rect">
            <a:avLst/>
          </a:prstGeom>
          <a:noFill/>
          <a:ln>
            <a:noFill/>
          </a:ln>
        </p:spPr>
      </p:pic>
    </p:spTree>
    <p:extLst>
      <p:ext uri="{BB962C8B-B14F-4D97-AF65-F5344CB8AC3E}">
        <p14:creationId xmlns:p14="http://schemas.microsoft.com/office/powerpoint/2010/main" val="170025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769" y="449385"/>
            <a:ext cx="8675077" cy="6213229"/>
          </a:xfrm>
        </p:spPr>
        <p:txBody>
          <a:bodyPr>
            <a:normAutofit fontScale="92500" lnSpcReduction="20000"/>
          </a:bodyPr>
          <a:lstStyle/>
          <a:p>
            <a:r>
              <a:rPr lang="en-US" b="0" dirty="0"/>
              <a:t>Nazi program of </a:t>
            </a:r>
            <a:r>
              <a:rPr lang="en-US" b="0" u="sng" dirty="0"/>
              <a:t>EXPROPRIATION</a:t>
            </a:r>
            <a:r>
              <a:rPr lang="en-US" b="0" dirty="0"/>
              <a:t> deprives Jews of all PROPERTY and WEALTH.</a:t>
            </a:r>
          </a:p>
          <a:p>
            <a:r>
              <a:rPr lang="en-US" b="0" u="sng" dirty="0"/>
              <a:t>Expropriation</a:t>
            </a:r>
            <a:r>
              <a:rPr lang="en-US" b="0" dirty="0"/>
              <a:t>: </a:t>
            </a:r>
            <a:r>
              <a:rPr lang="en-US" dirty="0"/>
              <a:t>The Nazi party confiscated Jewish wealth and property and prohibited them from owning homes, businesses and property.  </a:t>
            </a:r>
          </a:p>
          <a:p>
            <a:r>
              <a:rPr lang="en-US" dirty="0"/>
              <a:t> </a:t>
            </a:r>
          </a:p>
          <a:p>
            <a:r>
              <a:rPr lang="en-US" b="0" u="sng" dirty="0"/>
              <a:t>KRISTALLNACHT: “Night of Broken Glass” – Nationwide Pogrom in 1938</a:t>
            </a:r>
            <a:endParaRPr lang="en-US" b="0" dirty="0"/>
          </a:p>
          <a:p>
            <a:r>
              <a:rPr lang="en-US" dirty="0"/>
              <a:t>Jewish owned homes and businesses are destroyed, Jewish artifacts were confiscated, Jews are publicly humiliated</a:t>
            </a:r>
          </a:p>
          <a:p>
            <a:r>
              <a:rPr lang="en-US" dirty="0"/>
              <a:t>267 synagogues were destroyed, 7,500 Jewish stores were vandalized</a:t>
            </a:r>
          </a:p>
          <a:p>
            <a:r>
              <a:rPr lang="en-US" dirty="0"/>
              <a:t>100 Jews are killed, 30,000 Jewish males are arrested </a:t>
            </a:r>
          </a:p>
          <a:p>
            <a:r>
              <a:rPr lang="en-US" dirty="0"/>
              <a:t> </a:t>
            </a:r>
          </a:p>
          <a:p>
            <a:r>
              <a:rPr lang="en-US" b="0" dirty="0"/>
              <a:t>Jews are </a:t>
            </a:r>
            <a:r>
              <a:rPr lang="en-US" b="0" u="sng" dirty="0"/>
              <a:t>SEGREGATED</a:t>
            </a:r>
            <a:r>
              <a:rPr lang="en-US" b="0" dirty="0"/>
              <a:t> and forced into </a:t>
            </a:r>
            <a:r>
              <a:rPr lang="en-US" b="0" u="sng" dirty="0"/>
              <a:t>GHETTOS</a:t>
            </a:r>
            <a:r>
              <a:rPr lang="en-US" b="0" dirty="0"/>
              <a:t> and </a:t>
            </a:r>
            <a:r>
              <a:rPr lang="en-US" b="0" u="sng" dirty="0"/>
              <a:t>CONCENTRATION CAMPS</a:t>
            </a:r>
            <a:r>
              <a:rPr lang="en-US" b="0" dirty="0"/>
              <a:t>.</a:t>
            </a:r>
          </a:p>
          <a:p>
            <a:r>
              <a:rPr lang="en-US" b="0" dirty="0"/>
              <a:t>Ghettos: </a:t>
            </a:r>
            <a:r>
              <a:rPr lang="en-US" dirty="0"/>
              <a:t>Designated areas where Jews were segregated and confined to further their exploitation.</a:t>
            </a:r>
          </a:p>
          <a:p>
            <a:r>
              <a:rPr lang="en-US" b="0" dirty="0"/>
              <a:t>Concentration Camps: </a:t>
            </a:r>
            <a:r>
              <a:rPr lang="en-US" dirty="0"/>
              <a:t>Prison camps to house “enemies of the state” with extremely harsh conditions.  </a:t>
            </a:r>
          </a:p>
          <a:p>
            <a:r>
              <a:rPr lang="en-US" dirty="0"/>
              <a:t> </a:t>
            </a:r>
          </a:p>
          <a:p>
            <a:endParaRPr lang="en-US" dirty="0"/>
          </a:p>
        </p:txBody>
      </p:sp>
    </p:spTree>
    <p:extLst>
      <p:ext uri="{BB962C8B-B14F-4D97-AF65-F5344CB8AC3E}">
        <p14:creationId xmlns:p14="http://schemas.microsoft.com/office/powerpoint/2010/main" val="1319804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6"/>
          <p:cNvSpPr txBox="1"/>
          <p:nvPr/>
        </p:nvSpPr>
        <p:spPr>
          <a:xfrm>
            <a:off x="205153" y="243741"/>
            <a:ext cx="8469923" cy="6223489"/>
          </a:xfrm>
          <a:prstGeom prst="rect">
            <a:avLst/>
          </a:prstGeom>
          <a:noFill/>
          <a:ln>
            <a:solidFill>
              <a:srgbClr val="000000"/>
            </a:solid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400" u="sng" dirty="0" err="1">
                <a:effectLst/>
                <a:latin typeface="Baskerville"/>
                <a:ea typeface="ＭＳ 明朝"/>
                <a:cs typeface="Times New Roman"/>
              </a:rPr>
              <a:t>Kristallnacht</a:t>
            </a:r>
            <a:r>
              <a:rPr lang="en-US" sz="2400" u="sng" dirty="0">
                <a:effectLst/>
                <a:latin typeface="Baskerville"/>
                <a:ea typeface="ＭＳ 明朝"/>
                <a:cs typeface="Times New Roman"/>
              </a:rPr>
              <a:t> Order from SS-</a:t>
            </a:r>
            <a:r>
              <a:rPr lang="en-US" sz="2400" u="sng" dirty="0" err="1">
                <a:effectLst/>
                <a:latin typeface="Baskerville"/>
                <a:ea typeface="ＭＳ 明朝"/>
                <a:cs typeface="Times New Roman"/>
              </a:rPr>
              <a:t>Grupenführer</a:t>
            </a:r>
            <a:r>
              <a:rPr lang="en-US" sz="2400" u="sng" dirty="0">
                <a:effectLst/>
                <a:latin typeface="Baskerville"/>
                <a:ea typeface="ＭＳ 明朝"/>
                <a:cs typeface="Times New Roman"/>
              </a:rPr>
              <a:t> </a:t>
            </a:r>
            <a:r>
              <a:rPr lang="en-US" sz="2400" u="sng" dirty="0" err="1">
                <a:effectLst/>
                <a:latin typeface="Baskerville"/>
                <a:ea typeface="ＭＳ 明朝"/>
                <a:cs typeface="Times New Roman"/>
              </a:rPr>
              <a:t>Heydrich</a:t>
            </a:r>
            <a:r>
              <a:rPr lang="en-US" sz="2400" u="sng" dirty="0">
                <a:effectLst/>
                <a:latin typeface="Baskerville"/>
                <a:ea typeface="ＭＳ 明朝"/>
                <a:cs typeface="Times New Roman"/>
              </a:rPr>
              <a:t> to all State Police Main Offices and Field Offices, Nov 10 1938 </a:t>
            </a:r>
            <a:endParaRPr lang="en-US" sz="2800" dirty="0">
              <a:effectLst/>
              <a:ea typeface="ＭＳ 明朝"/>
              <a:cs typeface="Times New Roman"/>
            </a:endParaRPr>
          </a:p>
          <a:p>
            <a:pPr marL="0" marR="0">
              <a:spcBef>
                <a:spcPts val="0"/>
              </a:spcBef>
              <a:spcAft>
                <a:spcPts val="0"/>
              </a:spcAft>
            </a:pPr>
            <a:r>
              <a:rPr lang="en-US" sz="2400" dirty="0">
                <a:effectLst/>
                <a:latin typeface="Baskerville"/>
                <a:ea typeface="ＭＳ 明朝"/>
                <a:cs typeface="Times New Roman"/>
              </a:rPr>
              <a:t>a) Only such measures may be taken which do not jeopardize German life or property (for instance, burning of synagogues only if there is no danger of fires for the neighborhoods). </a:t>
            </a:r>
            <a:endParaRPr lang="en-US" sz="3600" dirty="0">
              <a:effectLst/>
              <a:ea typeface="ＭＳ 明朝"/>
              <a:cs typeface="Times New Roman"/>
            </a:endParaRPr>
          </a:p>
          <a:p>
            <a:pPr marL="0" marR="0">
              <a:spcBef>
                <a:spcPts val="0"/>
              </a:spcBef>
              <a:spcAft>
                <a:spcPts val="0"/>
              </a:spcAft>
            </a:pPr>
            <a:r>
              <a:rPr lang="en-US" sz="2400" dirty="0">
                <a:effectLst/>
                <a:latin typeface="Baskerville"/>
                <a:ea typeface="ＭＳ 明朝"/>
                <a:cs typeface="Times New Roman"/>
              </a:rPr>
              <a:t>b) Business establishments and homes of Jews may be destroyed but not looted. The police have been instructed to supervise the execution of these directives and to arrest looters. </a:t>
            </a:r>
            <a:endParaRPr lang="en-US" sz="3600" dirty="0">
              <a:effectLst/>
              <a:ea typeface="ＭＳ 明朝"/>
              <a:cs typeface="Times New Roman"/>
            </a:endParaRPr>
          </a:p>
          <a:p>
            <a:pPr marL="0" marR="0">
              <a:spcBef>
                <a:spcPts val="0"/>
              </a:spcBef>
              <a:spcAft>
                <a:spcPts val="0"/>
              </a:spcAft>
            </a:pPr>
            <a:r>
              <a:rPr lang="en-US" sz="2400" dirty="0">
                <a:effectLst/>
                <a:latin typeface="Baskerville"/>
                <a:ea typeface="ＭＳ 明朝"/>
                <a:cs typeface="Times New Roman"/>
              </a:rPr>
              <a:t>c) In Business streets special care is to be taken that non-Jewish establishments will be safeguarded at all cost against damage.</a:t>
            </a:r>
            <a:endParaRPr lang="en-US" sz="3600" dirty="0">
              <a:effectLst/>
              <a:ea typeface="ＭＳ 明朝"/>
              <a:cs typeface="Times New Roman"/>
            </a:endParaRPr>
          </a:p>
          <a:p>
            <a:pPr marL="0" marR="0">
              <a:spcBef>
                <a:spcPts val="0"/>
              </a:spcBef>
              <a:spcAft>
                <a:spcPts val="0"/>
              </a:spcAft>
            </a:pPr>
            <a:r>
              <a:rPr lang="en-US" sz="2400" dirty="0">
                <a:effectLst/>
                <a:latin typeface="Baskerville"/>
                <a:ea typeface="ＭＳ 明朝"/>
                <a:cs typeface="Times New Roman"/>
              </a:rPr>
              <a:t>As soon as the events of this night permit the use of the designated officers, as many Jews, particularly wealthy ones, as the local jails will hold, are to be arrested in all districts. Initially only healthy male Jews, not too old, are to be arrested. After the arrests have been carried out the appropriate concentration camp is to be contacted immediately…</a:t>
            </a:r>
            <a:endParaRPr lang="en-US" sz="3600" dirty="0">
              <a:effectLst/>
              <a:ea typeface="ＭＳ 明朝"/>
              <a:cs typeface="Times New Roman"/>
            </a:endParaRPr>
          </a:p>
        </p:txBody>
      </p:sp>
    </p:spTree>
    <p:extLst>
      <p:ext uri="{BB962C8B-B14F-4D97-AF65-F5344CB8AC3E}">
        <p14:creationId xmlns:p14="http://schemas.microsoft.com/office/powerpoint/2010/main" val="782449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101717738"/>
              </p:ext>
            </p:extLst>
          </p:nvPr>
        </p:nvGraphicFramePr>
        <p:xfrm>
          <a:off x="106484" y="294052"/>
          <a:ext cx="11069515" cy="6343205"/>
        </p:xfrm>
        <a:graphic>
          <a:graphicData uri="http://schemas.openxmlformats.org/presentationml/2006/ole">
            <mc:AlternateContent xmlns:mc="http://schemas.openxmlformats.org/markup-compatibility/2006">
              <mc:Choice xmlns:v="urn:schemas-microsoft-com:vml" Requires="v">
                <p:oleObj spid="_x0000_s1031" name="Document" r:id="rId3" imgW="6781800" imgH="3886200" progId="Word.Document.12">
                  <p:embed/>
                </p:oleObj>
              </mc:Choice>
              <mc:Fallback>
                <p:oleObj name="Document" r:id="rId3" imgW="6781800" imgH="3886200" progId="Word.Document.12">
                  <p:embed/>
                  <p:pic>
                    <p:nvPicPr>
                      <p:cNvPr id="0" name=""/>
                      <p:cNvPicPr/>
                      <p:nvPr/>
                    </p:nvPicPr>
                    <p:blipFill>
                      <a:blip r:embed="rId4"/>
                      <a:stretch>
                        <a:fillRect/>
                      </a:stretch>
                    </p:blipFill>
                    <p:spPr>
                      <a:xfrm>
                        <a:off x="106484" y="294052"/>
                        <a:ext cx="11069515" cy="6343205"/>
                      </a:xfrm>
                      <a:prstGeom prst="rect">
                        <a:avLst/>
                      </a:prstGeom>
                    </p:spPr>
                  </p:pic>
                </p:oleObj>
              </mc:Fallback>
            </mc:AlternateContent>
          </a:graphicData>
        </a:graphic>
      </p:graphicFrame>
    </p:spTree>
    <p:extLst>
      <p:ext uri="{BB962C8B-B14F-4D97-AF65-F5344CB8AC3E}">
        <p14:creationId xmlns:p14="http://schemas.microsoft.com/office/powerpoint/2010/main" val="22731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98338" cy="882820"/>
          </a:xfrm>
        </p:spPr>
        <p:txBody>
          <a:bodyPr/>
          <a:lstStyle/>
          <a:p>
            <a:r>
              <a:rPr lang="en-US" dirty="0"/>
              <a:t>Life in the </a:t>
            </a:r>
            <a:r>
              <a:rPr lang="en-US" dirty="0" err="1"/>
              <a:t>warsaw</a:t>
            </a:r>
            <a:r>
              <a:rPr lang="en-US" dirty="0"/>
              <a:t> ghetto</a:t>
            </a:r>
          </a:p>
        </p:txBody>
      </p:sp>
      <p:sp>
        <p:nvSpPr>
          <p:cNvPr id="3" name="Content Placeholder 2"/>
          <p:cNvSpPr>
            <a:spLocks noGrp="1"/>
          </p:cNvSpPr>
          <p:nvPr>
            <p:ph idx="1"/>
          </p:nvPr>
        </p:nvSpPr>
        <p:spPr>
          <a:xfrm>
            <a:off x="457199" y="1035538"/>
            <a:ext cx="8061569" cy="5334000"/>
          </a:xfrm>
        </p:spPr>
        <p:txBody>
          <a:bodyPr>
            <a:normAutofit fontScale="92500" lnSpcReduction="20000"/>
          </a:bodyPr>
          <a:lstStyle/>
          <a:p>
            <a:r>
              <a:rPr lang="en-US" sz="2800" b="0" dirty="0"/>
              <a:t>Smuggling began at the very moment that the Jewish area of residence was established; its inhabitants were forced to live on 180 grams of bread a day, 220 grams of sugar a month, 1 kg. of jam and 1 kg. of honey, etc. It was calculated that the officially supplied rations did not cover even 10 percent of the normal requirements. If one had wanted really to restrict oneself to the official rations then the entire population of the ghetto would have had to die of hunger in a very short time.... The German authorities did everything to seal off the ghetto hermetically and not to allow in a single gram of food. A wall was put up around the ghetto on all sides that did not leave a single millimeter of open space.... They fixed barbed wire and broken glass to the top of the wall.  Source:  Emanuel </a:t>
            </a:r>
            <a:r>
              <a:rPr lang="en-US" sz="2800" b="0" dirty="0" err="1"/>
              <a:t>Ringelblum</a:t>
            </a:r>
            <a:r>
              <a:rPr lang="en-US" sz="2800" b="0" dirty="0"/>
              <a:t> quoted in </a:t>
            </a:r>
            <a:r>
              <a:rPr lang="en-US" sz="2800" b="0" dirty="0" err="1"/>
              <a:t>Yad</a:t>
            </a:r>
            <a:r>
              <a:rPr lang="en-US" sz="2800" b="0" dirty="0"/>
              <a:t> </a:t>
            </a:r>
            <a:r>
              <a:rPr lang="en-US" sz="2800" b="0" dirty="0" err="1"/>
              <a:t>Vashem</a:t>
            </a:r>
            <a:r>
              <a:rPr lang="en-US" sz="2800" b="0" dirty="0"/>
              <a:t>. </a:t>
            </a:r>
          </a:p>
          <a:p>
            <a:endParaRPr lang="en-US" dirty="0"/>
          </a:p>
        </p:txBody>
      </p:sp>
    </p:spTree>
    <p:extLst>
      <p:ext uri="{BB962C8B-B14F-4D97-AF65-F5344CB8AC3E}">
        <p14:creationId xmlns:p14="http://schemas.microsoft.com/office/powerpoint/2010/main" val="104400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54646" cy="941436"/>
          </a:xfrm>
        </p:spPr>
        <p:txBody>
          <a:bodyPr/>
          <a:lstStyle/>
          <a:p>
            <a:r>
              <a:rPr lang="en-US" dirty="0"/>
              <a:t>Hitler’s Final solution</a:t>
            </a:r>
          </a:p>
        </p:txBody>
      </p:sp>
      <p:sp>
        <p:nvSpPr>
          <p:cNvPr id="3" name="Content Placeholder 2"/>
          <p:cNvSpPr>
            <a:spLocks noGrp="1"/>
          </p:cNvSpPr>
          <p:nvPr>
            <p:ph idx="1"/>
          </p:nvPr>
        </p:nvSpPr>
        <p:spPr>
          <a:xfrm>
            <a:off x="214923" y="1270000"/>
            <a:ext cx="8596923" cy="5197231"/>
          </a:xfrm>
        </p:spPr>
        <p:txBody>
          <a:bodyPr>
            <a:normAutofit fontScale="92500" lnSpcReduction="10000"/>
          </a:bodyPr>
          <a:lstStyle/>
          <a:p>
            <a:r>
              <a:rPr lang="en-US" dirty="0"/>
              <a:t>In 1941 Hitler’s </a:t>
            </a:r>
            <a:r>
              <a:rPr lang="en-US" u="sng" dirty="0"/>
              <a:t>FINAL SOLUTION</a:t>
            </a:r>
            <a:r>
              <a:rPr lang="en-US" dirty="0"/>
              <a:t> to the </a:t>
            </a:r>
            <a:r>
              <a:rPr lang="en-US" u="sng" dirty="0"/>
              <a:t>“Jewish Question”</a:t>
            </a:r>
            <a:r>
              <a:rPr lang="en-US" dirty="0"/>
              <a:t> is to kill all Jews.  </a:t>
            </a:r>
            <a:r>
              <a:rPr lang="en-US" u="sng" dirty="0"/>
              <a:t>DEATH SQUADS</a:t>
            </a:r>
            <a:r>
              <a:rPr lang="en-US" dirty="0"/>
              <a:t> kill Jews as they close Ghettos or they send them to </a:t>
            </a:r>
            <a:r>
              <a:rPr lang="en-US" u="sng" dirty="0"/>
              <a:t>EXTERMINATION CAMPS</a:t>
            </a:r>
            <a:r>
              <a:rPr lang="en-US" dirty="0"/>
              <a:t>. His goal was the create a MASTER RACE of Aryans.  </a:t>
            </a:r>
          </a:p>
          <a:p>
            <a:r>
              <a:rPr lang="en-US" dirty="0"/>
              <a:t> </a:t>
            </a:r>
          </a:p>
          <a:p>
            <a:r>
              <a:rPr lang="en-US" dirty="0"/>
              <a:t>The Jewish Question: What to do about Jews in Europe”</a:t>
            </a:r>
          </a:p>
          <a:p>
            <a:r>
              <a:rPr lang="en-US" dirty="0"/>
              <a:t> </a:t>
            </a:r>
          </a:p>
          <a:p>
            <a:r>
              <a:rPr lang="en-US" dirty="0"/>
              <a:t>Final Solution: The mass execution and genocide of the Jewish race.  </a:t>
            </a:r>
          </a:p>
          <a:p>
            <a:r>
              <a:rPr lang="en-US" dirty="0"/>
              <a:t> </a:t>
            </a:r>
          </a:p>
          <a:p>
            <a:r>
              <a:rPr lang="en-US" dirty="0"/>
              <a:t>Death Squads or “</a:t>
            </a:r>
            <a:r>
              <a:rPr lang="en-US" dirty="0" err="1"/>
              <a:t>Einsatzgruppen</a:t>
            </a:r>
            <a:r>
              <a:rPr lang="en-US" dirty="0"/>
              <a:t>”: SS squads responsible for mass killings of Jews.</a:t>
            </a:r>
          </a:p>
          <a:p>
            <a:r>
              <a:rPr lang="en-US" dirty="0"/>
              <a:t> </a:t>
            </a:r>
          </a:p>
          <a:p>
            <a:r>
              <a:rPr lang="en-US" dirty="0"/>
              <a:t>Extermination Camps: Camps built by Germany to facilitate the mass execution of Jews</a:t>
            </a:r>
          </a:p>
          <a:p>
            <a:endParaRPr lang="en-US" dirty="0"/>
          </a:p>
        </p:txBody>
      </p:sp>
    </p:spTree>
    <p:extLst>
      <p:ext uri="{BB962C8B-B14F-4D97-AF65-F5344CB8AC3E}">
        <p14:creationId xmlns:p14="http://schemas.microsoft.com/office/powerpoint/2010/main" val="3859742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3"/>
          <p:cNvSpPr txBox="1"/>
          <p:nvPr/>
        </p:nvSpPr>
        <p:spPr>
          <a:xfrm>
            <a:off x="195385" y="156307"/>
            <a:ext cx="8538307" cy="6330461"/>
          </a:xfrm>
          <a:prstGeom prst="rect">
            <a:avLst/>
          </a:prstGeom>
          <a:noFill/>
          <a:ln>
            <a:solidFill>
              <a:schemeClr val="tx1"/>
            </a:solid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u="sng" dirty="0">
                <a:effectLst/>
                <a:latin typeface="Baskerville"/>
                <a:ea typeface="ＭＳ 明朝"/>
                <a:cs typeface="Times New Roman"/>
              </a:rPr>
              <a:t>Testimony of SS Erich Fuchs, TREBLINKA Concentration Camp:</a:t>
            </a:r>
            <a:endParaRPr lang="en-US" sz="2400" dirty="0">
              <a:effectLst/>
              <a:ea typeface="ＭＳ 明朝"/>
              <a:cs typeface="Times New Roman"/>
            </a:endParaRPr>
          </a:p>
          <a:p>
            <a:pPr marL="0" marR="0">
              <a:spcBef>
                <a:spcPts val="0"/>
              </a:spcBef>
              <a:spcAft>
                <a:spcPts val="0"/>
              </a:spcAft>
            </a:pPr>
            <a:r>
              <a:rPr lang="en-US" sz="2800" dirty="0">
                <a:effectLst/>
                <a:latin typeface="Baskerville"/>
                <a:ea typeface="ＭＳ 明朝"/>
                <a:cs typeface="Times New Roman"/>
              </a:rPr>
              <a:t>If my memory serves me right, about thirty to forty women were gassed in one gas chamber. The Jewish women were forced to undress in an open place close to the gas chamber, and were driven into the gas chamber by the above mentioned SS members and the Ukrainian auxiliaries. when the women were shut up in the gas chamber I and </a:t>
            </a:r>
            <a:r>
              <a:rPr lang="en-US" sz="2800" dirty="0" err="1">
                <a:effectLst/>
                <a:latin typeface="Baskerville"/>
                <a:ea typeface="ＭＳ 明朝"/>
                <a:cs typeface="Times New Roman"/>
              </a:rPr>
              <a:t>Bolender</a:t>
            </a:r>
            <a:r>
              <a:rPr lang="en-US" sz="2800" dirty="0">
                <a:effectLst/>
                <a:latin typeface="Baskerville"/>
                <a:ea typeface="ＭＳ 明朝"/>
                <a:cs typeface="Times New Roman"/>
              </a:rPr>
              <a:t> set the motor in motion. The motor functioned first in neutral. Both of us stood by the motor and switched from "Neutral" (</a:t>
            </a:r>
            <a:r>
              <a:rPr lang="en-US" sz="2800" dirty="0" err="1">
                <a:effectLst/>
                <a:latin typeface="Baskerville"/>
                <a:ea typeface="ＭＳ 明朝"/>
                <a:cs typeface="Times New Roman"/>
              </a:rPr>
              <a:t>Freiauspuff</a:t>
            </a:r>
            <a:r>
              <a:rPr lang="en-US" sz="2800" dirty="0">
                <a:effectLst/>
                <a:latin typeface="Baskerville"/>
                <a:ea typeface="ＭＳ 明朝"/>
                <a:cs typeface="Times New Roman"/>
              </a:rPr>
              <a:t>) to "Cell" so that the gas was conveyed to the chamber. At the suggestion of the chemist, I fixed the motor on a definite speed so that it was unnecessary henceforth to press on the gas. About ten minutes later the thirty to forty women were dead.</a:t>
            </a:r>
            <a:endParaRPr lang="en-US" sz="2800" dirty="0">
              <a:effectLst/>
              <a:ea typeface="ＭＳ 明朝"/>
              <a:cs typeface="Times New Roman"/>
            </a:endParaRPr>
          </a:p>
        </p:txBody>
      </p:sp>
    </p:spTree>
    <p:extLst>
      <p:ext uri="{BB962C8B-B14F-4D97-AF65-F5344CB8AC3E}">
        <p14:creationId xmlns:p14="http://schemas.microsoft.com/office/powerpoint/2010/main" val="2705138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rotWithShape="1">
          <a:blip r:embed="rId2">
            <a:extLst>
              <a:ext uri="{28A0092B-C50C-407E-A947-70E740481C1C}">
                <a14:useLocalDpi xmlns:a14="http://schemas.microsoft.com/office/drawing/2010/main" val="0"/>
              </a:ext>
            </a:extLst>
          </a:blip>
          <a:srcRect b="4985"/>
          <a:stretch/>
        </p:blipFill>
        <p:spPr bwMode="auto">
          <a:xfrm>
            <a:off x="0" y="-172402"/>
            <a:ext cx="9144000" cy="6835017"/>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1429868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25</TotalTime>
  <Words>2316</Words>
  <Application>Microsoft Macintosh PowerPoint</Application>
  <PresentationFormat>On-screen Show (4:3)</PresentationFormat>
  <Paragraphs>108</Paragraphs>
  <Slides>20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Arial Black</vt:lpstr>
      <vt:lpstr>Baskerville</vt:lpstr>
      <vt:lpstr>Calibri</vt:lpstr>
      <vt:lpstr>Times New Roman</vt:lpstr>
      <vt:lpstr>Essential</vt:lpstr>
      <vt:lpstr>Document</vt:lpstr>
      <vt:lpstr>The Holocaust</vt:lpstr>
      <vt:lpstr>The Holocaust begins</vt:lpstr>
      <vt:lpstr>PowerPoint Presentation</vt:lpstr>
      <vt:lpstr>PowerPoint Presentation</vt:lpstr>
      <vt:lpstr>PowerPoint Presentation</vt:lpstr>
      <vt:lpstr>Life in the warsaw ghetto</vt:lpstr>
      <vt:lpstr>Hitler’s Final solution</vt:lpstr>
      <vt:lpstr>PowerPoint Presentation</vt:lpstr>
      <vt:lpstr>PowerPoint Presentation</vt:lpstr>
      <vt:lpstr>Holocaust deaths</vt:lpstr>
      <vt:lpstr>PowerPoint Presentation</vt:lpstr>
      <vt:lpstr>The Nuremberg trials</vt:lpstr>
      <vt:lpstr>The Nuremberg trials</vt:lpstr>
      <vt:lpstr>Why Nuremberg trials matter</vt:lpstr>
      <vt:lpstr>PowerPoint Presentation</vt:lpstr>
      <vt:lpstr>PowerPoint Presentation</vt:lpstr>
      <vt:lpstr>PowerPoint Presentation</vt:lpstr>
      <vt:lpstr>PowerPoint Presentation</vt:lpstr>
      <vt:lpstr>Brief Historical Background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Holocaust</dc:title>
  <dc:creator>MATTHEW RIVERA</dc:creator>
  <cp:lastModifiedBy>Matthew Rivera</cp:lastModifiedBy>
  <cp:revision>4</cp:revision>
  <dcterms:created xsi:type="dcterms:W3CDTF">2018-02-19T02:58:33Z</dcterms:created>
  <dcterms:modified xsi:type="dcterms:W3CDTF">2020-03-25T01:15:40Z</dcterms:modified>
</cp:coreProperties>
</file>