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7" r:id="rId3"/>
    <p:sldId id="340" r:id="rId4"/>
    <p:sldId id="321" r:id="rId5"/>
    <p:sldId id="257" r:id="rId6"/>
    <p:sldId id="258" r:id="rId7"/>
    <p:sldId id="259" r:id="rId8"/>
    <p:sldId id="263" r:id="rId9"/>
    <p:sldId id="264" r:id="rId10"/>
    <p:sldId id="270" r:id="rId11"/>
    <p:sldId id="266" r:id="rId12"/>
    <p:sldId id="260" r:id="rId13"/>
    <p:sldId id="261" r:id="rId14"/>
    <p:sldId id="268" r:id="rId15"/>
    <p:sldId id="272" r:id="rId16"/>
    <p:sldId id="262" r:id="rId17"/>
    <p:sldId id="335" r:id="rId18"/>
    <p:sldId id="269" r:id="rId19"/>
    <p:sldId id="332" r:id="rId20"/>
    <p:sldId id="265" r:id="rId21"/>
    <p:sldId id="273" r:id="rId22"/>
    <p:sldId id="289" r:id="rId23"/>
    <p:sldId id="291" r:id="rId24"/>
    <p:sldId id="280" r:id="rId25"/>
    <p:sldId id="278" r:id="rId26"/>
    <p:sldId id="282" r:id="rId27"/>
    <p:sldId id="279" r:id="rId28"/>
    <p:sldId id="288" r:id="rId29"/>
    <p:sldId id="277" r:id="rId30"/>
    <p:sldId id="283" r:id="rId31"/>
    <p:sldId id="284" r:id="rId32"/>
    <p:sldId id="294" r:id="rId33"/>
    <p:sldId id="331" r:id="rId34"/>
    <p:sldId id="296" r:id="rId35"/>
    <p:sldId id="309" r:id="rId36"/>
    <p:sldId id="343" r:id="rId37"/>
    <p:sldId id="341" r:id="rId38"/>
    <p:sldId id="312" r:id="rId39"/>
    <p:sldId id="313" r:id="rId40"/>
    <p:sldId id="314" r:id="rId41"/>
    <p:sldId id="342" r:id="rId42"/>
    <p:sldId id="315" r:id="rId43"/>
    <p:sldId id="339" r:id="rId44"/>
    <p:sldId id="320" r:id="rId45"/>
    <p:sldId id="319" r:id="rId46"/>
    <p:sldId id="326" r:id="rId47"/>
    <p:sldId id="325" r:id="rId48"/>
    <p:sldId id="327" r:id="rId49"/>
    <p:sldId id="328" r:id="rId50"/>
    <p:sldId id="329" r:id="rId51"/>
    <p:sldId id="330" r:id="rId52"/>
    <p:sldId id="324" r:id="rId53"/>
    <p:sldId id="292" r:id="rId54"/>
    <p:sldId id="336" r:id="rId55"/>
    <p:sldId id="298" r:id="rId56"/>
    <p:sldId id="299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44" r:id="rId66"/>
    <p:sldId id="347" r:id="rId67"/>
    <p:sldId id="345" r:id="rId68"/>
    <p:sldId id="346" r:id="rId69"/>
    <p:sldId id="349" r:id="rId70"/>
    <p:sldId id="348" r:id="rId71"/>
    <p:sldId id="350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9D43-3600-4869-B685-C9F5FC9D38E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649006-8C11-4CE0-A251-2FCEB4D37A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9D43-3600-4869-B685-C9F5FC9D38E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9006-8C11-4CE0-A251-2FCEB4D37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9D43-3600-4869-B685-C9F5FC9D38E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9006-8C11-4CE0-A251-2FCEB4D37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C29D43-3600-4869-B685-C9F5FC9D38E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E649006-8C11-4CE0-A251-2FCEB4D37A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9D43-3600-4869-B685-C9F5FC9D38E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9006-8C11-4CE0-A251-2FCEB4D37A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9D43-3600-4869-B685-C9F5FC9D38E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9006-8C11-4CE0-A251-2FCEB4D37A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9006-8C11-4CE0-A251-2FCEB4D37A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9D43-3600-4869-B685-C9F5FC9D38E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9D43-3600-4869-B685-C9F5FC9D38E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9006-8C11-4CE0-A251-2FCEB4D37A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9D43-3600-4869-B685-C9F5FC9D38E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9006-8C11-4CE0-A251-2FCEB4D37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C29D43-3600-4869-B685-C9F5FC9D38E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649006-8C11-4CE0-A251-2FCEB4D37A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9D43-3600-4869-B685-C9F5FC9D38E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649006-8C11-4CE0-A251-2FCEB4D37A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C29D43-3600-4869-B685-C9F5FC9D38E9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E649006-8C11-4CE0-A251-2FCEB4D37A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95268"/>
          </a:xfrm>
        </p:spPr>
        <p:txBody>
          <a:bodyPr/>
          <a:lstStyle/>
          <a:p>
            <a:r>
              <a:rPr dirty="0" smtClean="0"/>
              <a:t>Introduction to World War 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lies 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8077200" cy="52771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liances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0"/>
            <a:ext cx="5562600" cy="69125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534400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000" dirty="0" smtClean="0"/>
              <a:t>Examples:</a:t>
            </a:r>
          </a:p>
          <a:p>
            <a:r>
              <a:rPr lang="en-US" sz="4000" dirty="0" smtClean="0"/>
              <a:t>Scramble for Africa – Berlin Conference</a:t>
            </a:r>
          </a:p>
          <a:p>
            <a:r>
              <a:rPr lang="en-US" sz="4000" dirty="0" smtClean="0"/>
              <a:t>Spheres of Influence in China – Opium Wars</a:t>
            </a:r>
          </a:p>
          <a:p>
            <a:r>
              <a:rPr lang="en-US" sz="4000" dirty="0" smtClean="0"/>
              <a:t>British in India – “Crown Jewel”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LEADS TO WAR..it creates competition over colonies which leads to conflict.  The increases in POWER AND WEALTH INCREASE TENSION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Imperialism </a:t>
            </a:r>
            <a:r>
              <a:rPr lang="en-US" dirty="0" smtClean="0"/>
              <a:t>–</a:t>
            </a:r>
            <a:r>
              <a:rPr dirty="0" smtClean="0"/>
              <a:t> When a stronger country takes over a weaker country.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dirty="0" smtClean="0"/>
              <a:t>Examples:</a:t>
            </a:r>
          </a:p>
          <a:p>
            <a:r>
              <a:rPr lang="en-US" sz="3600" dirty="0" smtClean="0"/>
              <a:t>Nationalism is used to UNITE Italy and Germany.</a:t>
            </a:r>
          </a:p>
          <a:p>
            <a:r>
              <a:rPr lang="en-US" sz="3600" dirty="0" smtClean="0"/>
              <a:t>Nationalism leads to the BREAKUP of the Ottoman Empire and Austria-Hungary (ethnic tensions)</a:t>
            </a:r>
          </a:p>
          <a:p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Nationalism leads to competition in W. Europe, increases tension and creates conflict.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Nationalism </a:t>
            </a:r>
            <a:r>
              <a:rPr lang="en-US" dirty="0" smtClean="0"/>
              <a:t>–</a:t>
            </a:r>
            <a:r>
              <a:rPr dirty="0" smtClean="0"/>
              <a:t> Deep feelings of pride in one's nation.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lka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53340"/>
            <a:ext cx="7239000" cy="68046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534400" cy="4572000"/>
          </a:xfrm>
        </p:spPr>
        <p:txBody>
          <a:bodyPr/>
          <a:lstStyle/>
          <a:p>
            <a:r>
              <a:rPr lang="en-US" sz="4000" dirty="0" smtClean="0"/>
              <a:t>Archduke Franz Ferdinand and his Wife are Assassinated</a:t>
            </a:r>
          </a:p>
          <a:p>
            <a:r>
              <a:rPr lang="en-US" sz="4000" dirty="0" smtClean="0"/>
              <a:t>Shooter – </a:t>
            </a:r>
            <a:r>
              <a:rPr lang="en-US" sz="4000" dirty="0" err="1" smtClean="0"/>
              <a:t>Gavrilo</a:t>
            </a:r>
            <a:r>
              <a:rPr lang="en-US" sz="4000" dirty="0" smtClean="0"/>
              <a:t> </a:t>
            </a:r>
            <a:r>
              <a:rPr lang="en-US" sz="4000" dirty="0" err="1" smtClean="0"/>
              <a:t>Princip</a:t>
            </a:r>
            <a:endParaRPr lang="en-US" sz="4000" dirty="0" smtClean="0"/>
          </a:p>
          <a:p>
            <a:pPr lvl="1"/>
            <a:r>
              <a:rPr lang="en-US" sz="3000" dirty="0" smtClean="0"/>
              <a:t>Serbian – Member of the Black Hand Society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5400" b="1" dirty="0" smtClean="0"/>
              <a:t>The Spark </a:t>
            </a:r>
            <a:r>
              <a:rPr dirty="0" smtClean="0"/>
              <a:t>that caused the war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Balkans are the “Powder Keg” of Europe</a:t>
            </a:r>
          </a:p>
          <a:p>
            <a:r>
              <a:rPr lang="en-US" sz="4000" dirty="0" smtClean="0"/>
              <a:t>Breakup of Ottoman Empire</a:t>
            </a:r>
          </a:p>
          <a:p>
            <a:r>
              <a:rPr lang="en-US" sz="4000" dirty="0" smtClean="0"/>
              <a:t>SERBIA – Intense Nationalism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Problems in the Balkans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14399"/>
          <a:ext cx="8153400" cy="557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3683000"/>
                <a:gridCol w="2717800"/>
              </a:tblGrid>
              <a:tr h="529072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Reaction</a:t>
                      </a:r>
                      <a:endParaRPr lang="en-US" dirty="0"/>
                    </a:p>
                  </a:txBody>
                  <a:tcPr/>
                </a:tc>
              </a:tr>
              <a:tr h="9131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1908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Austria Hungary Annexed Bosnia</a:t>
                      </a:r>
                      <a:r>
                        <a:rPr lang="en-US" sz="2000" baseline="0" dirty="0" smtClean="0"/>
                        <a:t> and </a:t>
                      </a:r>
                      <a:r>
                        <a:rPr lang="en-US" sz="2000" baseline="0" dirty="0" err="1" smtClean="0"/>
                        <a:t>Herzgovina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Serbia OUTRAGED</a:t>
                      </a:r>
                      <a:endParaRPr lang="en-US" sz="2000" dirty="0"/>
                    </a:p>
                  </a:txBody>
                  <a:tcPr/>
                </a:tc>
              </a:tr>
              <a:tr h="9131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June 28, 1912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Serbia regains freedom from Ottoman Empire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Nationalism</a:t>
                      </a:r>
                      <a:r>
                        <a:rPr lang="en-US" sz="2000" baseline="0" dirty="0" smtClean="0"/>
                        <a:t> Grows</a:t>
                      </a:r>
                      <a:endParaRPr lang="en-US" sz="2000" dirty="0"/>
                    </a:p>
                  </a:txBody>
                  <a:tcPr/>
                </a:tc>
              </a:tr>
              <a:tr h="9131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June 28, 1914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Archduke FF </a:t>
                      </a:r>
                      <a:r>
                        <a:rPr lang="en-US" sz="2000" dirty="0" err="1" smtClean="0"/>
                        <a:t>Assasinated</a:t>
                      </a:r>
                      <a:r>
                        <a:rPr lang="en-US" sz="2000" baseline="0" dirty="0" smtClean="0"/>
                        <a:t> by Serbian Terrorist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Austria-Hungary</a:t>
                      </a:r>
                      <a:r>
                        <a:rPr lang="en-US" sz="2000" baseline="0" dirty="0" smtClean="0"/>
                        <a:t> blames Serbia/issues ultimatum</a:t>
                      </a:r>
                      <a:endParaRPr lang="en-US" sz="2000" dirty="0"/>
                    </a:p>
                  </a:txBody>
                  <a:tcPr/>
                </a:tc>
              </a:tr>
              <a:tr h="13045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July 28, 1914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Austria Hungary declares</a:t>
                      </a:r>
                      <a:r>
                        <a:rPr lang="en-US" sz="2000" baseline="0" dirty="0" smtClean="0"/>
                        <a:t> war on Serbia after they refuse ultimatum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Russia mobilizes army to support Serbia</a:t>
                      </a:r>
                      <a:endParaRPr lang="en-US" sz="2000" dirty="0"/>
                    </a:p>
                  </a:txBody>
                  <a:tcPr/>
                </a:tc>
              </a:tr>
              <a:tr h="9131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August</a:t>
                      </a:r>
                      <a:r>
                        <a:rPr lang="en-US" sz="2000" baseline="0" dirty="0" smtClean="0"/>
                        <a:t> 1, 1914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Germany declares</a:t>
                      </a:r>
                      <a:r>
                        <a:rPr lang="en-US" sz="2000" baseline="0" dirty="0" smtClean="0"/>
                        <a:t> war on Russia and France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WWI</a:t>
                      </a:r>
                      <a:r>
                        <a:rPr lang="en-US" sz="2000" baseline="0" dirty="0" smtClean="0"/>
                        <a:t> Begins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Timeline of Events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chduk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5791200" cy="67073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lies 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8077200" cy="52771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273397"/>
              </p:ext>
            </p:extLst>
          </p:nvPr>
        </p:nvGraphicFramePr>
        <p:xfrm>
          <a:off x="457200" y="1524000"/>
          <a:ext cx="8305800" cy="49530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8600"/>
                <a:gridCol w="2768600"/>
                <a:gridCol w="2768600"/>
              </a:tblGrid>
              <a:tr h="5503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MAJOR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IMPACTS</a:t>
                      </a:r>
                      <a:endParaRPr lang="en-US" dirty="0"/>
                    </a:p>
                  </a:txBody>
                  <a:tcPr/>
                </a:tc>
              </a:tr>
              <a:tr h="110066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Militarism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“The Spark” – Assassination of Archduke Ferdinand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Germany Devastated</a:t>
                      </a:r>
                      <a:endParaRPr lang="en-US" sz="2000" b="1" dirty="0"/>
                    </a:p>
                  </a:txBody>
                  <a:tcPr/>
                </a:tc>
              </a:tr>
              <a:tr h="110066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Alliances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The Ultimatum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Millions</a:t>
                      </a:r>
                      <a:r>
                        <a:rPr lang="en-US" sz="2000" b="1" baseline="0" dirty="0" smtClean="0"/>
                        <a:t> Dead/Injured</a:t>
                      </a:r>
                      <a:endParaRPr lang="en-US" sz="2000" b="1" dirty="0"/>
                    </a:p>
                  </a:txBody>
                  <a:tcPr/>
                </a:tc>
              </a:tr>
              <a:tr h="110066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Imperialism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Two-Front War</a:t>
                      </a:r>
                    </a:p>
                    <a:p>
                      <a:pPr algn="ctr"/>
                      <a:r>
                        <a:rPr lang="en-US" sz="2000" b="1" dirty="0" smtClean="0"/>
                        <a:t>“</a:t>
                      </a:r>
                      <a:r>
                        <a:rPr lang="en-US" sz="2000" b="1" dirty="0" err="1" smtClean="0"/>
                        <a:t>Schleiffen</a:t>
                      </a:r>
                      <a:r>
                        <a:rPr lang="en-US" sz="2000" b="1" dirty="0" smtClean="0"/>
                        <a:t> Plan”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Tension in Europe</a:t>
                      </a:r>
                      <a:endParaRPr lang="en-US" sz="2000" b="1" dirty="0"/>
                    </a:p>
                  </a:txBody>
                  <a:tcPr/>
                </a:tc>
              </a:tr>
              <a:tr h="11006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Nationalism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U.S. Involvement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Treaty of Versailles</a:t>
                      </a:r>
                    </a:p>
                    <a:p>
                      <a:pPr algn="ctr"/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WWI is about…rising tensions and conflict in Europe.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liances 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8692491" cy="6019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ln w="1270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n-US" sz="3200" dirty="0" smtClean="0"/>
              <a:t>CENTRAL POWERS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12700">
            <a:solidFill>
              <a:srgbClr val="FFC000"/>
            </a:solidFill>
          </a:ln>
        </p:spPr>
        <p:txBody>
          <a:bodyPr/>
          <a:lstStyle/>
          <a:p>
            <a:r>
              <a:rPr lang="en-US" dirty="0" smtClean="0"/>
              <a:t>Germany</a:t>
            </a:r>
          </a:p>
          <a:p>
            <a:r>
              <a:rPr lang="en-US" dirty="0" smtClean="0"/>
              <a:t>Austria-Hungary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Joined Later By</a:t>
            </a:r>
          </a:p>
          <a:p>
            <a:r>
              <a:rPr lang="en-US" dirty="0" smtClean="0"/>
              <a:t>Bulgaria</a:t>
            </a:r>
          </a:p>
          <a:p>
            <a:r>
              <a:rPr lang="en-US" dirty="0" smtClean="0"/>
              <a:t>Ottomans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ln w="12700">
            <a:solidFill>
              <a:srgbClr val="FFC000"/>
            </a:solidFill>
          </a:ln>
        </p:spPr>
        <p:txBody>
          <a:bodyPr/>
          <a:lstStyle/>
          <a:p>
            <a:r>
              <a:rPr lang="en-US" dirty="0" smtClean="0"/>
              <a:t>Russia</a:t>
            </a:r>
          </a:p>
          <a:p>
            <a:r>
              <a:rPr lang="en-US" dirty="0" smtClean="0"/>
              <a:t>France</a:t>
            </a:r>
          </a:p>
          <a:p>
            <a:r>
              <a:rPr lang="en-US" dirty="0" smtClean="0"/>
              <a:t>Great Britain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Joined Later By</a:t>
            </a:r>
          </a:p>
          <a:p>
            <a:r>
              <a:rPr lang="en-US" dirty="0" smtClean="0"/>
              <a:t>Italy (From Central)</a:t>
            </a:r>
          </a:p>
          <a:p>
            <a:r>
              <a:rPr lang="en-US" dirty="0" smtClean="0"/>
              <a:t>Japan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>
          <a:ln w="1270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en-US" sz="3200" dirty="0" smtClean="0"/>
              <a:t>ALLIED POWERS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/>
              <a:t>The End of World War 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dirty="0" smtClean="0"/>
              <a:t>US INVOLVEMENT begins with GERMAN AGGRESSION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059936" cy="4572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500" b="1" u="sng" dirty="0" smtClean="0"/>
              <a:t>TWO FRONT WAR</a:t>
            </a:r>
          </a:p>
          <a:p>
            <a:r>
              <a:rPr lang="en-US" sz="3000" dirty="0" smtClean="0"/>
              <a:t>Western </a:t>
            </a:r>
            <a:r>
              <a:rPr lang="en-US" sz="3000" dirty="0"/>
              <a:t>Front (France)</a:t>
            </a:r>
          </a:p>
          <a:p>
            <a:pPr lvl="1"/>
            <a:r>
              <a:rPr lang="en-US" sz="2600" dirty="0">
                <a:solidFill>
                  <a:srgbClr val="FFFF00"/>
                </a:solidFill>
              </a:rPr>
              <a:t>“Bloody Stalemate”</a:t>
            </a:r>
          </a:p>
          <a:p>
            <a:pPr lvl="1"/>
            <a:r>
              <a:rPr lang="en-US" sz="2600" dirty="0">
                <a:solidFill>
                  <a:srgbClr val="FFFF00"/>
                </a:solidFill>
              </a:rPr>
              <a:t>Trench Warfare</a:t>
            </a:r>
          </a:p>
          <a:p>
            <a:r>
              <a:rPr lang="en-US" sz="3000" dirty="0"/>
              <a:t>Eastern Front (German/Russian Border)</a:t>
            </a:r>
          </a:p>
          <a:p>
            <a:pPr lvl="1"/>
            <a:r>
              <a:rPr lang="en-US" sz="2600" dirty="0">
                <a:solidFill>
                  <a:srgbClr val="FFFF00"/>
                </a:solidFill>
              </a:rPr>
              <a:t>Russian supply lines are SLOW</a:t>
            </a:r>
          </a:p>
          <a:p>
            <a:pPr lvl="1"/>
            <a:r>
              <a:rPr lang="en-US" sz="2600" dirty="0">
                <a:solidFill>
                  <a:srgbClr val="FFFF00"/>
                </a:solidFill>
              </a:rPr>
              <a:t>Russia’s strength is its SIZE</a:t>
            </a:r>
          </a:p>
          <a:p>
            <a:pPr marL="0" indent="0">
              <a:buNone/>
            </a:pPr>
            <a:endParaRPr 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45720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300" b="1" u="sng" dirty="0" smtClean="0"/>
              <a:t>GERMAN AGGRESSION</a:t>
            </a:r>
          </a:p>
          <a:p>
            <a:pPr marL="0" indent="0">
              <a:buNone/>
            </a:pPr>
            <a:r>
              <a:rPr lang="en-US" sz="3000" b="1" dirty="0" smtClean="0"/>
              <a:t>A)  Unrestricted </a:t>
            </a:r>
            <a:r>
              <a:rPr lang="en-US" sz="3000" b="1" dirty="0"/>
              <a:t>Submarine </a:t>
            </a:r>
            <a:r>
              <a:rPr lang="en-US" sz="3000" b="1" dirty="0" smtClean="0"/>
              <a:t>Warfare 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FFFF00"/>
                </a:solidFill>
              </a:rPr>
              <a:t>Germans sink US “</a:t>
            </a:r>
            <a:r>
              <a:rPr lang="en-US" sz="3100" dirty="0" smtClean="0">
                <a:solidFill>
                  <a:srgbClr val="FFFF00"/>
                </a:solidFill>
              </a:rPr>
              <a:t>Lusitania”</a:t>
            </a:r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3000" b="1" dirty="0" smtClean="0"/>
              <a:t>B) Zimmerman Telegram</a:t>
            </a:r>
          </a:p>
          <a:p>
            <a:pPr marL="0" indent="0">
              <a:buNone/>
            </a:pPr>
            <a:r>
              <a:rPr lang="en-US" sz="3100" dirty="0" smtClean="0">
                <a:solidFill>
                  <a:srgbClr val="FFFF00"/>
                </a:solidFill>
              </a:rPr>
              <a:t>Intercepted Message from Germany to Mexico asking for help</a:t>
            </a:r>
            <a:endParaRPr lang="en-US" sz="3100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ench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28600"/>
            <a:ext cx="6324600" cy="63575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ench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282919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ench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305177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ench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228599"/>
            <a:ext cx="5410200" cy="64090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stern Fron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97571" y="1295400"/>
            <a:ext cx="5446429" cy="5410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Eastern Front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Poison Gas</a:t>
            </a:r>
          </a:p>
          <a:p>
            <a:r>
              <a:rPr lang="en-US" sz="4400" dirty="0" smtClean="0"/>
              <a:t>Machine Guns</a:t>
            </a:r>
          </a:p>
          <a:p>
            <a:r>
              <a:rPr lang="en-US" sz="4400" dirty="0" smtClean="0"/>
              <a:t>Tanks</a:t>
            </a:r>
          </a:p>
          <a:p>
            <a:r>
              <a:rPr lang="en-US" sz="4400" dirty="0" smtClean="0"/>
              <a:t>Submarines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5400" b="1" dirty="0" smtClean="0"/>
              <a:t>New Weapons of WWI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538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7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8143512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W1 Weap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599" y="0"/>
            <a:ext cx="501499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rma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070456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WI Cartto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-8128"/>
            <a:ext cx="8305800" cy="68661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rman Sub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4953000" cy="68791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600" u="sng" dirty="0" smtClean="0"/>
              <a:t>Russia Withdraws</a:t>
            </a:r>
          </a:p>
          <a:p>
            <a:r>
              <a:rPr lang="en-US" sz="4300" dirty="0" smtClean="0"/>
              <a:t>Civil unrest in Russia forces them to withdraw (Russian Revolution)</a:t>
            </a:r>
          </a:p>
          <a:p>
            <a:r>
              <a:rPr lang="en-US" sz="4300" dirty="0" smtClean="0"/>
              <a:t>Germany and Russia signed Treaty of Brest-Litovsk (Ends War) – END OF EASTERN FRONT</a:t>
            </a:r>
          </a:p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600" u="sng" dirty="0" smtClean="0"/>
              <a:t>Central Powers Collapse (Triple Alliance)</a:t>
            </a:r>
          </a:p>
          <a:p>
            <a:r>
              <a:rPr lang="en-US" sz="4300" dirty="0" smtClean="0">
                <a:sym typeface="Wingdings" pitchFamily="2" charset="2"/>
              </a:rPr>
              <a:t>German Troops are TIRED  Allied troops are FRESH (Thanks to US Troops)</a:t>
            </a:r>
          </a:p>
          <a:p>
            <a:r>
              <a:rPr lang="en-US" sz="4300" dirty="0" smtClean="0">
                <a:sym typeface="Wingdings" pitchFamily="2" charset="2"/>
              </a:rPr>
              <a:t>Bulgarians and Ottomans Surrender (give up)</a:t>
            </a:r>
          </a:p>
          <a:p>
            <a:r>
              <a:rPr lang="en-US" sz="4300" dirty="0" smtClean="0">
                <a:sym typeface="Wingdings" pitchFamily="2" charset="2"/>
              </a:rPr>
              <a:t>Revolution in Austria-Hungary</a:t>
            </a:r>
            <a:endParaRPr lang="en-US" sz="4300" dirty="0" smtClean="0"/>
          </a:p>
          <a:p>
            <a:pPr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624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100" u="sng" dirty="0" smtClean="0"/>
              <a:t>Germany Loses</a:t>
            </a:r>
          </a:p>
          <a:p>
            <a:r>
              <a:rPr lang="en-US" sz="4300" dirty="0" smtClean="0"/>
              <a:t>German troops Mutinied (quit)</a:t>
            </a:r>
          </a:p>
          <a:p>
            <a:r>
              <a:rPr lang="en-US" sz="4300" dirty="0" smtClean="0"/>
              <a:t>Germany and France signed an </a:t>
            </a:r>
            <a:r>
              <a:rPr lang="en-US" sz="4300" u="sng" dirty="0" smtClean="0"/>
              <a:t>Armistice</a:t>
            </a:r>
            <a:r>
              <a:rPr lang="en-US" sz="4300" dirty="0" smtClean="0"/>
              <a:t> (Cease Fire)</a:t>
            </a:r>
          </a:p>
          <a:p>
            <a:pPr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50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8.5 Million Dead</a:t>
            </a:r>
          </a:p>
          <a:p>
            <a:r>
              <a:rPr lang="en-US" sz="4000" dirty="0" smtClean="0"/>
              <a:t>21 Million Wounded</a:t>
            </a:r>
          </a:p>
          <a:p>
            <a:r>
              <a:rPr lang="en-US" sz="4000" dirty="0" smtClean="0"/>
              <a:t>Severe Economic Strain</a:t>
            </a:r>
          </a:p>
          <a:p>
            <a:r>
              <a:rPr lang="en-US" sz="4000" dirty="0" smtClean="0"/>
              <a:t>Tense Relationships (total war)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5400" b="1" dirty="0" smtClean="0"/>
              <a:t>Legacy of the War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2348132"/>
          </a:xfrm>
        </p:spPr>
        <p:txBody>
          <a:bodyPr/>
          <a:lstStyle/>
          <a:p>
            <a:r>
              <a:rPr dirty="0" smtClean="0"/>
              <a:t>The Treaty of Versailles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/>
          </a:bodyPr>
          <a:lstStyle/>
          <a:p>
            <a:r>
              <a:rPr lang="en-US" u="sng" dirty="0" smtClean="0"/>
              <a:t>Alliances</a:t>
            </a:r>
            <a:r>
              <a:rPr lang="en-US" dirty="0" smtClean="0"/>
              <a:t> – Groups of nations that promise to support each other.  </a:t>
            </a:r>
          </a:p>
          <a:p>
            <a:r>
              <a:rPr lang="en-US" u="sng" dirty="0" smtClean="0"/>
              <a:t>Propaganda</a:t>
            </a:r>
            <a:r>
              <a:rPr lang="en-US" dirty="0" smtClean="0"/>
              <a:t> – Utilizing media outlets to support government policies and programs (</a:t>
            </a:r>
            <a:r>
              <a:rPr lang="en-US" dirty="0" err="1" smtClean="0"/>
              <a:t>Gov’t</a:t>
            </a:r>
            <a:r>
              <a:rPr lang="en-US" dirty="0" smtClean="0"/>
              <a:t> Advertising)</a:t>
            </a:r>
          </a:p>
          <a:p>
            <a:r>
              <a:rPr lang="en-US" u="sng" dirty="0" smtClean="0"/>
              <a:t>Total War </a:t>
            </a:r>
            <a:r>
              <a:rPr lang="en-US" dirty="0" smtClean="0"/>
              <a:t>– War in which all of  a countries political, social and economic resources are dedicated to the war effort.  </a:t>
            </a:r>
          </a:p>
          <a:p>
            <a:r>
              <a:rPr lang="en-US" u="sng" dirty="0" smtClean="0"/>
              <a:t>Aggression</a:t>
            </a:r>
            <a:r>
              <a:rPr lang="en-US" dirty="0" smtClean="0"/>
              <a:t> – Using violent and assertive actions  to achieve national goals.  </a:t>
            </a:r>
          </a:p>
          <a:p>
            <a:r>
              <a:rPr lang="en-US" u="sng" dirty="0" smtClean="0"/>
              <a:t>Ultimatum</a:t>
            </a:r>
            <a:r>
              <a:rPr lang="en-US" dirty="0" smtClean="0"/>
              <a:t> – </a:t>
            </a:r>
            <a:r>
              <a:rPr lang="en-US" dirty="0"/>
              <a:t>a demand accompanied by a threat to inflict some penalty if the demand is not met.  </a:t>
            </a:r>
            <a:endParaRPr lang="en-US" dirty="0" smtClean="0"/>
          </a:p>
          <a:p>
            <a:r>
              <a:rPr lang="en-US" u="sng" dirty="0" smtClean="0"/>
              <a:t>Militarism</a:t>
            </a:r>
            <a:r>
              <a:rPr lang="en-US" dirty="0" smtClean="0"/>
              <a:t> – Using a powerful military to achieve national goals, glorifying the military.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Terms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Woodrow Wilson – US</a:t>
            </a:r>
          </a:p>
          <a:p>
            <a:r>
              <a:rPr lang="en-US" sz="3600" dirty="0" smtClean="0"/>
              <a:t>Georges Clemenceau – France</a:t>
            </a:r>
          </a:p>
          <a:p>
            <a:r>
              <a:rPr lang="en-US" sz="3600" dirty="0" smtClean="0"/>
              <a:t>David Lloyd George – Great Britain</a:t>
            </a:r>
          </a:p>
          <a:p>
            <a:r>
              <a:rPr lang="en-US" sz="3600" dirty="0" err="1" smtClean="0"/>
              <a:t>Vittorio</a:t>
            </a:r>
            <a:r>
              <a:rPr lang="en-US" sz="3600" dirty="0" smtClean="0"/>
              <a:t> Orlando - Italy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smtClean="0"/>
              <a:t>The Big Four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1. Punished Germany</a:t>
            </a:r>
          </a:p>
          <a:p>
            <a:r>
              <a:rPr lang="en-US" dirty="0" smtClean="0"/>
              <a:t>Article 231 – “War Guilt Clause” (Sole responsibility)</a:t>
            </a:r>
          </a:p>
          <a:p>
            <a:r>
              <a:rPr lang="en-US" dirty="0" smtClean="0"/>
              <a:t>Forced to REPARATIONS (Payments for damage in war)</a:t>
            </a:r>
          </a:p>
          <a:p>
            <a:r>
              <a:rPr lang="en-US" dirty="0" smtClean="0"/>
              <a:t>Military Restrictions</a:t>
            </a:r>
          </a:p>
          <a:p>
            <a:r>
              <a:rPr lang="en-US" dirty="0" smtClean="0"/>
              <a:t>Germany Loses Territory </a:t>
            </a:r>
          </a:p>
          <a:p>
            <a:pPr lvl="2"/>
            <a:r>
              <a:rPr lang="en-US" dirty="0" smtClean="0"/>
              <a:t>Alsace Lorraine and Saar Basin to France</a:t>
            </a:r>
          </a:p>
          <a:p>
            <a:pPr lvl="2"/>
            <a:r>
              <a:rPr lang="en-US" dirty="0" smtClean="0"/>
              <a:t>Poland Created</a:t>
            </a:r>
          </a:p>
          <a:p>
            <a:pPr>
              <a:buNone/>
            </a:pPr>
            <a:r>
              <a:rPr lang="en-US" dirty="0" smtClean="0"/>
              <a:t>2. Creates a League of Nations</a:t>
            </a:r>
          </a:p>
          <a:p>
            <a:pPr>
              <a:buNone/>
            </a:pPr>
            <a:r>
              <a:rPr lang="en-US" dirty="0" smtClean="0"/>
              <a:t>3. Map of Europe is Redrawn</a:t>
            </a:r>
          </a:p>
          <a:p>
            <a:r>
              <a:rPr lang="en-US" dirty="0" smtClean="0"/>
              <a:t>New Nations better reflect ethnic groups</a:t>
            </a:r>
          </a:p>
          <a:p>
            <a:r>
              <a:rPr lang="en-US" dirty="0" smtClean="0"/>
              <a:t>Based on the principle of SELF DETERMINATION (right to rule your own nation)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dirty="0" smtClean="0"/>
              <a:t>Major Provisions -Treaty of Versailles </a:t>
            </a:r>
            <a:br>
              <a:rPr dirty="0" smtClean="0"/>
            </a:br>
            <a:r>
              <a:rPr sz="2200" i="1" dirty="0" smtClean="0"/>
              <a:t>(</a:t>
            </a:r>
            <a:r>
              <a:rPr lang="en-US" sz="2200" i="1" dirty="0" smtClean="0"/>
              <a:t>Signed June 28, 1919)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7653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5105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Goal – Achieve a just and lasting peace in Europe</a:t>
            </a:r>
          </a:p>
          <a:p>
            <a:pPr lvl="1"/>
            <a:r>
              <a:rPr lang="en-US" sz="3200" dirty="0" smtClean="0"/>
              <a:t>Create a General Association of Nations</a:t>
            </a:r>
          </a:p>
          <a:p>
            <a:pPr lvl="1"/>
            <a:r>
              <a:rPr lang="en-US" sz="3200" dirty="0" smtClean="0"/>
              <a:t>Change Borders and Create New Nations</a:t>
            </a:r>
          </a:p>
          <a:p>
            <a:pPr lvl="1"/>
            <a:r>
              <a:rPr lang="en-US" sz="3200" dirty="0" smtClean="0"/>
              <a:t>End Secret Treaties</a:t>
            </a:r>
          </a:p>
          <a:p>
            <a:pPr lvl="1"/>
            <a:r>
              <a:rPr lang="en-US" sz="3200" dirty="0" smtClean="0"/>
              <a:t>Free Trade</a:t>
            </a:r>
          </a:p>
          <a:p>
            <a:pPr lvl="1" algn="ctr">
              <a:buNone/>
            </a:pPr>
            <a:r>
              <a:rPr lang="en-US" sz="3200" dirty="0" smtClean="0"/>
              <a:t>DOESN’T WORK – France and Britain want MORE (to the VICTOR go the SPOILS)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dirty="0" smtClean="0"/>
              <a:t>US President Woodrow Wilsons 14 Points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Map of Europe</a:t>
            </a:r>
            <a:endParaRPr lang="en-US" dirty="0"/>
          </a:p>
        </p:txBody>
      </p:sp>
      <p:pic>
        <p:nvPicPr>
          <p:cNvPr id="7" name="Content Placeholder 6" descr="Europe Before and After WWI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04588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Rejected Treaty</a:t>
            </a:r>
          </a:p>
          <a:p>
            <a:r>
              <a:rPr lang="en-US" dirty="0" smtClean="0"/>
              <a:t>US is not in the League of Nations</a:t>
            </a:r>
          </a:p>
          <a:p>
            <a:r>
              <a:rPr lang="en-US" dirty="0" smtClean="0"/>
              <a:t>Mandated (Colonial) Territories wanted Independence</a:t>
            </a:r>
          </a:p>
          <a:p>
            <a:r>
              <a:rPr lang="en-US" dirty="0" smtClean="0"/>
              <a:t>Germany – Angry for taking FULL blame</a:t>
            </a:r>
          </a:p>
          <a:p>
            <a:r>
              <a:rPr lang="en-US" dirty="0" smtClean="0"/>
              <a:t>Japan/Italy – Feel slighted because they didn’t get anything.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Problems with the Treaty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Austria</a:t>
            </a:r>
          </a:p>
          <a:p>
            <a:r>
              <a:rPr lang="en-US" dirty="0" smtClean="0"/>
              <a:t>Hungary</a:t>
            </a:r>
          </a:p>
          <a:p>
            <a:r>
              <a:rPr lang="en-US" dirty="0" smtClean="0"/>
              <a:t>Czechoslovakia</a:t>
            </a:r>
          </a:p>
          <a:p>
            <a:r>
              <a:rPr lang="en-US" dirty="0" smtClean="0"/>
              <a:t>Yugoslavia</a:t>
            </a:r>
          </a:p>
          <a:p>
            <a:r>
              <a:rPr lang="en-US" dirty="0" smtClean="0"/>
              <a:t>Turkey</a:t>
            </a:r>
          </a:p>
          <a:p>
            <a:r>
              <a:rPr lang="en-US" dirty="0" smtClean="0"/>
              <a:t>Romania</a:t>
            </a:r>
          </a:p>
          <a:p>
            <a:r>
              <a:rPr lang="en-US" dirty="0" smtClean="0"/>
              <a:t>Poland</a:t>
            </a:r>
          </a:p>
          <a:p>
            <a:endParaRPr lang="en-US" dirty="0" smtClean="0"/>
          </a:p>
          <a:p>
            <a:r>
              <a:rPr lang="en-US" dirty="0" smtClean="0"/>
              <a:t>Territories in the Middle East go back to Britain and France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dirty="0" smtClean="0"/>
              <a:t>New Nations are Created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WI Cartoo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5638800" cy="689186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W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71687" cy="6324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WI Cartoon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0"/>
            <a:ext cx="5638800" cy="67141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WI Cartoon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382000" cy="645839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M</a:t>
            </a:r>
            <a:r>
              <a:rPr lang="en-US" sz="7200" dirty="0" smtClean="0"/>
              <a:t> - </a:t>
            </a:r>
            <a:r>
              <a:rPr lang="en-US" sz="4000" dirty="0" smtClean="0"/>
              <a:t>Militarism</a:t>
            </a:r>
          </a:p>
          <a:p>
            <a:r>
              <a:rPr lang="en-US" sz="7200" b="1" dirty="0" smtClean="0"/>
              <a:t>A</a:t>
            </a:r>
            <a:r>
              <a:rPr lang="en-US" sz="7200" dirty="0" smtClean="0"/>
              <a:t> - </a:t>
            </a:r>
            <a:r>
              <a:rPr lang="en-US" sz="4000" dirty="0" smtClean="0"/>
              <a:t>Alliances</a:t>
            </a:r>
          </a:p>
          <a:p>
            <a:r>
              <a:rPr lang="en-US" sz="7200" b="1" dirty="0" smtClean="0"/>
              <a:t>I</a:t>
            </a:r>
            <a:r>
              <a:rPr lang="en-US" sz="7200" dirty="0" smtClean="0"/>
              <a:t> - </a:t>
            </a:r>
            <a:r>
              <a:rPr lang="en-US" sz="4000" dirty="0" smtClean="0"/>
              <a:t>Imperialism</a:t>
            </a:r>
          </a:p>
          <a:p>
            <a:r>
              <a:rPr lang="en-US" sz="7200" b="1" dirty="0" smtClean="0"/>
              <a:t>N</a:t>
            </a:r>
            <a:r>
              <a:rPr lang="en-US" sz="7200" dirty="0" smtClean="0"/>
              <a:t> - </a:t>
            </a:r>
            <a:r>
              <a:rPr lang="en-US" sz="4000" dirty="0" smtClean="0"/>
              <a:t>Nationalism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Rising Tensions Cause WWI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WI Cartoon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8458200" cy="66988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WI Cartoon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228600"/>
            <a:ext cx="6248400" cy="642405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457200" y="2362200"/>
            <a:ext cx="8305800" cy="114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8000" dirty="0" smtClean="0"/>
              <a:t>TOTAL WAR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3200" u="sng" dirty="0" smtClean="0"/>
              <a:t>Total War </a:t>
            </a:r>
            <a:r>
              <a:rPr lang="en-US" sz="3200" dirty="0" smtClean="0"/>
              <a:t>– All of a nation’s resources are dedicated to the war effort. </a:t>
            </a:r>
          </a:p>
          <a:p>
            <a:r>
              <a:rPr lang="en-US" sz="3200" u="sng" dirty="0" smtClean="0"/>
              <a:t>Rationing</a:t>
            </a:r>
            <a:r>
              <a:rPr lang="en-US" sz="3200" dirty="0" smtClean="0"/>
              <a:t> – Limited the amounts of war goods that could be bought</a:t>
            </a:r>
          </a:p>
          <a:p>
            <a:r>
              <a:rPr lang="en-US" sz="3200" u="sng" dirty="0" smtClean="0"/>
              <a:t>Suppressed</a:t>
            </a:r>
            <a:r>
              <a:rPr lang="en-US" sz="3200" dirty="0" smtClean="0"/>
              <a:t> – held down, all anti-war activity was banned</a:t>
            </a:r>
          </a:p>
          <a:p>
            <a:r>
              <a:rPr lang="en-US" sz="3200" u="sng" dirty="0" smtClean="0"/>
              <a:t>Restrain</a:t>
            </a:r>
            <a:r>
              <a:rPr lang="en-US" sz="3200" dirty="0" smtClean="0"/>
              <a:t> – Hold Back</a:t>
            </a:r>
          </a:p>
          <a:p>
            <a:r>
              <a:rPr lang="en-US" sz="3200" u="sng" dirty="0" smtClean="0"/>
              <a:t>Belligerent</a:t>
            </a:r>
            <a:r>
              <a:rPr lang="en-US" sz="3200" dirty="0" smtClean="0"/>
              <a:t> – Warlike, Aggressive</a:t>
            </a:r>
          </a:p>
          <a:p>
            <a:r>
              <a:rPr lang="en-US" sz="3200" u="sng" dirty="0" smtClean="0"/>
              <a:t>Marshaled</a:t>
            </a:r>
            <a:r>
              <a:rPr lang="en-US" sz="3200" dirty="0" smtClean="0"/>
              <a:t> – Arranged, Put in order</a:t>
            </a:r>
          </a:p>
          <a:p>
            <a:r>
              <a:rPr lang="en-US" sz="3200" u="sng" dirty="0" smtClean="0"/>
              <a:t>Conscription</a:t>
            </a:r>
            <a:r>
              <a:rPr lang="en-US" sz="3200" dirty="0" smtClean="0"/>
              <a:t> – Forced to join</a:t>
            </a:r>
          </a:p>
          <a:p>
            <a:r>
              <a:rPr lang="en-US" sz="3200" u="sng" dirty="0" smtClean="0"/>
              <a:t>Incitement</a:t>
            </a:r>
            <a:r>
              <a:rPr lang="en-US" sz="3200" dirty="0" smtClean="0"/>
              <a:t> – To encourage</a:t>
            </a:r>
          </a:p>
          <a:p>
            <a:r>
              <a:rPr lang="en-US" sz="3200" u="sng" dirty="0" smtClean="0"/>
              <a:t>Compulsory</a:t>
            </a:r>
            <a:r>
              <a:rPr lang="en-US" sz="3200" dirty="0" smtClean="0"/>
              <a:t> – Forced</a:t>
            </a:r>
          </a:p>
          <a:p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dirty="0" smtClean="0"/>
              <a:t>A </a:t>
            </a:r>
            <a:r>
              <a:rPr b="1" u="sng" dirty="0" smtClean="0"/>
              <a:t>Total</a:t>
            </a:r>
            <a:r>
              <a:rPr dirty="0" smtClean="0"/>
              <a:t>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Unprecedented – Never before</a:t>
            </a:r>
          </a:p>
          <a:p>
            <a:r>
              <a:rPr lang="en-US" sz="2800" dirty="0" smtClean="0"/>
              <a:t>Dissident – Speaks out against the government</a:t>
            </a:r>
          </a:p>
          <a:p>
            <a:r>
              <a:rPr lang="en-US" sz="2800" dirty="0" smtClean="0"/>
              <a:t>Propaganda – Advertising to spread ideas</a:t>
            </a:r>
          </a:p>
          <a:p>
            <a:r>
              <a:rPr lang="en-US" sz="2800" dirty="0" smtClean="0"/>
              <a:t>Censorship – Government regulation of media</a:t>
            </a:r>
          </a:p>
          <a:p>
            <a:r>
              <a:rPr lang="en-US" sz="2800" dirty="0" smtClean="0"/>
              <a:t>Embittered – Made angry/upset</a:t>
            </a:r>
          </a:p>
          <a:p>
            <a:r>
              <a:rPr lang="en-US" sz="2800" dirty="0" smtClean="0"/>
              <a:t>Diplomacy – Political interactions other than war</a:t>
            </a:r>
          </a:p>
          <a:p>
            <a:r>
              <a:rPr lang="en-US" sz="2800" dirty="0" smtClean="0"/>
              <a:t>Competency – Ability, Capable</a:t>
            </a:r>
          </a:p>
          <a:p>
            <a:r>
              <a:rPr lang="en-US" sz="2800" dirty="0" smtClean="0"/>
              <a:t>Innovation – Invention or advancement</a:t>
            </a:r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WI Propaganda 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7257"/>
            <a:ext cx="4495800" cy="68507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WI Propaganda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-1"/>
            <a:ext cx="4267200" cy="67706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WI Propaganda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-1"/>
            <a:ext cx="4800600" cy="7008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WI Propaganda 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-1"/>
            <a:ext cx="4419600" cy="6852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WI Propaganda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4343400" cy="671252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/>
              <a:t>Examples:</a:t>
            </a:r>
          </a:p>
          <a:p>
            <a:r>
              <a:rPr lang="en-US" sz="3600" dirty="0" smtClean="0"/>
              <a:t>Bismarck – “Blood and Iron”</a:t>
            </a:r>
            <a:endParaRPr lang="en-US" dirty="0" smtClean="0"/>
          </a:p>
          <a:p>
            <a:r>
              <a:rPr lang="en-US" sz="3600" dirty="0" smtClean="0"/>
              <a:t> Russian “Mobilization”</a:t>
            </a:r>
          </a:p>
          <a:p>
            <a:pPr>
              <a:buNone/>
            </a:pPr>
            <a:r>
              <a:rPr lang="en-US" sz="3600" dirty="0"/>
              <a:t>Security Dilemma</a:t>
            </a:r>
            <a:r>
              <a:rPr lang="en-US" sz="3600" dirty="0">
                <a:sym typeface="Wingdings" pitchFamily="2" charset="2"/>
              </a:rPr>
              <a:t> </a:t>
            </a:r>
            <a:r>
              <a:rPr lang="en-US" sz="3600" dirty="0"/>
              <a:t>Arms Race in Europe</a:t>
            </a:r>
          </a:p>
          <a:p>
            <a:pPr>
              <a:buNone/>
            </a:pPr>
            <a:r>
              <a:rPr lang="en-US" sz="3600" dirty="0" smtClean="0"/>
              <a:t>Militarism leads to more powerful military and greater potential for violent conflict. 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Militarism </a:t>
            </a:r>
            <a:r>
              <a:rPr lang="en-US" dirty="0" smtClean="0"/>
              <a:t>–</a:t>
            </a:r>
            <a:r>
              <a:rPr dirty="0" smtClean="0"/>
              <a:t> Glorification of the </a:t>
            </a:r>
            <a:r>
              <a:rPr dirty="0" err="1" smtClean="0"/>
              <a:t>miliatry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WI Propaganda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4495800" cy="67793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WI Propaganda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28016"/>
            <a:ext cx="5257800" cy="67299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WI Propaganda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44879"/>
            <a:ext cx="4648200" cy="66131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WI Propaganda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9" y="228600"/>
            <a:ext cx="8638953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WI Propaganda 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38100"/>
            <a:ext cx="4800600" cy="6819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92500"/>
          </a:bodyPr>
          <a:lstStyle/>
          <a:p>
            <a:r>
              <a:rPr lang="en-US" sz="2400" u="sng" dirty="0"/>
              <a:t>Aggression</a:t>
            </a:r>
            <a:r>
              <a:rPr lang="en-US" sz="2400" dirty="0"/>
              <a:t> – Using violent and assertive actions  to achieve national goals.  </a:t>
            </a:r>
          </a:p>
          <a:p>
            <a:r>
              <a:rPr lang="en-US" sz="2400" u="sng" dirty="0"/>
              <a:t>Alliances</a:t>
            </a:r>
            <a:r>
              <a:rPr lang="en-US" sz="2400" dirty="0"/>
              <a:t> – Groups of nations that promise to support each other.  </a:t>
            </a:r>
          </a:p>
          <a:p>
            <a:r>
              <a:rPr lang="en-US" sz="2400" u="sng" dirty="0"/>
              <a:t>Armistice</a:t>
            </a:r>
            <a:r>
              <a:rPr lang="en-US" sz="2400" dirty="0"/>
              <a:t> –Cease Fire</a:t>
            </a:r>
          </a:p>
          <a:p>
            <a:r>
              <a:rPr lang="en-US" sz="2400" u="sng" dirty="0"/>
              <a:t>Balance of Power</a:t>
            </a:r>
            <a:r>
              <a:rPr lang="en-US" sz="2400" dirty="0"/>
              <a:t> – Even distribution of power between European countries leads to </a:t>
            </a:r>
            <a:r>
              <a:rPr lang="en-US" sz="2400" dirty="0" smtClean="0"/>
              <a:t>PEACE</a:t>
            </a:r>
          </a:p>
          <a:p>
            <a:r>
              <a:rPr lang="en-US" sz="2400" u="sng" dirty="0" smtClean="0"/>
              <a:t>Blood and Iron</a:t>
            </a:r>
            <a:r>
              <a:rPr lang="en-US" sz="2400" dirty="0" smtClean="0"/>
              <a:t> – Bismarck’s policy to Unite Germany through war and sacrifice.</a:t>
            </a:r>
            <a:endParaRPr lang="en-US" sz="2400" dirty="0"/>
          </a:p>
          <a:p>
            <a:r>
              <a:rPr lang="en-US" sz="2400" u="sng" dirty="0"/>
              <a:t>Congress of Vienna</a:t>
            </a:r>
            <a:r>
              <a:rPr lang="en-US" sz="2400" dirty="0"/>
              <a:t> – Meeting of European powers in 1814-1815 to create peace in Europe by establishing a balance of power.  </a:t>
            </a:r>
          </a:p>
          <a:p>
            <a:r>
              <a:rPr lang="en-US" sz="2400" u="sng" dirty="0"/>
              <a:t>Militarism</a:t>
            </a:r>
            <a:r>
              <a:rPr lang="en-US" sz="2400" dirty="0"/>
              <a:t> – Using a powerful military to achieve national goals, glorifying the military.  </a:t>
            </a:r>
            <a:endParaRPr lang="en-US" sz="2400" dirty="0" smtClean="0"/>
          </a:p>
          <a:p>
            <a:r>
              <a:rPr lang="en-US" sz="2400" u="sng" dirty="0" smtClean="0"/>
              <a:t>Multi-National Empire</a:t>
            </a:r>
            <a:r>
              <a:rPr lang="en-US" sz="2400" dirty="0" smtClean="0"/>
              <a:t> – Empire comprised of Multiple ethnicities and nationalities (i.e. Ottoman, Austria-Hungary)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000"/>
          </a:xfrm>
        </p:spPr>
        <p:txBody>
          <a:bodyPr>
            <a:normAutofit fontScale="40000" lnSpcReduction="20000"/>
          </a:bodyPr>
          <a:lstStyle/>
          <a:p>
            <a:r>
              <a:rPr lang="en-US" sz="5500" b="1" u="sng" dirty="0"/>
              <a:t>Nationalism</a:t>
            </a:r>
            <a:r>
              <a:rPr lang="en-US" sz="5500" dirty="0"/>
              <a:t> - Feeling of strong loyalty and pride to one’s country and culture.  </a:t>
            </a:r>
            <a:endParaRPr lang="en-US" sz="5500" dirty="0" smtClean="0"/>
          </a:p>
          <a:p>
            <a:r>
              <a:rPr lang="en-US" sz="5500" u="sng" dirty="0"/>
              <a:t>“Powder Keg” of Europe</a:t>
            </a:r>
            <a:r>
              <a:rPr lang="en-US" sz="5500" dirty="0"/>
              <a:t> </a:t>
            </a:r>
            <a:r>
              <a:rPr lang="en-US" sz="5500" dirty="0" smtClean="0"/>
              <a:t>– Description of the volatility of the Ottoman empires NATIONALISTIC TENSIONS</a:t>
            </a:r>
            <a:endParaRPr lang="en-US" sz="5500" dirty="0"/>
          </a:p>
          <a:p>
            <a:r>
              <a:rPr lang="en-US" sz="5500" u="sng" dirty="0" smtClean="0"/>
              <a:t>Propaganda</a:t>
            </a:r>
            <a:r>
              <a:rPr lang="en-US" sz="5500" dirty="0" smtClean="0"/>
              <a:t> </a:t>
            </a:r>
            <a:r>
              <a:rPr lang="en-US" sz="5500" dirty="0"/>
              <a:t>– Utilizing media outlets to support government policies and programs (Gov’t Advertising</a:t>
            </a:r>
            <a:r>
              <a:rPr lang="en-US" sz="5500" dirty="0" smtClean="0"/>
              <a:t>)</a:t>
            </a:r>
          </a:p>
          <a:p>
            <a:r>
              <a:rPr lang="en-US" sz="5500" u="sng" dirty="0" smtClean="0"/>
              <a:t>Realpolitik</a:t>
            </a:r>
            <a:r>
              <a:rPr lang="en-US" sz="5500" dirty="0" smtClean="0"/>
              <a:t> – Realistic politics aimed at growing the economy and military</a:t>
            </a:r>
          </a:p>
          <a:p>
            <a:r>
              <a:rPr lang="en-US" sz="5500" u="sng" dirty="0"/>
              <a:t>Self Determination </a:t>
            </a:r>
            <a:r>
              <a:rPr lang="en-US" sz="5500" dirty="0"/>
              <a:t>– People have a right to rule their own nations</a:t>
            </a:r>
          </a:p>
          <a:p>
            <a:r>
              <a:rPr lang="en-US" sz="5500" u="sng" dirty="0"/>
              <a:t>Total War </a:t>
            </a:r>
            <a:r>
              <a:rPr lang="en-US" sz="5500" dirty="0"/>
              <a:t>– War in which all of  a countries political, social and economic resources are dedicated to the war effort.  </a:t>
            </a:r>
          </a:p>
          <a:p>
            <a:r>
              <a:rPr lang="en-US" sz="5500" u="sng" dirty="0"/>
              <a:t>Ultimatum</a:t>
            </a:r>
            <a:r>
              <a:rPr lang="en-US" sz="5500" dirty="0"/>
              <a:t> – a demand accompanied by a threat to inflict some penalty if the demand is not met.  </a:t>
            </a:r>
          </a:p>
          <a:p>
            <a:r>
              <a:rPr lang="en-US" sz="5500" u="sng" dirty="0"/>
              <a:t>Unrestricted Submarine Warfare</a:t>
            </a:r>
            <a:r>
              <a:rPr lang="en-US" sz="5500" dirty="0"/>
              <a:t> – German wartime policy to blockade all shipments to </a:t>
            </a:r>
            <a:r>
              <a:rPr lang="en-US" sz="5500" dirty="0" smtClean="0"/>
              <a:t>Britain</a:t>
            </a:r>
          </a:p>
          <a:p>
            <a:r>
              <a:rPr lang="en-US" sz="5500" b="1" u="sng" dirty="0"/>
              <a:t>Xenophobia</a:t>
            </a:r>
            <a:r>
              <a:rPr lang="en-US" sz="5500" dirty="0"/>
              <a:t>: Intense fear or dislike of people from another country.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What are the common bonds people in a NATION share</a:t>
            </a:r>
            <a:r>
              <a:rPr lang="en-US" dirty="0" smtClean="0"/>
              <a:t>?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Borders, Government, Language, Religion, Culture</a:t>
            </a:r>
            <a:endParaRPr lang="en-US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dirty="0"/>
              <a:t>What regions were UNITED using nationalism</a:t>
            </a:r>
            <a:r>
              <a:rPr lang="en-US" dirty="0" smtClean="0"/>
              <a:t>?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Germany, Italy</a:t>
            </a:r>
            <a:endParaRPr lang="en-US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dirty="0"/>
              <a:t>What empires were DIVIDED by nationalism</a:t>
            </a:r>
            <a:r>
              <a:rPr lang="en-US" dirty="0" smtClean="0"/>
              <a:t>?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Austria-Hungary, Ottoman Empire</a:t>
            </a:r>
            <a:endParaRPr lang="en-US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dirty="0"/>
              <a:t>What were the goals of Otto Von Bismarck’s “Blood and Iron” policy</a:t>
            </a:r>
            <a:r>
              <a:rPr lang="en-US" dirty="0" smtClean="0"/>
              <a:t>?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Build German Military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Unite Germany through War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Realpolitik – Realistic politics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State over Individual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What problems arise in a Multinational Empire</a:t>
            </a:r>
            <a:r>
              <a:rPr lang="en-US" dirty="0" smtClean="0"/>
              <a:t>?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Ethnic Tensions, Nationalistic Rivalries, Group over Nation</a:t>
            </a:r>
            <a:endParaRPr lang="en-US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dirty="0"/>
              <a:t>What role did Geography play in WWI conflicts</a:t>
            </a:r>
            <a:r>
              <a:rPr lang="en-US" dirty="0" smtClean="0"/>
              <a:t>?</a:t>
            </a:r>
          </a:p>
          <a:p>
            <a:pPr marL="0" lvl="0" indent="0">
              <a:buNone/>
            </a:pPr>
            <a:r>
              <a:rPr lang="en-US" dirty="0" smtClean="0"/>
              <a:t>Ottoman Empire – Strategic Location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Suez Canal, Med. Sea, Indian Ocean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Competition for colonies in Middle East as Empire breaks up</a:t>
            </a:r>
            <a:endParaRPr lang="en-US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dirty="0"/>
              <a:t>Why is nationalism such an important force in Europe</a:t>
            </a:r>
            <a:r>
              <a:rPr lang="en-US" dirty="0" smtClean="0"/>
              <a:t>?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Many nations, close together, shared borders</a:t>
            </a:r>
            <a:endParaRPr lang="en-US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dirty="0"/>
              <a:t>What are the MAIN causes of WWI</a:t>
            </a:r>
            <a:r>
              <a:rPr lang="en-US" dirty="0" smtClean="0"/>
              <a:t>?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Militarism, Alliances, Imperialism, Nationalism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Powers in Europe are Divided</a:t>
            </a:r>
          </a:p>
          <a:p>
            <a:pPr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Triple Alliance – Germany, Austria, Italy</a:t>
            </a:r>
          </a:p>
          <a:p>
            <a:r>
              <a:rPr lang="en-US" dirty="0" smtClean="0"/>
              <a:t>Triple Entente – Bound Britain, Russia and France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Alliances lead to war by involving more countries in disputes and increasing TENSION.  Germany declares war on RUSSIA AND FRANCE.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Alliances </a:t>
            </a:r>
            <a:r>
              <a:rPr lang="en-US" dirty="0" smtClean="0"/>
              <a:t>–</a:t>
            </a:r>
            <a:r>
              <a:rPr dirty="0" smtClean="0"/>
              <a:t> Groups of nations that band together for common benefit.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674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/>
              <a:t>How did the Assassination of Archduke Franz Ferdinand lead to WWI</a:t>
            </a:r>
            <a:r>
              <a:rPr lang="en-US" dirty="0" smtClean="0"/>
              <a:t>?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Austria Hungary Issues Ultimatum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Russia Mobilizes troops  AH declares war on Serbia  Germany declares war on France and Russia</a:t>
            </a:r>
            <a:endParaRPr lang="en-US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dirty="0"/>
              <a:t>What were the most significant turning points of WWI</a:t>
            </a:r>
            <a:r>
              <a:rPr lang="en-US" dirty="0" smtClean="0"/>
              <a:t>?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US Involvement (Unrestricted Submarine Warfare, Zimmerman Telegram)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Russia Backs Out – Treaty of Brest-Litovsk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Revolt in Austria Hungary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Breakup of Ottoman Empire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/>
              <a:t>What were the major alliances formed in WWI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Central Powers: Germany, Austria-Hungary, Ottomans, (ITALY)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Allied Powers: France, Russia, Britain, (US), (Italy)</a:t>
            </a:r>
            <a:endParaRPr lang="en-US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dirty="0" smtClean="0"/>
              <a:t>What </a:t>
            </a:r>
            <a:r>
              <a:rPr lang="en-US" dirty="0"/>
              <a:t>were the major provisions of the Treaty of Versailles</a:t>
            </a:r>
            <a:r>
              <a:rPr lang="en-US" dirty="0" smtClean="0"/>
              <a:t>?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60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What were the major provisions of the Treaty of Versailles?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1. Punished Germany: REPARATIONS, Military Restrictions, Loss of territory</a:t>
            </a:r>
            <a:endParaRPr lang="en-US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. Creates a League of Nations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3. Map of Europe is </a:t>
            </a:r>
            <a:r>
              <a:rPr lang="en-US" dirty="0" smtClean="0">
                <a:solidFill>
                  <a:srgbClr val="FFFF00"/>
                </a:solidFill>
              </a:rPr>
              <a:t>Redrawn-NEW NATIONS</a:t>
            </a:r>
          </a:p>
          <a:p>
            <a:pPr>
              <a:buNone/>
            </a:pPr>
            <a:r>
              <a:rPr lang="en-US" dirty="0" smtClean="0"/>
              <a:t>What </a:t>
            </a:r>
            <a:r>
              <a:rPr lang="en-US" dirty="0"/>
              <a:t>were the major problems of the Treaty of Versailles</a:t>
            </a:r>
            <a:r>
              <a:rPr lang="en-US" dirty="0" smtClean="0"/>
              <a:t>?</a:t>
            </a:r>
          </a:p>
          <a:p>
            <a:r>
              <a:rPr lang="en-US" dirty="0">
                <a:solidFill>
                  <a:srgbClr val="FFFF00"/>
                </a:solidFill>
              </a:rPr>
              <a:t>US Rejected Treaty</a:t>
            </a:r>
          </a:p>
          <a:p>
            <a:r>
              <a:rPr lang="en-US" dirty="0">
                <a:solidFill>
                  <a:srgbClr val="FFFF00"/>
                </a:solidFill>
              </a:rPr>
              <a:t>US is not in the League of Nations</a:t>
            </a:r>
          </a:p>
          <a:p>
            <a:r>
              <a:rPr lang="en-US" dirty="0">
                <a:solidFill>
                  <a:srgbClr val="FFFF00"/>
                </a:solidFill>
              </a:rPr>
              <a:t>Mandated (Colonial) Territories wanted Independence</a:t>
            </a:r>
          </a:p>
          <a:p>
            <a:r>
              <a:rPr lang="en-US" dirty="0">
                <a:solidFill>
                  <a:srgbClr val="FFFF00"/>
                </a:solidFill>
              </a:rPr>
              <a:t>Germany – Angry for taking FULL blame</a:t>
            </a:r>
          </a:p>
          <a:p>
            <a:r>
              <a:rPr lang="en-US" dirty="0">
                <a:solidFill>
                  <a:srgbClr val="FFFF00"/>
                </a:solidFill>
              </a:rPr>
              <a:t>Japan/Italy – Feel slighted because they didn’t get anything.</a:t>
            </a:r>
          </a:p>
          <a:p>
            <a:pPr marL="0" lvl="0" indent="0">
              <a:buNone/>
            </a:pPr>
            <a:r>
              <a:rPr lang="en-US" dirty="0" smtClean="0"/>
              <a:t>How </a:t>
            </a:r>
            <a:r>
              <a:rPr lang="en-US" dirty="0"/>
              <a:t>did the map of Europe change as a result of WWI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NEW NATIONS: Austria, Hungary, Czechoslovakia, Yugoslavia, Turkey, Romania, Poland</a:t>
            </a:r>
            <a:endParaRPr lang="en-US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lianc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8937758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iple Allia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7636362" cy="622363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3672</TotalTime>
  <Words>1665</Words>
  <Application>Microsoft Office PowerPoint</Application>
  <PresentationFormat>On-screen Show (4:3)</PresentationFormat>
  <Paragraphs>258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Paper</vt:lpstr>
      <vt:lpstr>Introduction to World War I</vt:lpstr>
      <vt:lpstr>WWI is about…rising tensions and conflict in Europe.</vt:lpstr>
      <vt:lpstr>PowerPoint Presentation</vt:lpstr>
      <vt:lpstr>Key Terms</vt:lpstr>
      <vt:lpstr>Rising Tensions Cause WWI</vt:lpstr>
      <vt:lpstr>Militarism – Glorification of the miliatry</vt:lpstr>
      <vt:lpstr>Alliances – Groups of nations that band together for common benefit.  </vt:lpstr>
      <vt:lpstr>PowerPoint Presentation</vt:lpstr>
      <vt:lpstr>PowerPoint Presentation</vt:lpstr>
      <vt:lpstr>PowerPoint Presentation</vt:lpstr>
      <vt:lpstr>PowerPoint Presentation</vt:lpstr>
      <vt:lpstr>Imperialism – When a stronger country takes over a weaker country.</vt:lpstr>
      <vt:lpstr>Nationalism – Deep feelings of pride in one's nation.  </vt:lpstr>
      <vt:lpstr>PowerPoint Presentation</vt:lpstr>
      <vt:lpstr>The Spark that caused the war </vt:lpstr>
      <vt:lpstr>Problems in the Balkans</vt:lpstr>
      <vt:lpstr>Timeline of Events</vt:lpstr>
      <vt:lpstr>PowerPoint Presentation</vt:lpstr>
      <vt:lpstr>PowerPoint Presentation</vt:lpstr>
      <vt:lpstr>PowerPoint Presentation</vt:lpstr>
      <vt:lpstr>PowerPoint Presentation</vt:lpstr>
      <vt:lpstr>The End of World War I</vt:lpstr>
      <vt:lpstr>US INVOLVEMENT begins with GERMAN AGGRESSION</vt:lpstr>
      <vt:lpstr>PowerPoint Presentation</vt:lpstr>
      <vt:lpstr>PowerPoint Presentation</vt:lpstr>
      <vt:lpstr>PowerPoint Presentation</vt:lpstr>
      <vt:lpstr>PowerPoint Presentation</vt:lpstr>
      <vt:lpstr>Eastern Front</vt:lpstr>
      <vt:lpstr>New Weapons of WWI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Legacy of the War</vt:lpstr>
      <vt:lpstr>The Treaty of Versailles</vt:lpstr>
      <vt:lpstr>The Big Four</vt:lpstr>
      <vt:lpstr>Major Provisions -Treaty of Versailles  (Signed June 28, 1919)</vt:lpstr>
      <vt:lpstr>US President Woodrow Wilsons 14 Points</vt:lpstr>
      <vt:lpstr>New Map of Europe</vt:lpstr>
      <vt:lpstr>Problems with the Treaty</vt:lpstr>
      <vt:lpstr>New Nations are Created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Total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</vt:lpstr>
      <vt:lpstr>Key Terms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M. Rivera</dc:creator>
  <cp:lastModifiedBy>Sachem Central School District</cp:lastModifiedBy>
  <cp:revision>65</cp:revision>
  <dcterms:created xsi:type="dcterms:W3CDTF">2008-11-18T16:38:39Z</dcterms:created>
  <dcterms:modified xsi:type="dcterms:W3CDTF">2017-12-04T15:48:33Z</dcterms:modified>
</cp:coreProperties>
</file>