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74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4C21-E553-4A63-AAC1-7B7B3124557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 Points Thematic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How it Changed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Russia Pulls out of WWI</a:t>
            </a:r>
          </a:p>
          <a:p>
            <a:r>
              <a:rPr lang="en-US" dirty="0" err="1" smtClean="0"/>
              <a:t>V.I.</a:t>
            </a:r>
            <a:r>
              <a:rPr lang="en-US" dirty="0" smtClean="0"/>
              <a:t> Lenin and Bolshevik Party Comes to Power</a:t>
            </a:r>
          </a:p>
          <a:p>
            <a:r>
              <a:rPr lang="en-US" dirty="0" smtClean="0"/>
              <a:t>Russia is broken up into SOVIETS</a:t>
            </a:r>
          </a:p>
          <a:p>
            <a:r>
              <a:rPr lang="en-US" dirty="0" smtClean="0"/>
              <a:t>Russia is forced into a civil war between nationalists and communists</a:t>
            </a:r>
          </a:p>
          <a:p>
            <a:r>
              <a:rPr lang="en-US" dirty="0" smtClean="0"/>
              <a:t>Stalin becomes leader of the COMMUNISTS</a:t>
            </a:r>
          </a:p>
          <a:p>
            <a:r>
              <a:rPr lang="en-US" dirty="0" smtClean="0"/>
              <a:t>Soviet Union becomes 1</a:t>
            </a:r>
            <a:r>
              <a:rPr lang="en-US" baseline="30000" dirty="0" smtClean="0"/>
              <a:t>st</a:t>
            </a:r>
            <a:r>
              <a:rPr lang="en-US" dirty="0" smtClean="0"/>
              <a:t> Communist Power</a:t>
            </a:r>
          </a:p>
          <a:p>
            <a:r>
              <a:rPr lang="en-US" dirty="0" smtClean="0"/>
              <a:t>Leads to Cold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Turning Point: </a:t>
            </a:r>
            <a:r>
              <a:rPr lang="en-US" dirty="0" smtClean="0"/>
              <a:t>Industrial </a:t>
            </a:r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11763"/>
          </a:xfrm>
        </p:spPr>
        <p:txBody>
          <a:bodyPr/>
          <a:lstStyle/>
          <a:p>
            <a:r>
              <a:rPr lang="en-US" dirty="0" smtClean="0"/>
              <a:t>Description: </a:t>
            </a:r>
            <a:r>
              <a:rPr lang="en-US" dirty="0" smtClean="0"/>
              <a:t>An economic revolution in which Europe began a Factory System and Large Scale Manufacturing.  </a:t>
            </a:r>
            <a:endParaRPr lang="en-US" dirty="0" smtClean="0"/>
          </a:p>
          <a:p>
            <a:pPr lvl="1"/>
            <a:r>
              <a:rPr lang="en-US" dirty="0" smtClean="0"/>
              <a:t>Begins in England: Capital, Stability, Harbors, Resources (Coal/Iron)</a:t>
            </a:r>
          </a:p>
          <a:p>
            <a:pPr lvl="1"/>
            <a:r>
              <a:rPr lang="en-US" dirty="0" smtClean="0"/>
              <a:t>Capitalism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5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Leading Up to </a:t>
            </a:r>
            <a:r>
              <a:rPr lang="en-US" dirty="0" err="1" smtClean="0"/>
              <a:t>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Agricultural Revolution </a:t>
            </a:r>
            <a:r>
              <a:rPr lang="en-US" dirty="0"/>
              <a:t>led to </a:t>
            </a:r>
            <a:r>
              <a:rPr lang="en-US" dirty="0" smtClean="0"/>
              <a:t>Surplus</a:t>
            </a:r>
          </a:p>
          <a:p>
            <a:pPr lvl="2"/>
            <a:r>
              <a:rPr lang="en-US" dirty="0" smtClean="0"/>
              <a:t>New fertilizers and tools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Inventions: Flying Shuttle, Water Frame, Steam </a:t>
            </a:r>
            <a:r>
              <a:rPr lang="en-US" dirty="0" smtClean="0"/>
              <a:t>Engine</a:t>
            </a:r>
          </a:p>
          <a:p>
            <a:pPr lvl="1"/>
            <a:r>
              <a:rPr lang="en-US" u="sng" dirty="0" smtClean="0"/>
              <a:t>Commercial Revolution</a:t>
            </a:r>
            <a:r>
              <a:rPr lang="en-US" dirty="0" smtClean="0"/>
              <a:t>: Development of capitalist economic system, Joint Stock Companies</a:t>
            </a:r>
          </a:p>
          <a:p>
            <a:pPr lvl="1"/>
            <a:r>
              <a:rPr lang="en-US" u="sng" dirty="0" smtClean="0"/>
              <a:t>Mercantilism</a:t>
            </a:r>
            <a:r>
              <a:rPr lang="en-US" dirty="0" smtClean="0"/>
              <a:t> brings large quantities of raw materials into Europe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How it Changed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668963"/>
          </a:xfrm>
        </p:spPr>
        <p:txBody>
          <a:bodyPr>
            <a:normAutofit fontScale="70000" lnSpcReduction="20000"/>
          </a:bodyPr>
          <a:lstStyle/>
          <a:p>
            <a:pPr marL="234950" indent="-234950"/>
            <a:r>
              <a:rPr lang="en-US" sz="3600" dirty="0" smtClean="0"/>
              <a:t>Positive Impacts</a:t>
            </a:r>
          </a:p>
          <a:p>
            <a:pPr lvl="1"/>
            <a:r>
              <a:rPr lang="en-US" dirty="0"/>
              <a:t>Worker Conditions Improve</a:t>
            </a:r>
          </a:p>
          <a:p>
            <a:pPr lvl="2"/>
            <a:r>
              <a:rPr lang="en-US" dirty="0"/>
              <a:t>Factory Act of 1833</a:t>
            </a:r>
          </a:p>
          <a:p>
            <a:pPr lvl="2"/>
            <a:r>
              <a:rPr lang="en-US" dirty="0"/>
              <a:t>Child Labor Laws</a:t>
            </a:r>
          </a:p>
          <a:p>
            <a:pPr lvl="1"/>
            <a:r>
              <a:rPr lang="en-US" dirty="0"/>
              <a:t>Suffrage</a:t>
            </a:r>
          </a:p>
          <a:p>
            <a:pPr lvl="1"/>
            <a:r>
              <a:rPr lang="en-US" dirty="0"/>
              <a:t>Better Transportation</a:t>
            </a:r>
          </a:p>
          <a:p>
            <a:pPr lvl="1"/>
            <a:r>
              <a:rPr lang="en-US" dirty="0"/>
              <a:t>Social Mobility Increased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Trade/Interaction/Cultural Diffusion</a:t>
            </a:r>
          </a:p>
          <a:p>
            <a:pPr marL="234950" indent="-234950"/>
            <a:r>
              <a:rPr lang="en-US" sz="3600" dirty="0"/>
              <a:t>Negative Impacts</a:t>
            </a:r>
          </a:p>
          <a:p>
            <a:pPr lvl="1"/>
            <a:r>
              <a:rPr lang="en-US" dirty="0"/>
              <a:t>Gap between rich and poor (CLASS TENSION)</a:t>
            </a:r>
          </a:p>
          <a:p>
            <a:pPr lvl="1"/>
            <a:r>
              <a:rPr lang="en-US" dirty="0"/>
              <a:t>Poor working conditions – SADLER REPORT</a:t>
            </a:r>
          </a:p>
          <a:p>
            <a:pPr lvl="1"/>
            <a:r>
              <a:rPr lang="en-US" dirty="0"/>
              <a:t>Pollution</a:t>
            </a:r>
          </a:p>
          <a:p>
            <a:pPr lvl="1"/>
            <a:r>
              <a:rPr lang="en-US" dirty="0"/>
              <a:t>Poverty</a:t>
            </a:r>
          </a:p>
          <a:p>
            <a:pPr lvl="1"/>
            <a:r>
              <a:rPr lang="en-US" dirty="0"/>
              <a:t>Conflicts between Nations</a:t>
            </a:r>
          </a:p>
          <a:p>
            <a:pPr marL="234950" indent="-234950"/>
            <a:r>
              <a:rPr lang="en-US" sz="4600" dirty="0" smtClean="0"/>
              <a:t>LED TO THE DEVELOPMENT OF COMMUNISM</a:t>
            </a:r>
          </a:p>
          <a:p>
            <a:pPr marL="635000" lvl="1" indent="-234950"/>
            <a:r>
              <a:rPr lang="en-US" dirty="0" smtClean="0"/>
              <a:t>A response to poor conditions experienced by the PROLETARIAT (Working Class) to overthrow the BOURGEOISIE (Owners of Means </a:t>
            </a:r>
            <a:r>
              <a:rPr lang="en-US" smtClean="0"/>
              <a:t>of Production)</a:t>
            </a:r>
            <a:endParaRPr lang="en-US" dirty="0" smtClean="0"/>
          </a:p>
          <a:p>
            <a:pPr marL="635000" lvl="1" indent="-23495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Leader:  Mohandas Gandhi</a:t>
            </a:r>
          </a:p>
          <a:p>
            <a:r>
              <a:rPr lang="en-US" dirty="0" smtClean="0"/>
              <a:t>Nation: India</a:t>
            </a:r>
          </a:p>
          <a:p>
            <a:endParaRPr lang="en-US" dirty="0" smtClean="0"/>
          </a:p>
          <a:p>
            <a:r>
              <a:rPr lang="en-US" dirty="0" smtClean="0"/>
              <a:t>Leader: Emperor Meiji</a:t>
            </a:r>
          </a:p>
          <a:p>
            <a:r>
              <a:rPr lang="en-US" dirty="0" smtClean="0"/>
              <a:t>Nation: Japan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Mohandas Gandhi/India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Ideas AND Methods:</a:t>
            </a:r>
          </a:p>
          <a:p>
            <a:pPr>
              <a:buNone/>
            </a:pPr>
            <a:r>
              <a:rPr lang="en-US" dirty="0" smtClean="0"/>
              <a:t>Nationalism – Pride and love in one’s country</a:t>
            </a:r>
          </a:p>
          <a:p>
            <a:pPr>
              <a:buNone/>
            </a:pPr>
            <a:r>
              <a:rPr lang="en-US" dirty="0" smtClean="0"/>
              <a:t>Self Determination – Desire to be free of imperial rule, Rule your own nation.</a:t>
            </a:r>
          </a:p>
          <a:p>
            <a:pPr>
              <a:buNone/>
            </a:pPr>
            <a:r>
              <a:rPr lang="en-US" dirty="0" smtClean="0"/>
              <a:t>Civil Disobedience – Refusal to Obey Unjust Laws</a:t>
            </a:r>
          </a:p>
          <a:p>
            <a:pPr>
              <a:buNone/>
            </a:pPr>
            <a:r>
              <a:rPr lang="en-US" dirty="0" smtClean="0"/>
              <a:t>Non-Violent Protest – Desire to achieve goals without the use of violence</a:t>
            </a:r>
          </a:p>
          <a:p>
            <a:pPr>
              <a:buNone/>
            </a:pPr>
            <a:r>
              <a:rPr lang="en-US" dirty="0" smtClean="0"/>
              <a:t>Hunger Strike – Gandhi Fasts (Doesn’t Eat) to end violence between Hindus/Muslims</a:t>
            </a:r>
          </a:p>
          <a:p>
            <a:pPr>
              <a:buNone/>
            </a:pPr>
            <a:r>
              <a:rPr lang="en-US" dirty="0" smtClean="0"/>
              <a:t>Salt March – Gandhi leads followers on a March to Indian ocean to make Salt.  Protest against British Taxes on Salt</a:t>
            </a:r>
          </a:p>
          <a:p>
            <a:pPr>
              <a:buNone/>
            </a:pPr>
            <a:r>
              <a:rPr lang="en-US" dirty="0" smtClean="0"/>
              <a:t>Homespun Movement – Gandhi encourages Indians to make their own clothing/textiles to avoid supporting British Industries.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their people and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Gandhi Achieves Indian Independence from British Colonial Rule.</a:t>
            </a:r>
          </a:p>
          <a:p>
            <a:r>
              <a:rPr lang="en-US" dirty="0" smtClean="0"/>
              <a:t>India is partitioned into India for Hindus and Pakistan for Muslims.  </a:t>
            </a:r>
          </a:p>
          <a:p>
            <a:r>
              <a:rPr lang="en-US" dirty="0" smtClean="0"/>
              <a:t>India struggles to overcome the negative aspects of Colonial Rule.  Cash crop economy doesn’t meet the needs of the people – need for </a:t>
            </a:r>
            <a:r>
              <a:rPr lang="en-US" smtClean="0"/>
              <a:t>GREEN REVOLUTION.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Emperor Meiji/Japan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Ideas and Methods:</a:t>
            </a:r>
          </a:p>
          <a:p>
            <a:pPr>
              <a:buNone/>
            </a:pPr>
            <a:r>
              <a:rPr lang="en-US" dirty="0" smtClean="0"/>
              <a:t>Modernization – The Desire to become modern and technologically advanced.</a:t>
            </a:r>
          </a:p>
          <a:p>
            <a:pPr>
              <a:buNone/>
            </a:pPr>
            <a:r>
              <a:rPr lang="en-US" dirty="0" smtClean="0"/>
              <a:t>Westernization – Process of become more like the Industrialized West (Western Europe)</a:t>
            </a:r>
          </a:p>
          <a:p>
            <a:pPr>
              <a:buNone/>
            </a:pPr>
            <a:r>
              <a:rPr lang="en-US" dirty="0" smtClean="0"/>
              <a:t>Imperialism – Process by which a stronger country takes over a weaker country.</a:t>
            </a:r>
          </a:p>
          <a:p>
            <a:pPr>
              <a:buNone/>
            </a:pPr>
            <a:r>
              <a:rPr lang="en-US" dirty="0" smtClean="0"/>
              <a:t>Industrialization – Process by which a country builds up industries and develops a factory system.</a:t>
            </a:r>
          </a:p>
          <a:p>
            <a:pPr>
              <a:buFontTx/>
              <a:buChar char="-"/>
            </a:pPr>
            <a:r>
              <a:rPr lang="en-US" dirty="0" smtClean="0"/>
              <a:t>Creates transportation network</a:t>
            </a:r>
          </a:p>
          <a:p>
            <a:pPr>
              <a:buFontTx/>
              <a:buChar char="-"/>
            </a:pPr>
            <a:r>
              <a:rPr lang="en-US" dirty="0" smtClean="0"/>
              <a:t>Reforms banking, government, social classes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the People and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Japan becomes a modern industrial nation</a:t>
            </a:r>
          </a:p>
          <a:p>
            <a:r>
              <a:rPr lang="en-US" dirty="0" smtClean="0"/>
              <a:t>Industrialization creates a need for Raw Materials </a:t>
            </a:r>
            <a:r>
              <a:rPr lang="en-US" dirty="0" smtClean="0">
                <a:sym typeface="Wingdings" pitchFamily="2" charset="2"/>
              </a:rPr>
              <a:t> Japanese Imperialism</a:t>
            </a:r>
          </a:p>
          <a:p>
            <a:r>
              <a:rPr lang="en-US" dirty="0" smtClean="0">
                <a:sym typeface="Wingdings" pitchFamily="2" charset="2"/>
              </a:rPr>
              <a:t>Japan invades Manchuria, Korea and China</a:t>
            </a:r>
          </a:p>
          <a:p>
            <a:r>
              <a:rPr lang="en-US" dirty="0" smtClean="0">
                <a:sym typeface="Wingdings" pitchFamily="2" charset="2"/>
              </a:rPr>
              <a:t>Advanced transportation and communication systems.</a:t>
            </a:r>
          </a:p>
          <a:p>
            <a:r>
              <a:rPr lang="en-US" dirty="0" smtClean="0">
                <a:sym typeface="Wingdings" pitchFamily="2" charset="2"/>
              </a:rPr>
              <a:t>Westernizes so they KEEP OUT THE WEST</a:t>
            </a:r>
          </a:p>
          <a:p>
            <a:r>
              <a:rPr lang="en-US" dirty="0" smtClean="0">
                <a:sym typeface="Wingdings" pitchFamily="2" charset="2"/>
              </a:rPr>
              <a:t>Imperialism (Military Aggression) gets Japan involved in WWII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Turning Point: Protestant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Event:</a:t>
            </a:r>
          </a:p>
          <a:p>
            <a:pPr lvl="1"/>
            <a:r>
              <a:rPr lang="en-US" dirty="0" smtClean="0"/>
              <a:t>A reform movement led by Martin Luther (a German Monk)</a:t>
            </a:r>
          </a:p>
          <a:p>
            <a:pPr lvl="1"/>
            <a:r>
              <a:rPr lang="en-US" dirty="0" smtClean="0"/>
              <a:t>Attempt by Luther to </a:t>
            </a:r>
            <a:r>
              <a:rPr lang="en-US" b="1" dirty="0" smtClean="0"/>
              <a:t>reform</a:t>
            </a:r>
            <a:r>
              <a:rPr lang="en-US" dirty="0" smtClean="0"/>
              <a:t> the Catholic Church of </a:t>
            </a:r>
            <a:r>
              <a:rPr lang="en-US" b="1" dirty="0"/>
              <a:t>c</a:t>
            </a:r>
            <a:r>
              <a:rPr lang="en-US" b="1" dirty="0" smtClean="0"/>
              <a:t>orrupt</a:t>
            </a:r>
            <a:r>
              <a:rPr lang="en-US" dirty="0" smtClean="0"/>
              <a:t> practices.  </a:t>
            </a:r>
          </a:p>
          <a:p>
            <a:pPr lvl="1"/>
            <a:r>
              <a:rPr lang="en-US" dirty="0" smtClean="0"/>
              <a:t>Luther is </a:t>
            </a:r>
            <a:r>
              <a:rPr lang="en-US" b="1" dirty="0" smtClean="0"/>
              <a:t>Excommunicated</a:t>
            </a:r>
            <a:r>
              <a:rPr lang="en-US" dirty="0" smtClean="0"/>
              <a:t> and forms a separate </a:t>
            </a:r>
            <a:r>
              <a:rPr lang="en-US" b="1" dirty="0" smtClean="0"/>
              <a:t>sect</a:t>
            </a:r>
            <a:r>
              <a:rPr lang="en-US" dirty="0" smtClean="0"/>
              <a:t> of Christianity.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Events Leading Up to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Church CORRUPTION</a:t>
            </a:r>
          </a:p>
          <a:p>
            <a:pPr lvl="1"/>
            <a:r>
              <a:rPr lang="en-US" dirty="0" smtClean="0"/>
              <a:t>Dishonest priests, too wealthy</a:t>
            </a:r>
          </a:p>
          <a:p>
            <a:r>
              <a:rPr lang="en-US" dirty="0" smtClean="0"/>
              <a:t>INDULGENCES</a:t>
            </a:r>
          </a:p>
          <a:p>
            <a:pPr lvl="1"/>
            <a:r>
              <a:rPr lang="en-US" dirty="0" smtClean="0"/>
              <a:t>Sold by the Church to make $$ (Johann Tetzel)</a:t>
            </a:r>
          </a:p>
          <a:p>
            <a:r>
              <a:rPr lang="en-US" dirty="0" smtClean="0"/>
              <a:t>95 THESES</a:t>
            </a:r>
          </a:p>
          <a:p>
            <a:pPr lvl="1"/>
            <a:r>
              <a:rPr lang="en-US" dirty="0" smtClean="0"/>
              <a:t>Luther writes 95 things he would like the church to reform…Spark of Reformation</a:t>
            </a:r>
          </a:p>
          <a:p>
            <a:r>
              <a:rPr lang="en-US" dirty="0" smtClean="0"/>
              <a:t>Luther supported by POOR, PRINCES AND MERCHANTS</a:t>
            </a:r>
            <a:endParaRPr lang="en-US" dirty="0"/>
          </a:p>
          <a:p>
            <a:r>
              <a:rPr lang="en-US" dirty="0" smtClean="0"/>
              <a:t>PRINTING PRESS</a:t>
            </a:r>
          </a:p>
          <a:p>
            <a:pPr lvl="1"/>
            <a:r>
              <a:rPr lang="en-US" dirty="0" smtClean="0"/>
              <a:t>Spreads reformation ideas quickly around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Changed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End of Religious Unity in Europe</a:t>
            </a:r>
          </a:p>
          <a:p>
            <a:pPr lvl="1"/>
            <a:r>
              <a:rPr lang="en-US" dirty="0" smtClean="0"/>
              <a:t>(Catholics/Protestants) </a:t>
            </a:r>
            <a:r>
              <a:rPr lang="en-US" dirty="0" smtClean="0">
                <a:sym typeface="Wingdings" pitchFamily="2" charset="2"/>
              </a:rPr>
              <a:t> Religious Tension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Religious Wars (Ireland)</a:t>
            </a:r>
            <a:r>
              <a:rPr lang="en-US" dirty="0" smtClean="0"/>
              <a:t>	</a:t>
            </a:r>
          </a:p>
          <a:p>
            <a:r>
              <a:rPr lang="en-US" dirty="0" smtClean="0"/>
              <a:t>Decreased Power of Pope</a:t>
            </a:r>
          </a:p>
          <a:p>
            <a:r>
              <a:rPr lang="en-US" dirty="0" smtClean="0"/>
              <a:t>Increased Power of Kings (King Henry-Eng)</a:t>
            </a:r>
          </a:p>
          <a:p>
            <a:r>
              <a:rPr lang="en-US" dirty="0" smtClean="0"/>
              <a:t>Catholic Counter Reformation: Council of Trent</a:t>
            </a:r>
          </a:p>
          <a:p>
            <a:pPr lvl="1"/>
            <a:r>
              <a:rPr lang="en-US" dirty="0" smtClean="0"/>
              <a:t>Jesuits=Catholic Missionaries (Spread Christ-America)</a:t>
            </a:r>
          </a:p>
          <a:p>
            <a:pPr lvl="1"/>
            <a:r>
              <a:rPr lang="en-US" dirty="0" smtClean="0"/>
              <a:t>Inquisition= Attempt to Rid Europe of Protestants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Turning Point: Discovery of Americas</a:t>
            </a:r>
            <a:br>
              <a:rPr lang="en-US" dirty="0" smtClean="0"/>
            </a:br>
            <a:r>
              <a:rPr lang="en-US" sz="3100" dirty="0" smtClean="0"/>
              <a:t>(AKA-Columbian Exchange/Exploration/Encounter)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Columbus Discovers the Americas – 15</a:t>
            </a:r>
            <a:r>
              <a:rPr lang="en-US" baseline="30000" dirty="0" smtClean="0"/>
              <a:t>th</a:t>
            </a:r>
            <a:r>
              <a:rPr lang="en-US" dirty="0" smtClean="0"/>
              <a:t> Cent.</a:t>
            </a:r>
          </a:p>
          <a:p>
            <a:pPr lvl="2"/>
            <a:r>
              <a:rPr lang="en-US" dirty="0" smtClean="0"/>
              <a:t>Searching for All Water Route to India (Spice Trade)</a:t>
            </a:r>
          </a:p>
          <a:p>
            <a:pPr lvl="1"/>
            <a:r>
              <a:rPr lang="en-US" dirty="0" smtClean="0"/>
              <a:t>Europeans quickly conquer Natives (Aztec/Inca)</a:t>
            </a:r>
          </a:p>
          <a:p>
            <a:pPr lvl="1"/>
            <a:r>
              <a:rPr lang="en-US" dirty="0" smtClean="0"/>
              <a:t>Establish Columbian Exchange and Triangle Trade between Europe, Africa and the Americas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Leading up to </a:t>
            </a:r>
            <a:r>
              <a:rPr lang="en-US" dirty="0" err="1" smtClean="0"/>
              <a:t>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of Exploration – New technology allows Europeans to Explore the World</a:t>
            </a:r>
          </a:p>
          <a:p>
            <a:r>
              <a:rPr lang="en-US" dirty="0" smtClean="0"/>
              <a:t>Superior Technology – Allows the Euros to easily conquer Natives (Conquistadors)</a:t>
            </a:r>
          </a:p>
          <a:p>
            <a:r>
              <a:rPr lang="en-US" dirty="0" smtClean="0"/>
              <a:t>Europeans desire Gold, God and Glory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How it Changed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638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Columbian Exchange: Global Transfer of Goods/Ideas b/w Europe and “New World”</a:t>
            </a:r>
          </a:p>
          <a:p>
            <a:pPr lvl="1"/>
            <a:r>
              <a:rPr lang="en-US" sz="2200" dirty="0" smtClean="0"/>
              <a:t>New Foods (potato) to Europe Improves Diet</a:t>
            </a:r>
          </a:p>
          <a:p>
            <a:pPr lvl="1"/>
            <a:r>
              <a:rPr lang="en-US" sz="2200" dirty="0" smtClean="0"/>
              <a:t>Disease (smallpox) to New World – Kills Millions</a:t>
            </a:r>
          </a:p>
          <a:p>
            <a:r>
              <a:rPr lang="en-US" sz="2200" dirty="0" smtClean="0"/>
              <a:t>Triangle Trade</a:t>
            </a:r>
          </a:p>
          <a:p>
            <a:pPr lvl="1"/>
            <a:r>
              <a:rPr lang="en-US" sz="2200" dirty="0" smtClean="0"/>
              <a:t>Raw Materials to Europe from new World</a:t>
            </a:r>
          </a:p>
          <a:p>
            <a:pPr lvl="1"/>
            <a:r>
              <a:rPr lang="en-US" sz="2200" dirty="0" smtClean="0"/>
              <a:t>Slaves to Americas from Africa (Middle Passage)</a:t>
            </a:r>
          </a:p>
          <a:p>
            <a:pPr lvl="1"/>
            <a:r>
              <a:rPr lang="en-US" sz="2200" dirty="0" smtClean="0"/>
              <a:t>Guns/Finished Goods to Africa from Europe</a:t>
            </a:r>
          </a:p>
          <a:p>
            <a:r>
              <a:rPr lang="en-US" sz="2200" dirty="0" smtClean="0"/>
              <a:t>Mercantilism</a:t>
            </a:r>
          </a:p>
          <a:p>
            <a:pPr lvl="1"/>
            <a:r>
              <a:rPr lang="en-US" sz="2200" dirty="0" smtClean="0"/>
              <a:t>Colony exists to benefit Mother Country (Raw Materials/Markets)</a:t>
            </a:r>
          </a:p>
          <a:p>
            <a:r>
              <a:rPr lang="en-US" sz="2200" dirty="0" err="1" smtClean="0"/>
              <a:t>Encomienda</a:t>
            </a:r>
            <a:r>
              <a:rPr lang="en-US" sz="2200" dirty="0" smtClean="0"/>
              <a:t>  (Rigid Class Structure in New World)</a:t>
            </a:r>
          </a:p>
          <a:p>
            <a:pPr lvl="1"/>
            <a:r>
              <a:rPr lang="en-US" sz="2200" dirty="0" smtClean="0"/>
              <a:t>Based on Birth/Blood, Provides Native/Slave Labor for Europeans</a:t>
            </a:r>
          </a:p>
          <a:p>
            <a:pPr lvl="1"/>
            <a:r>
              <a:rPr lang="en-US" sz="2200" dirty="0" smtClean="0"/>
              <a:t>Similar to Caste System in India, Feudal System in Europe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Point: Russian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Description: Poor Russian Peasants lead a Revolution against Czarist Rule in Russia</a:t>
            </a:r>
          </a:p>
          <a:p>
            <a:pPr lvl="1"/>
            <a:r>
              <a:rPr lang="en-US" dirty="0" smtClean="0"/>
              <a:t>(Autocracy) or Absolute Monarchy is overthrown by a violent revolution led by BOLSHEVIKS</a:t>
            </a:r>
          </a:p>
          <a:p>
            <a:pPr lvl="1"/>
            <a:r>
              <a:rPr lang="en-US" dirty="0" err="1" smtClean="0"/>
              <a:t>V.I.</a:t>
            </a:r>
            <a:r>
              <a:rPr lang="en-US" dirty="0" smtClean="0"/>
              <a:t> Lenin(leader) demands “PEACE, LAND, BREAD”</a:t>
            </a:r>
          </a:p>
          <a:p>
            <a:pPr lvl="1"/>
            <a:r>
              <a:rPr lang="en-US" dirty="0" smtClean="0"/>
              <a:t>Russia becomes Communist Soviet Union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Leading Up to </a:t>
            </a:r>
            <a:r>
              <a:rPr lang="en-US" dirty="0" err="1" smtClean="0"/>
              <a:t>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GFMNP</a:t>
            </a:r>
            <a:r>
              <a:rPr lang="en-US" dirty="0" smtClean="0"/>
              <a:t>: Government of Russia Failed to Meet the Needs of the People in Russia.</a:t>
            </a:r>
          </a:p>
          <a:p>
            <a:r>
              <a:rPr lang="en-US" dirty="0" smtClean="0"/>
              <a:t>Czarist Rule – Leaders live in wealth, Everyone else in Poverty</a:t>
            </a:r>
          </a:p>
          <a:p>
            <a:r>
              <a:rPr lang="en-US" dirty="0" smtClean="0"/>
              <a:t>WWI – Disaster for Russia, Millions Die/Starve, Not Enough Weapons/Supplies, Stuck on “Eastern Front”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918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Turning Points Thematic Essay</vt:lpstr>
      <vt:lpstr>Turning Point: Protestant Reformation</vt:lpstr>
      <vt:lpstr>Events Leading Up to Event</vt:lpstr>
      <vt:lpstr>How it Changed History</vt:lpstr>
      <vt:lpstr>Turning Point: Discovery of Americas (AKA-Columbian Exchange/Exploration/Encounter)</vt:lpstr>
      <vt:lpstr>Events Leading up to TP</vt:lpstr>
      <vt:lpstr>How it Changed History</vt:lpstr>
      <vt:lpstr>Turning Point: Russian Revolution</vt:lpstr>
      <vt:lpstr>Events Leading Up to TP</vt:lpstr>
      <vt:lpstr>How it Changed History</vt:lpstr>
      <vt:lpstr>Turning Point: Industrial Revolution</vt:lpstr>
      <vt:lpstr>Events Leading Up to TP</vt:lpstr>
      <vt:lpstr>How it Changed History</vt:lpstr>
      <vt:lpstr>Nationalist Leaders</vt:lpstr>
      <vt:lpstr>Mohandas Gandhi/India</vt:lpstr>
      <vt:lpstr>Impact on their people and nation</vt:lpstr>
      <vt:lpstr>Emperor Meiji/Japan</vt:lpstr>
      <vt:lpstr>Impact on the People and Nation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Points Thematic Essay</dc:title>
  <dc:creator>M. Rivera</dc:creator>
  <cp:lastModifiedBy>Windows User</cp:lastModifiedBy>
  <cp:revision>15</cp:revision>
  <dcterms:created xsi:type="dcterms:W3CDTF">2011-06-01T14:42:08Z</dcterms:created>
  <dcterms:modified xsi:type="dcterms:W3CDTF">2013-06-04T16:41:54Z</dcterms:modified>
</cp:coreProperties>
</file>