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318" r:id="rId3"/>
    <p:sldId id="297" r:id="rId4"/>
    <p:sldId id="257" r:id="rId5"/>
    <p:sldId id="270" r:id="rId6"/>
    <p:sldId id="258" r:id="rId7"/>
    <p:sldId id="259" r:id="rId8"/>
    <p:sldId id="260" r:id="rId9"/>
    <p:sldId id="261" r:id="rId10"/>
    <p:sldId id="267" r:id="rId11"/>
    <p:sldId id="268" r:id="rId12"/>
    <p:sldId id="269" r:id="rId13"/>
    <p:sldId id="271" r:id="rId14"/>
    <p:sldId id="266" r:id="rId15"/>
    <p:sldId id="265" r:id="rId16"/>
    <p:sldId id="263" r:id="rId17"/>
    <p:sldId id="262" r:id="rId18"/>
    <p:sldId id="264" r:id="rId19"/>
    <p:sldId id="280" r:id="rId20"/>
    <p:sldId id="278" r:id="rId21"/>
    <p:sldId id="286" r:id="rId22"/>
    <p:sldId id="279" r:id="rId23"/>
    <p:sldId id="277" r:id="rId24"/>
    <p:sldId id="284" r:id="rId25"/>
    <p:sldId id="282" r:id="rId26"/>
    <p:sldId id="276" r:id="rId27"/>
    <p:sldId id="272" r:id="rId28"/>
    <p:sldId id="273" r:id="rId29"/>
    <p:sldId id="281" r:id="rId30"/>
    <p:sldId id="283" r:id="rId31"/>
    <p:sldId id="285" r:id="rId32"/>
    <p:sldId id="287" r:id="rId33"/>
    <p:sldId id="289" r:id="rId34"/>
    <p:sldId id="290" r:id="rId35"/>
    <p:sldId id="291" r:id="rId36"/>
    <p:sldId id="292" r:id="rId37"/>
    <p:sldId id="360" r:id="rId38"/>
    <p:sldId id="295" r:id="rId39"/>
    <p:sldId id="294" r:id="rId40"/>
    <p:sldId id="293" r:id="rId41"/>
    <p:sldId id="361" r:id="rId42"/>
    <p:sldId id="366" r:id="rId43"/>
    <p:sldId id="296" r:id="rId44"/>
    <p:sldId id="299" r:id="rId45"/>
    <p:sldId id="319" r:id="rId46"/>
    <p:sldId id="362" r:id="rId47"/>
    <p:sldId id="320" r:id="rId48"/>
    <p:sldId id="363" r:id="rId49"/>
    <p:sldId id="322" r:id="rId50"/>
    <p:sldId id="308" r:id="rId51"/>
    <p:sldId id="309" r:id="rId52"/>
    <p:sldId id="364" r:id="rId53"/>
    <p:sldId id="365" r:id="rId54"/>
    <p:sldId id="324" r:id="rId55"/>
    <p:sldId id="325" r:id="rId56"/>
    <p:sldId id="326" r:id="rId57"/>
    <p:sldId id="327" r:id="rId58"/>
    <p:sldId id="349" r:id="rId59"/>
    <p:sldId id="328" r:id="rId60"/>
    <p:sldId id="329" r:id="rId61"/>
    <p:sldId id="330" r:id="rId62"/>
    <p:sldId id="331" r:id="rId63"/>
    <p:sldId id="343" r:id="rId64"/>
    <p:sldId id="344" r:id="rId65"/>
    <p:sldId id="310" r:id="rId66"/>
    <p:sldId id="370" r:id="rId67"/>
    <p:sldId id="323" r:id="rId68"/>
    <p:sldId id="339" r:id="rId69"/>
    <p:sldId id="332" r:id="rId70"/>
    <p:sldId id="333" r:id="rId71"/>
    <p:sldId id="334" r:id="rId72"/>
    <p:sldId id="335" r:id="rId73"/>
    <p:sldId id="341" r:id="rId74"/>
    <p:sldId id="340" r:id="rId75"/>
    <p:sldId id="337" r:id="rId76"/>
    <p:sldId id="336" r:id="rId77"/>
    <p:sldId id="338" r:id="rId78"/>
    <p:sldId id="345" r:id="rId79"/>
    <p:sldId id="347" r:id="rId80"/>
    <p:sldId id="342" r:id="rId81"/>
    <p:sldId id="346" r:id="rId82"/>
    <p:sldId id="352" r:id="rId83"/>
    <p:sldId id="350" r:id="rId84"/>
    <p:sldId id="351" r:id="rId85"/>
    <p:sldId id="353" r:id="rId86"/>
    <p:sldId id="354" r:id="rId87"/>
    <p:sldId id="356" r:id="rId88"/>
    <p:sldId id="357" r:id="rId89"/>
    <p:sldId id="358" r:id="rId90"/>
    <p:sldId id="359" r:id="rId91"/>
    <p:sldId id="367" r:id="rId92"/>
    <p:sldId id="368" r:id="rId93"/>
    <p:sldId id="369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CF30C-EBD4-4995-A82F-F32449677CC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3EA5C-7845-4AF7-8946-D2CC8165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40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91400-2088-4EAA-8791-52DDA417E652}" type="slidenum">
              <a:rPr lang="en-US"/>
              <a:pPr/>
              <a:t>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66585-F33F-491D-9E91-BF2003660702}" type="slidenum">
              <a:rPr lang="en-US"/>
              <a:pPr/>
              <a:t>57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4BEB3-6C3A-4247-AD23-08A430AAA241}" type="slidenum">
              <a:rPr lang="en-US"/>
              <a:pPr/>
              <a:t>58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4BEB3-6C3A-4247-AD23-08A430AAA241}" type="slidenum">
              <a:rPr lang="en-US"/>
              <a:pPr/>
              <a:t>59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5931D-A8DD-4D08-AB00-64F17467E234}" type="slidenum">
              <a:rPr lang="en-US"/>
              <a:pPr/>
              <a:t>60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74BA3-81B8-43A1-9BDB-4FC61C2249F7}" type="slidenum">
              <a:rPr lang="en-US"/>
              <a:pPr/>
              <a:t>61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235C5-6A7F-41DC-B728-22965B27479D}" type="slidenum">
              <a:rPr lang="en-US"/>
              <a:pPr/>
              <a:t>62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1C855-9BE7-47D5-B8B5-ECE5D5AFBA15}" type="slidenum">
              <a:rPr lang="en-US"/>
              <a:pPr/>
              <a:t>63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19FBB-34A8-48AD-AC30-0D70B5D1AA6F}" type="slidenum">
              <a:rPr lang="en-US"/>
              <a:pPr/>
              <a:t>64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6C823-B5B0-4A09-9C44-D28EFFE6C56A}" type="slidenum">
              <a:rPr lang="en-US"/>
              <a:pPr/>
              <a:t>67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DC811-D723-44FF-B798-0FB56A889B91}" type="slidenum">
              <a:rPr lang="en-US"/>
              <a:pPr/>
              <a:t>68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Morgenthau Plan – Keep German industry 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EA5C-7845-4AF7-8946-D2CC81651E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106C4-A179-4FC4-B916-BC2762F35C77}" type="slidenum">
              <a:rPr lang="en-US"/>
              <a:pPr/>
              <a:t>70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5AFA4-0F14-458B-B8D8-62BD3F13E468}" type="slidenum">
              <a:rPr lang="en-US"/>
              <a:pPr/>
              <a:t>71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B7AE8-C1EC-4352-AC35-B7ED084797F9}" type="slidenum">
              <a:rPr lang="en-US"/>
              <a:pPr/>
              <a:t>72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18952-6BEE-4AFB-A3D8-91AF1A2D42A0}" type="slidenum">
              <a:rPr lang="en-US"/>
              <a:pPr/>
              <a:t>73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3ADCD-1931-4FEA-95E4-CCD78C95C51B}" type="slidenum">
              <a:rPr lang="en-US"/>
              <a:pPr/>
              <a:t>74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C91C4-B6DC-4DF9-84B0-7579A4452B68}" type="slidenum">
              <a:rPr lang="en-US"/>
              <a:pPr/>
              <a:t>75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EA0AA-33AA-4A7D-A5B2-D3DF16CCC205}" type="slidenum">
              <a:rPr lang="en-US"/>
              <a:pPr/>
              <a:t>76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9431D-A07E-431B-AF5D-A542913335C5}" type="slidenum">
              <a:rPr lang="en-US"/>
              <a:pPr/>
              <a:t>77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BDCF8-4006-4AC8-8C6F-CA946764785C}" type="slidenum">
              <a:rPr lang="en-US"/>
              <a:pPr/>
              <a:t>78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EAD6E-79A5-4EE1-8D68-161B373C452B}" type="slidenum">
              <a:rPr lang="en-US"/>
              <a:pPr/>
              <a:t>80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EA5C-7845-4AF7-8946-D2CC81651E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10B73-7C31-4EC3-820D-E16330F9CFC0}" type="slidenum">
              <a:rPr lang="en-US"/>
              <a:pPr/>
              <a:t>81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14159-585D-467E-884E-DB0BC9D0B70E}" type="slidenum">
              <a:rPr lang="en-US"/>
              <a:pPr/>
              <a:t>45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D7FCE-259C-4886-9A75-C331B21FFF04}" type="slidenum">
              <a:rPr lang="en-US"/>
              <a:pPr/>
              <a:t>47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4DB94-F45B-4401-B2F9-06D809CA6909}" type="slidenum">
              <a:rPr lang="en-US"/>
              <a:pPr/>
              <a:t>49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D53-B38F-44A7-BAFB-3BFBC3707453}" type="slidenum">
              <a:rPr lang="en-US"/>
              <a:pPr/>
              <a:t>54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59936-3F14-4901-B408-0C79C46738EB}" type="slidenum">
              <a:rPr lang="en-US"/>
              <a:pPr/>
              <a:t>55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82947-7211-4BAF-A134-2F1420787939}" type="slidenum">
              <a:rPr lang="en-US"/>
              <a:pPr/>
              <a:t>56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9C46F-A4C0-46E2-8EAA-521EA4D6F1B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91B2DF-431A-4247-BB36-8F879CF9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mrivera\Desktop\atomic%20bomb%20vid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rivera\Desktop\atomic%20bomb%20vid.wmv" TargetMode="Externa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venoclock.com/primer/images/Image79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media" Target="file://localhost/Users/RiveraM/Documents/East/Global%2010/Cold%20War/Cold%20War%20PPT%20Media/Remarks_at_the_Brandenburg_Gate_in_West_Berlin__Germany__June_12__1987.asf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RiveraM\Documents\East\Global%2010\Cold%20War\Cold%20War%20PPT%20Media\Remarks_at_the_Brandenburg_Gate_in_West_Berlin__Germany__June_12__1987.asf" TargetMode="Externa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8.jpe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ocalhost\Users\RiveraM\Documents\East\Global%2010\Cold%20War\Cold%20War%20PPT%20Media\Cold%20War%20ppt%20cred.clear.wpl" TargetMode="External"/><Relationship Id="rId6" Type="http://schemas.openxmlformats.org/officeDocument/2006/relationships/image" Target="../media/image67.png"/><Relationship Id="rId11" Type="http://schemas.microsoft.com/office/2007/relationships/media" Target="file://localhost/Users/RiveraM/Documents/East/Global%2010/Cold%20War/Cold%20War%20PPT%20Media/Cold%20War%20ppt%20cred.clear.wpl" TargetMode="External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7315200" cy="1219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Aim</a:t>
            </a:r>
            <a:r>
              <a:rPr lang="en-US" sz="4000" dirty="0" smtClean="0"/>
              <a:t>:  How did the Cold War Begin?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Opposing Alliances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99060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North Atlantic Treaty Organization (NATO)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“THE WEST”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041775" cy="914400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Warsaw Pact</a:t>
            </a:r>
          </a:p>
          <a:p>
            <a:pPr algn="ctr"/>
            <a:r>
              <a:rPr lang="en-US" sz="2100" dirty="0">
                <a:solidFill>
                  <a:srgbClr val="000000"/>
                </a:solidFill>
              </a:rPr>
              <a:t>“THE EAST</a:t>
            </a:r>
            <a:r>
              <a:rPr lang="en-US" sz="2100" dirty="0" smtClean="0">
                <a:solidFill>
                  <a:srgbClr val="000000"/>
                </a:solidFill>
              </a:rPr>
              <a:t>”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US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Britain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France,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Canada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Italy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…(Western Europe)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33600"/>
            <a:ext cx="3505200" cy="4038600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000000"/>
                </a:solidFill>
              </a:rPr>
              <a:t>USSR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Poland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Bulgaria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Albania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…(Eastern Europe)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2057400"/>
            <a:ext cx="0" cy="426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TO Warsa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015371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to Warsaw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010400" cy="6796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TO Warsaw 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852647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 Curtain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-57761"/>
            <a:ext cx="6781800" cy="6915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 Curtain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24121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 Curtain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6096"/>
            <a:ext cx="4876800" cy="685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smtClean="0"/>
              <a:t>The </a:t>
            </a:r>
            <a:r>
              <a:rPr lang="en-US" sz="3600" b="1" dirty="0" smtClean="0"/>
              <a:t>Iron Curtain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pPr>
              <a:buNone/>
            </a:pPr>
            <a:r>
              <a:rPr lang="en-US" sz="3200" u="sng" dirty="0" smtClean="0"/>
              <a:t>IRON CURTAIN </a:t>
            </a:r>
            <a:r>
              <a:rPr lang="en-US" sz="3200" dirty="0" smtClean="0"/>
              <a:t>– Boundary between </a:t>
            </a:r>
            <a:r>
              <a:rPr lang="en-US" sz="3200" u="sng" dirty="0" smtClean="0"/>
              <a:t>Communist Eastern Europe </a:t>
            </a:r>
            <a:r>
              <a:rPr lang="en-US" sz="3200" dirty="0" smtClean="0"/>
              <a:t>and </a:t>
            </a:r>
            <a:r>
              <a:rPr lang="en-US" sz="3200" u="sng" dirty="0" smtClean="0"/>
              <a:t>Democratic Western Europe</a:t>
            </a:r>
            <a:r>
              <a:rPr lang="en-US" sz="3200" dirty="0" smtClean="0"/>
              <a:t>.</a:t>
            </a:r>
          </a:p>
          <a:p>
            <a:pPr>
              <a:buNone/>
            </a:pPr>
            <a:r>
              <a:rPr lang="en-US" sz="3200" dirty="0" smtClean="0"/>
              <a:t>Why did the S.U. want the Iron Curtain?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Soviet Union Fears Invasion from the West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E. Europe Countries = Buffer or Wall of Protection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Expand Power: “</a:t>
            </a:r>
            <a:r>
              <a:rPr lang="en-US" sz="3000" dirty="0" smtClean="0"/>
              <a:t>PUPPET STATES” – Soviet Control of Governments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++Ignored Yalta Conference and Installed or Secured Governments in Eastern Europe</a:t>
            </a:r>
          </a:p>
          <a:p>
            <a:pPr lvl="1"/>
            <a:r>
              <a:rPr lang="en-US" sz="2900" dirty="0" smtClean="0"/>
              <a:t>NO SELF DETERMINATION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 Curtain 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149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Post-War Germany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Germany is divided into 4 zones (Potsdam)</a:t>
            </a:r>
          </a:p>
          <a:p>
            <a:pPr lvl="1"/>
            <a:r>
              <a:rPr lang="en-US" sz="3300" dirty="0" smtClean="0"/>
              <a:t>East: Soviets – Communist Government</a:t>
            </a:r>
          </a:p>
          <a:p>
            <a:pPr lvl="1"/>
            <a:r>
              <a:rPr lang="en-US" sz="3300" dirty="0" smtClean="0"/>
              <a:t>West: “The West” – Democratic Government</a:t>
            </a:r>
          </a:p>
          <a:p>
            <a:endParaRPr lang="en-US" sz="3400" dirty="0" smtClean="0"/>
          </a:p>
          <a:p>
            <a:r>
              <a:rPr lang="en-US" sz="3400" dirty="0" smtClean="0"/>
              <a:t>Berlin (Capital) is also divided into 4 zones</a:t>
            </a:r>
          </a:p>
          <a:p>
            <a:pPr lvl="1"/>
            <a:r>
              <a:rPr lang="en-US" sz="3100" dirty="0" smtClean="0"/>
              <a:t>West Berlin (US, France, Britain)</a:t>
            </a:r>
          </a:p>
          <a:p>
            <a:pPr lvl="1"/>
            <a:r>
              <a:rPr lang="en-US" sz="3100" dirty="0" smtClean="0"/>
              <a:t>East Berlin (Soviet Union)</a:t>
            </a:r>
          </a:p>
          <a:p>
            <a:endParaRPr lang="en-US" sz="34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uperp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467600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Cold War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1945-89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rmany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162800" cy="6805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New US Leadership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/>
          <a:lstStyle/>
          <a:p>
            <a:r>
              <a:rPr lang="en-US" sz="3600" dirty="0" smtClean="0"/>
              <a:t>1953 – Dwight D. Eisenhower</a:t>
            </a:r>
          </a:p>
          <a:p>
            <a:pPr lvl="1"/>
            <a:r>
              <a:rPr lang="en-US" sz="3200" dirty="0" smtClean="0"/>
              <a:t>Secretary of State – John Foster Dulles </a:t>
            </a:r>
          </a:p>
          <a:p>
            <a:pPr lvl="1"/>
            <a:r>
              <a:rPr lang="en-US" sz="3200" dirty="0" smtClean="0"/>
              <a:t>Strong Anti-Communist Feelings in US</a:t>
            </a:r>
          </a:p>
          <a:p>
            <a:endParaRPr lang="en-US" sz="3600" dirty="0" smtClean="0"/>
          </a:p>
          <a:p>
            <a:r>
              <a:rPr lang="en-US" sz="3600" u="sng" dirty="0" smtClean="0"/>
              <a:t>Brinkmanship</a:t>
            </a:r>
            <a:r>
              <a:rPr lang="en-US" sz="3600" dirty="0" smtClean="0"/>
              <a:t> - </a:t>
            </a:r>
            <a:r>
              <a:rPr lang="en-US" sz="3300" dirty="0" smtClean="0"/>
              <a:t>Willingness to go to the BRINK of war</a:t>
            </a:r>
          </a:p>
          <a:p>
            <a:pPr lvl="2"/>
            <a:r>
              <a:rPr lang="en-US" sz="3000" dirty="0" smtClean="0"/>
              <a:t>Need Nuclear Weapons (H Bomb) and Planes to Deliver (Soviets did the same)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U.S. Foreign Policy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u="sng" dirty="0" smtClean="0"/>
              <a:t>CONTAINMENT</a:t>
            </a:r>
            <a:r>
              <a:rPr lang="en-US" sz="3600" dirty="0" smtClean="0"/>
              <a:t>: Contain the spread of COMMUNISM</a:t>
            </a:r>
          </a:p>
          <a:p>
            <a:r>
              <a:rPr lang="en-US" sz="3600" b="1" u="sng" dirty="0" smtClean="0"/>
              <a:t>Truman Doctrine </a:t>
            </a:r>
            <a:r>
              <a:rPr lang="en-US" sz="3600" dirty="0" smtClean="0"/>
              <a:t>– Aid to countries that resist communism</a:t>
            </a:r>
          </a:p>
          <a:p>
            <a:r>
              <a:rPr lang="en-US" sz="3600" b="1" u="sng" dirty="0" smtClean="0"/>
              <a:t>Marshall Plan </a:t>
            </a:r>
            <a:r>
              <a:rPr lang="en-US" sz="3600" dirty="0" smtClean="0"/>
              <a:t>– Aid to rebuild Europe</a:t>
            </a:r>
            <a:r>
              <a:rPr lang="en-US" sz="3600" dirty="0" smtClean="0">
                <a:sym typeface="Wingdings" pitchFamily="2" charset="2"/>
              </a:rPr>
              <a:t> Increase Stability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rmany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248400" cy="6822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/>
            <a:r>
              <a:rPr lang="en-US" b="1" dirty="0" smtClean="0"/>
              <a:t>Berlin Blockade/Berlin Airlift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Major Event of the Cold War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3500" dirty="0" smtClean="0"/>
              <a:t>US Objectives: Maintain influence in Germany, Avoid conflict with SU</a:t>
            </a:r>
          </a:p>
          <a:p>
            <a:pPr>
              <a:buNone/>
            </a:pPr>
            <a:r>
              <a:rPr lang="en-US" sz="3500" dirty="0" smtClean="0"/>
              <a:t>SU Objectives: Stalin wants Western powers to give Berlin to Soviets. SU wants to strengthen its influence in Eastern Europe and Eliminate US influence.</a:t>
            </a:r>
          </a:p>
          <a:p>
            <a:pPr>
              <a:buNone/>
            </a:pPr>
            <a:endParaRPr lang="en-US" sz="3500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500" b="1" dirty="0" smtClean="0">
                <a:sym typeface="Wingdings" pitchFamily="2" charset="2"/>
              </a:rPr>
              <a:t>EVENTS:</a:t>
            </a:r>
            <a:endParaRPr lang="en-US" sz="35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500" dirty="0" smtClean="0"/>
              <a:t>BERLIN BLOCKADE: Soviet Union (Stalin) blocked access to West Berlin.</a:t>
            </a:r>
            <a:endParaRPr lang="en-US" sz="35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500" dirty="0" smtClean="0">
                <a:sym typeface="Wingdings" pitchFamily="2" charset="2"/>
              </a:rPr>
              <a:t>BERLIN AIRLIFT: </a:t>
            </a:r>
            <a:r>
              <a:rPr lang="en-US" sz="3500" dirty="0" smtClean="0"/>
              <a:t> Western Allies fly in supplies to Berlin</a:t>
            </a:r>
          </a:p>
          <a:p>
            <a:pPr marL="0" indent="0">
              <a:buNone/>
            </a:pP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 smtClean="0"/>
              <a:t>RESULTS:</a:t>
            </a:r>
          </a:p>
          <a:p>
            <a:pPr marL="0" indent="0">
              <a:buNone/>
            </a:pPr>
            <a:r>
              <a:rPr lang="en-US" sz="3500" dirty="0" smtClean="0"/>
              <a:t>Airlift is a Success, Soviets Lifted Blockade, Embarrassing for Soviets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rlin Airlift 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867400" cy="6649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rli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534400" cy="6864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 Curtain 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 Curtain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686"/>
            <a:ext cx="6248400" cy="6841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rlin Airlift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64387" y="1219200"/>
            <a:ext cx="5415226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156960"/>
          </a:xfrm>
        </p:spPr>
        <p:txBody>
          <a:bodyPr>
            <a:normAutofit fontScale="85000" lnSpcReduction="20000"/>
          </a:bodyPr>
          <a:lstStyle/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Cold War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– Struggle over political differences carried on by means short of military action or war.</a:t>
            </a:r>
          </a:p>
          <a:p>
            <a:pPr marL="0" indent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Two Superpowers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(Bi-Polar): US and Soviet Union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“Means Short of Action/War?”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Alliances, Containment, Space Race, Arms Race, Brinkmanship, Diplomacy, Economic Military 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rlin Airlift 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00" cy="6730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 Major Cold </a:t>
            </a:r>
            <a:r>
              <a:rPr lang="en-US" smtClean="0"/>
              <a:t>War Events (Day 1)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Space Race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4582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u="sng" dirty="0" smtClean="0"/>
              <a:t>Objectives: (BOTH)</a:t>
            </a:r>
            <a:endParaRPr lang="en-US" sz="3400" b="1" dirty="0" smtClean="0"/>
          </a:p>
          <a:p>
            <a:r>
              <a:rPr lang="en-US" sz="3400" dirty="0" smtClean="0"/>
              <a:t>Technological Superiority</a:t>
            </a:r>
          </a:p>
          <a:p>
            <a:r>
              <a:rPr lang="en-US" sz="3400" dirty="0" smtClean="0"/>
              <a:t>Assurance that space would not be used for military advantage by enemy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400" b="1" dirty="0" smtClean="0"/>
              <a:t>1) Soviets Announced ICBM – (1957)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Intercontinental Ballistic Missile</a:t>
            </a:r>
          </a:p>
          <a:p>
            <a:pPr>
              <a:buNone/>
            </a:pPr>
            <a:r>
              <a:rPr lang="en-US" sz="3400" b="1" dirty="0" smtClean="0"/>
              <a:t>2) Soviet Union Launched Sputnik into space (1957)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US Launched in ‘58</a:t>
            </a:r>
          </a:p>
          <a:p>
            <a:pPr>
              <a:buNone/>
            </a:pPr>
            <a:r>
              <a:rPr lang="en-US" sz="3400" b="1" dirty="0" smtClean="0"/>
              <a:t>3) Soviets Shot Down U-2 Plane (1960)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US embarrassed AGAIN that they are caught spying</a:t>
            </a:r>
          </a:p>
          <a:p>
            <a:pPr>
              <a:buNone/>
            </a:pPr>
            <a:r>
              <a:rPr lang="en-US" sz="3400" b="1" dirty="0" smtClean="0"/>
              <a:t>4) US Puts Man on the Moon (1969)</a:t>
            </a:r>
          </a:p>
          <a:p>
            <a:pPr>
              <a:buNone/>
            </a:pP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Soviets gained early advantage – Increased tension in US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US Increased $$$ into Science Ed.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utnik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105400" cy="6790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utnik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56807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utnik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27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utnik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Arms Race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3820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400" b="1" u="sng" dirty="0" smtClean="0"/>
              <a:t>Objectives (BOTH):</a:t>
            </a:r>
            <a:endParaRPr lang="en-US" sz="3400" b="1" dirty="0" smtClean="0"/>
          </a:p>
          <a:p>
            <a:r>
              <a:rPr lang="en-US" sz="2800" dirty="0" smtClean="0"/>
              <a:t>Produce more advanced Nuclear Weapons</a:t>
            </a:r>
          </a:p>
          <a:p>
            <a:r>
              <a:rPr lang="en-US" sz="2800" dirty="0" smtClean="0"/>
              <a:t>Gain military advantage over enemies</a:t>
            </a:r>
          </a:p>
          <a:p>
            <a:pPr>
              <a:buNone/>
            </a:pPr>
            <a:r>
              <a:rPr lang="en-US" sz="3400" b="1" dirty="0" smtClean="0"/>
              <a:t>		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400" b="1" dirty="0" smtClean="0"/>
              <a:t>1) US Begin Manhattan Project– (1942)</a:t>
            </a:r>
          </a:p>
          <a:p>
            <a:pPr>
              <a:buNone/>
            </a:pPr>
            <a:r>
              <a:rPr lang="en-US" sz="3400" b="1" dirty="0" smtClean="0"/>
              <a:t>2) US uses Nuclear Bombs against Japan (1945)</a:t>
            </a:r>
          </a:p>
          <a:p>
            <a:pPr>
              <a:buNone/>
            </a:pPr>
            <a:r>
              <a:rPr lang="en-US" sz="3400" b="1" dirty="0" smtClean="0"/>
              <a:t>3) Soviets 1</a:t>
            </a:r>
            <a:r>
              <a:rPr lang="en-US" sz="3400" b="1" baseline="30000" dirty="0" smtClean="0"/>
              <a:t>st</a:t>
            </a:r>
            <a:r>
              <a:rPr lang="en-US" sz="3400" b="1" dirty="0" smtClean="0"/>
              <a:t> Successful Nuclear Weapon (1949)</a:t>
            </a:r>
          </a:p>
          <a:p>
            <a:pPr>
              <a:buNone/>
            </a:pP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Massive increases in military spending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Thousands of missiles and warheads produced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No Direct Conflict (Mutually Assured Destruction)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s Race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915400" cy="6699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s Race 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9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I. Agreements at the end of WWII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42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/>
              <a:t>Yalta Conference</a:t>
            </a:r>
          </a:p>
          <a:p>
            <a:pPr marL="274320" lvl="1" indent="0">
              <a:buNone/>
            </a:pPr>
            <a:r>
              <a:rPr lang="en-US" sz="2800" dirty="0" smtClean="0"/>
              <a:t>1) Germany Disarmed/Divided</a:t>
            </a:r>
          </a:p>
          <a:p>
            <a:pPr marL="274320" lvl="1" indent="0">
              <a:buNone/>
            </a:pPr>
            <a:r>
              <a:rPr lang="en-US" sz="2800" dirty="0" smtClean="0"/>
              <a:t>2) Stalin Agrees to Free Elections in Eastern Europe</a:t>
            </a:r>
          </a:p>
          <a:p>
            <a:pPr marL="274320" lvl="1" indent="0">
              <a:buNone/>
            </a:pPr>
            <a:r>
              <a:rPr lang="en-US" sz="3100" dirty="0" smtClean="0"/>
              <a:t>3) Created United Nations (</a:t>
            </a:r>
            <a:r>
              <a:rPr lang="en-US" sz="2500" dirty="0" smtClean="0"/>
              <a:t>GOAL: Keep Peace/stability)</a:t>
            </a:r>
          </a:p>
          <a:p>
            <a:pPr marL="274320" lvl="1" indent="0">
              <a:buNone/>
            </a:pPr>
            <a:r>
              <a:rPr lang="en-US" sz="3100" dirty="0" smtClean="0"/>
              <a:t>Self Determination for ALL (sort of…)</a:t>
            </a:r>
          </a:p>
          <a:p>
            <a:pPr lvl="2"/>
            <a:r>
              <a:rPr lang="en-US" sz="2500" b="1" dirty="0" smtClean="0"/>
              <a:t>The right of a Nation to choose their own government and rule themselves.  </a:t>
            </a:r>
          </a:p>
          <a:p>
            <a:r>
              <a:rPr lang="en-US" sz="3400" dirty="0" smtClean="0"/>
              <a:t>Potsdam Conference</a:t>
            </a:r>
          </a:p>
          <a:p>
            <a:pPr marL="274320" lvl="1" indent="0">
              <a:buNone/>
            </a:pPr>
            <a:r>
              <a:rPr lang="en-US" sz="2800" dirty="0" smtClean="0"/>
              <a:t>1) Trial of War Criminals (NUREMBERG TRIALS)</a:t>
            </a:r>
          </a:p>
          <a:p>
            <a:pPr marL="274320" lvl="1" indent="0">
              <a:buNone/>
            </a:pPr>
            <a:r>
              <a:rPr lang="en-US" sz="2800" dirty="0" smtClean="0"/>
              <a:t>2) Germany Pays Reparations</a:t>
            </a:r>
          </a:p>
          <a:p>
            <a:pPr marL="274320" lvl="1" indent="0">
              <a:buNone/>
            </a:pPr>
            <a:r>
              <a:rPr lang="en-US" sz="2800" dirty="0" smtClean="0"/>
              <a:t>3) Boundaries changed in Eastern Europe</a:t>
            </a:r>
          </a:p>
          <a:p>
            <a:pPr marL="274320" lvl="1" indent="0">
              <a:buNone/>
            </a:pPr>
            <a:r>
              <a:rPr lang="en-US" sz="2800" dirty="0" smtClean="0"/>
              <a:t>4) De-</a:t>
            </a:r>
            <a:r>
              <a:rPr lang="en-US" sz="2800" dirty="0" err="1" smtClean="0"/>
              <a:t>Nazification</a:t>
            </a: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s Ra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467600" cy="6809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Chinese Civil War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3820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400" b="1" u="sng" dirty="0" smtClean="0"/>
              <a:t>Objectives:</a:t>
            </a:r>
          </a:p>
          <a:p>
            <a:pPr>
              <a:buNone/>
            </a:pPr>
            <a:r>
              <a:rPr lang="en-US" sz="3400" b="1" u="sng" dirty="0" smtClean="0"/>
              <a:t>US</a:t>
            </a:r>
            <a:r>
              <a:rPr lang="en-US" sz="3400" b="1" dirty="0" smtClean="0"/>
              <a:t>- </a:t>
            </a:r>
            <a:r>
              <a:rPr lang="en-US" sz="2800" b="1" dirty="0" smtClean="0"/>
              <a:t>Stop the Communist Takeover of China</a:t>
            </a:r>
          </a:p>
          <a:p>
            <a:pPr>
              <a:buNone/>
            </a:pPr>
            <a:r>
              <a:rPr lang="en-US" sz="2800" b="1" u="sng" dirty="0" smtClean="0"/>
              <a:t>SU</a:t>
            </a:r>
            <a:r>
              <a:rPr lang="en-US" sz="2800" b="1" dirty="0" smtClean="0"/>
              <a:t> – Support Communist Revolution + Forge an Alliance with China</a:t>
            </a:r>
            <a:r>
              <a:rPr lang="en-US" sz="3400" b="1" dirty="0" smtClean="0"/>
              <a:t>	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100" b="1" dirty="0" smtClean="0"/>
              <a:t>1) </a:t>
            </a:r>
            <a:r>
              <a:rPr lang="en-US" sz="3100" dirty="0" smtClean="0"/>
              <a:t>Soviet Union and China form Treaty of Friendship (1950)</a:t>
            </a:r>
          </a:p>
          <a:p>
            <a:pPr>
              <a:buNone/>
            </a:pPr>
            <a:r>
              <a:rPr lang="en-US" sz="3100" dirty="0" smtClean="0"/>
              <a:t>2) Soviet Union Supports Communists (Mao Zedong)</a:t>
            </a:r>
          </a:p>
          <a:p>
            <a:pPr>
              <a:buNone/>
            </a:pPr>
            <a:r>
              <a:rPr lang="en-US" sz="3100" b="1" dirty="0" smtClean="0"/>
              <a:t>3) </a:t>
            </a:r>
            <a:r>
              <a:rPr lang="en-US" sz="3100" dirty="0" smtClean="0"/>
              <a:t>US Supports Nationalists (Jiang </a:t>
            </a:r>
            <a:r>
              <a:rPr lang="en-US" sz="3100" dirty="0" err="1" smtClean="0"/>
              <a:t>Jieshi</a:t>
            </a:r>
            <a:r>
              <a:rPr lang="en-US" sz="3100" dirty="0" smtClean="0"/>
              <a:t>)</a:t>
            </a:r>
          </a:p>
          <a:p>
            <a:pPr>
              <a:buNone/>
            </a:pP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Communists Win – Peoples Republic of China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Nationalists fled to Taiwan – US Recognizes only Taiwan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Growing Anti-Communist Sentiment in the 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Korean War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382000" cy="5867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400" b="1" u="sng" dirty="0" smtClean="0"/>
              <a:t>Objectives:</a:t>
            </a:r>
          </a:p>
          <a:p>
            <a:pPr>
              <a:buNone/>
            </a:pPr>
            <a:r>
              <a:rPr lang="en-US" sz="3400" b="1" u="sng" dirty="0" smtClean="0"/>
              <a:t>US</a:t>
            </a:r>
            <a:r>
              <a:rPr lang="en-US" sz="3400" b="1" dirty="0" smtClean="0"/>
              <a:t>- </a:t>
            </a:r>
            <a:r>
              <a:rPr lang="en-US" sz="2800" dirty="0" smtClean="0"/>
              <a:t>Stop the Communist Takeover of Korea</a:t>
            </a:r>
            <a:r>
              <a:rPr lang="en-US" sz="3400" b="1" dirty="0" smtClean="0"/>
              <a:t>	</a:t>
            </a:r>
          </a:p>
          <a:p>
            <a:pPr>
              <a:buNone/>
            </a:pPr>
            <a:r>
              <a:rPr lang="en-US" sz="3400" b="1" u="sng" dirty="0" smtClean="0"/>
              <a:t>SU</a:t>
            </a:r>
            <a:r>
              <a:rPr lang="en-US" sz="3400" b="1" dirty="0" smtClean="0"/>
              <a:t> – </a:t>
            </a:r>
            <a:r>
              <a:rPr lang="en-US" sz="3400" dirty="0" smtClean="0"/>
              <a:t>Spread Communism throughout Asia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100" b="1" dirty="0" smtClean="0"/>
              <a:t>1) </a:t>
            </a:r>
            <a:r>
              <a:rPr lang="en-US" sz="3100" dirty="0" smtClean="0"/>
              <a:t>Korea is divided at the 38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Parallel</a:t>
            </a:r>
          </a:p>
          <a:p>
            <a:pPr lvl="1"/>
            <a:r>
              <a:rPr lang="en-US" sz="3100" dirty="0" smtClean="0"/>
              <a:t>North – Industrial: Japanese surrendered to Soviets</a:t>
            </a:r>
          </a:p>
          <a:p>
            <a:pPr lvl="1"/>
            <a:r>
              <a:rPr lang="en-US" sz="3100" dirty="0" smtClean="0"/>
              <a:t>South – Rural: Japanese surrendered power to U.S.</a:t>
            </a:r>
          </a:p>
          <a:p>
            <a:pPr>
              <a:buNone/>
            </a:pPr>
            <a:r>
              <a:rPr lang="en-US" sz="3100" dirty="0" smtClean="0"/>
              <a:t>2) North vs. South Korea </a:t>
            </a:r>
          </a:p>
          <a:p>
            <a:pPr lvl="1"/>
            <a:r>
              <a:rPr lang="en-US" sz="3100" dirty="0" smtClean="0"/>
              <a:t>Soviets supplied the North with tanks and airplanes to invade</a:t>
            </a:r>
          </a:p>
          <a:p>
            <a:pPr lvl="1"/>
            <a:r>
              <a:rPr lang="en-US" sz="3100" dirty="0" smtClean="0"/>
              <a:t>North Invades South – South asks the U.N. for help</a:t>
            </a:r>
          </a:p>
          <a:p>
            <a:pPr>
              <a:buNone/>
            </a:pPr>
            <a:r>
              <a:rPr lang="en-US" sz="3100" b="1" dirty="0" smtClean="0"/>
              <a:t>3) </a:t>
            </a:r>
            <a:r>
              <a:rPr lang="en-US" sz="3100" dirty="0" smtClean="0"/>
              <a:t>U.N. Involvement</a:t>
            </a:r>
          </a:p>
          <a:p>
            <a:pPr>
              <a:buNone/>
            </a:pPr>
            <a:r>
              <a:rPr lang="en-US" sz="3100" dirty="0" smtClean="0"/>
              <a:t>4) Armistice – Cease Fire (1953) – </a:t>
            </a:r>
            <a:r>
              <a:rPr lang="en-US" sz="3100" b="1" dirty="0" smtClean="0"/>
              <a:t>ENDS MARCH 2013</a:t>
            </a:r>
          </a:p>
          <a:p>
            <a:pPr>
              <a:buNone/>
            </a:pP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Korea remains divided with Demilitarized Border</a:t>
            </a:r>
          </a:p>
          <a:p>
            <a:pPr lvl="2"/>
            <a:r>
              <a:rPr lang="en-US" sz="3100" dirty="0" smtClean="0"/>
              <a:t>North – Communist, Totalitarian Leader – Kim Jong Il/Kim Jong Un</a:t>
            </a:r>
          </a:p>
          <a:p>
            <a:pPr lvl="2"/>
            <a:r>
              <a:rPr lang="en-US" sz="3100" dirty="0" smtClean="0">
                <a:solidFill>
                  <a:schemeClr val="tx1"/>
                </a:solidFill>
              </a:rPr>
              <a:t>South –Capitalist, Democratic Government</a:t>
            </a:r>
            <a:endParaRPr lang="en-US" sz="3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495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omic bomb vid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Cold War in Korea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Korea is divided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/>
            <a:r>
              <a:rPr lang="en-US" dirty="0" smtClean="0"/>
              <a:t>North – Industrial: Japanese surrendered to Soviets</a:t>
            </a:r>
          </a:p>
          <a:p>
            <a:pPr lvl="1"/>
            <a:r>
              <a:rPr lang="en-US" dirty="0" smtClean="0"/>
              <a:t>South – Rural: Japanese surrendered power to U.S.</a:t>
            </a:r>
          </a:p>
          <a:p>
            <a:r>
              <a:rPr lang="en-US" dirty="0" smtClean="0"/>
              <a:t>North vs. South Korea </a:t>
            </a:r>
          </a:p>
          <a:p>
            <a:pPr lvl="1"/>
            <a:r>
              <a:rPr lang="en-US" dirty="0" smtClean="0"/>
              <a:t>Soviets supplied the North with tanks and airplanes to invade</a:t>
            </a:r>
          </a:p>
          <a:p>
            <a:pPr lvl="1"/>
            <a:r>
              <a:rPr lang="en-US" dirty="0" smtClean="0"/>
              <a:t>North Invades South – South asks the U.N. for help</a:t>
            </a:r>
          </a:p>
          <a:p>
            <a:r>
              <a:rPr lang="en-US" dirty="0" smtClean="0"/>
              <a:t>U.N. (US) Involvement (1950)</a:t>
            </a:r>
          </a:p>
          <a:p>
            <a:pPr lvl="1"/>
            <a:r>
              <a:rPr lang="en-US" dirty="0" smtClean="0"/>
              <a:t>Gen. Douglas MacArthur – Wants Nuclear Weapons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“We are trying to prevent a world war, not start one” - Truman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5181600" cy="6632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>
                <a:solidFill>
                  <a:schemeClr val="accent2"/>
                </a:solidFill>
              </a:rPr>
              <a:t>UN forces</a:t>
            </a:r>
            <a:r>
              <a:rPr lang="en-US" sz="4400"/>
              <a:t> led by </a:t>
            </a:r>
            <a:r>
              <a:rPr lang="en-US" sz="4400" b="1">
                <a:solidFill>
                  <a:srgbClr val="FF3300"/>
                </a:solidFill>
              </a:rPr>
              <a:t>Macarthur</a:t>
            </a:r>
            <a:r>
              <a:rPr lang="en-US" sz="4400"/>
              <a:t> prevented            communist takeover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Three years of Back &amp; forth fighting                    (</a:t>
            </a:r>
            <a:r>
              <a:rPr lang="en-US" sz="4400" b="1">
                <a:solidFill>
                  <a:schemeClr val="accent2"/>
                </a:solidFill>
              </a:rPr>
              <a:t>Ping Pong</a:t>
            </a:r>
            <a:r>
              <a:rPr lang="en-US" sz="4400"/>
              <a:t>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u="sng">
                <a:solidFill>
                  <a:srgbClr val="FF3300"/>
                </a:solidFill>
              </a:rPr>
              <a:t>Armistice </a:t>
            </a:r>
            <a:r>
              <a:rPr lang="en-US" sz="4400"/>
              <a:t>signed in 1953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Border is reset @ </a:t>
            </a:r>
            <a:r>
              <a:rPr lang="en-US" sz="4400" b="1">
                <a:solidFill>
                  <a:schemeClr val="accent2"/>
                </a:solidFill>
              </a:rPr>
              <a:t>38</a:t>
            </a:r>
            <a:r>
              <a:rPr lang="en-US" sz="4400" b="1" baseline="30000">
                <a:solidFill>
                  <a:schemeClr val="accent2"/>
                </a:solidFill>
              </a:rPr>
              <a:t>th</a:t>
            </a:r>
            <a:r>
              <a:rPr lang="en-US" sz="4400" b="1">
                <a:solidFill>
                  <a:schemeClr val="accent2"/>
                </a:solidFill>
              </a:rPr>
              <a:t> Parallel</a:t>
            </a:r>
          </a:p>
        </p:txBody>
      </p:sp>
      <p:pic>
        <p:nvPicPr>
          <p:cNvPr id="80900" name="Picture 4" descr="korean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Vietnam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400" b="1" u="sng" dirty="0" smtClean="0"/>
              <a:t>Objectives:</a:t>
            </a:r>
          </a:p>
          <a:p>
            <a:pPr>
              <a:buNone/>
            </a:pPr>
            <a:r>
              <a:rPr lang="en-US" sz="3400" b="1" u="sng" dirty="0" smtClean="0"/>
              <a:t>US</a:t>
            </a:r>
            <a:r>
              <a:rPr lang="en-US" sz="3400" b="1" dirty="0" smtClean="0"/>
              <a:t>- </a:t>
            </a:r>
            <a:r>
              <a:rPr lang="en-US" sz="2800" b="1" dirty="0" smtClean="0"/>
              <a:t>Prevent </a:t>
            </a:r>
            <a:r>
              <a:rPr lang="en-US" sz="2800" b="1" u="sng" dirty="0" smtClean="0"/>
              <a:t>DOMINO THEORY: </a:t>
            </a:r>
            <a:r>
              <a:rPr lang="en-US" sz="2800" dirty="0" smtClean="0"/>
              <a:t>Idea that communism will spread to all countries.  </a:t>
            </a:r>
          </a:p>
          <a:p>
            <a:pPr>
              <a:buNone/>
            </a:pPr>
            <a:r>
              <a:rPr lang="en-US" sz="2800" b="1" u="sng" dirty="0" smtClean="0"/>
              <a:t>SU</a:t>
            </a:r>
            <a:r>
              <a:rPr lang="en-US" sz="2800" dirty="0" smtClean="0"/>
              <a:t> – Spread Communism throughout Asia, oppose US influence in Asia</a:t>
            </a:r>
            <a:r>
              <a:rPr lang="en-US" sz="3400" dirty="0" smtClean="0"/>
              <a:t>	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100" b="1" dirty="0" smtClean="0"/>
              <a:t>1) </a:t>
            </a:r>
            <a:r>
              <a:rPr lang="en-US" sz="3100" dirty="0" smtClean="0"/>
              <a:t>French Colonized SE Asia (French Indochina)</a:t>
            </a:r>
          </a:p>
          <a:p>
            <a:pPr>
              <a:buNone/>
            </a:pPr>
            <a:r>
              <a:rPr lang="en-US" sz="3100" dirty="0" smtClean="0"/>
              <a:t>2) Ho Chi Minh Led Communist Revolution against French (1945)</a:t>
            </a:r>
          </a:p>
          <a:p>
            <a:pPr>
              <a:buNone/>
            </a:pPr>
            <a:r>
              <a:rPr lang="en-US" sz="3100" b="1" dirty="0" smtClean="0"/>
              <a:t>3) </a:t>
            </a:r>
            <a:r>
              <a:rPr lang="en-US" sz="3100" dirty="0" smtClean="0"/>
              <a:t>Geneva Peace Conference (1954)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Vietnam divided at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Ho Chi Minh rules NORTH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US/France – Anti Communist Government in SOUTH</a:t>
            </a:r>
          </a:p>
          <a:p>
            <a:pPr>
              <a:buNone/>
            </a:pPr>
            <a:r>
              <a:rPr lang="en-US" sz="3100" dirty="0" smtClean="0"/>
              <a:t>4) Gulf of Tonkin(1964)</a:t>
            </a:r>
          </a:p>
          <a:p>
            <a:pPr lvl="1"/>
            <a:r>
              <a:rPr lang="en-US" sz="2800" dirty="0" smtClean="0"/>
              <a:t>Leads to US Involvement in Vietnam – Americanization</a:t>
            </a:r>
          </a:p>
          <a:p>
            <a:pPr>
              <a:buNone/>
            </a:pPr>
            <a:r>
              <a:rPr lang="en-US" sz="3100" dirty="0" smtClean="0"/>
              <a:t>4) US Withdrawal – </a:t>
            </a:r>
            <a:r>
              <a:rPr lang="en-US" sz="3100" dirty="0" err="1" smtClean="0"/>
              <a:t>Vietnamization</a:t>
            </a:r>
            <a:r>
              <a:rPr lang="en-US" sz="3100" dirty="0" smtClean="0"/>
              <a:t> (1969-1973)</a:t>
            </a:r>
          </a:p>
          <a:p>
            <a:pPr>
              <a:buNone/>
            </a:pP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COMMUNISM PREVAILS - North Overruns South - 1975</a:t>
            </a:r>
          </a:p>
          <a:p>
            <a:pPr lvl="2"/>
            <a:r>
              <a:rPr lang="en-US" sz="3100" dirty="0" smtClean="0"/>
              <a:t>Thousands forced to “Reeducation Camps”</a:t>
            </a:r>
          </a:p>
          <a:p>
            <a:pPr lvl="2"/>
            <a:r>
              <a:rPr lang="en-US" sz="3100" dirty="0" smtClean="0">
                <a:solidFill>
                  <a:schemeClr val="tx1"/>
                </a:solidFill>
              </a:rPr>
              <a:t>Totalitarian Communist State Created</a:t>
            </a:r>
          </a:p>
          <a:p>
            <a:pPr lvl="2"/>
            <a:r>
              <a:rPr lang="en-US" sz="3100" dirty="0" smtClean="0"/>
              <a:t>Southeast Asia (Cambodia) become communist</a:t>
            </a:r>
            <a:endParaRPr lang="en-US" sz="3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uban_missle_chrisis_1.jpg (3218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  <p:pic>
        <p:nvPicPr>
          <p:cNvPr id="38916" name="Picture 4" descr="Cuban%20Missile%20Cri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Cuban Missile Crisis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839200" cy="586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400" b="1" u="sng" dirty="0" smtClean="0"/>
              <a:t>Objectives:</a:t>
            </a:r>
            <a:endParaRPr lang="en-US" sz="3400" b="1" dirty="0" smtClean="0"/>
          </a:p>
          <a:p>
            <a:pPr>
              <a:buNone/>
            </a:pPr>
            <a:r>
              <a:rPr lang="en-US" sz="3400" b="1" dirty="0" smtClean="0"/>
              <a:t>US-</a:t>
            </a:r>
            <a:r>
              <a:rPr lang="en-US" sz="2800" dirty="0" smtClean="0"/>
              <a:t>Prevent the Soviet Union from building Nuclear Missile Sites in Cuba.</a:t>
            </a:r>
            <a:r>
              <a:rPr lang="en-US" sz="3400" dirty="0" smtClean="0"/>
              <a:t>	</a:t>
            </a:r>
          </a:p>
          <a:p>
            <a:pPr>
              <a:buNone/>
            </a:pPr>
            <a:r>
              <a:rPr lang="en-US" sz="3400" b="1" u="sng" dirty="0" smtClean="0"/>
              <a:t>SU</a:t>
            </a:r>
            <a:r>
              <a:rPr lang="en-US" sz="3400" dirty="0" smtClean="0"/>
              <a:t> – Establish strategic bases, build communist alliances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800" b="1" dirty="0" smtClean="0"/>
              <a:t>1) </a:t>
            </a:r>
            <a:r>
              <a:rPr lang="en-US" sz="3800" dirty="0" smtClean="0"/>
              <a:t>Cuban Revolution – Castro in Power=COMMUNISM (1959)</a:t>
            </a:r>
          </a:p>
          <a:p>
            <a:pPr>
              <a:buNone/>
            </a:pPr>
            <a:r>
              <a:rPr lang="en-US" sz="3800" dirty="0" smtClean="0"/>
              <a:t>2) Bay of Pigs Invasion – Failed US attempt to overthrow Castro (1961)</a:t>
            </a:r>
          </a:p>
          <a:p>
            <a:pPr>
              <a:buNone/>
            </a:pPr>
            <a:r>
              <a:rPr lang="en-US" sz="3800" b="1" dirty="0" smtClean="0"/>
              <a:t>3) </a:t>
            </a:r>
            <a:r>
              <a:rPr lang="en-US" sz="3800" dirty="0" smtClean="0"/>
              <a:t>Soviet Missile Sites Detected in Cuba (1962)</a:t>
            </a:r>
          </a:p>
          <a:p>
            <a:pPr>
              <a:buNone/>
            </a:pPr>
            <a:r>
              <a:rPr lang="en-US" sz="3800" dirty="0" smtClean="0"/>
              <a:t>4) Missile Crisis (October 14 – October 28 1962)</a:t>
            </a:r>
          </a:p>
          <a:p>
            <a:pPr lvl="1"/>
            <a:r>
              <a:rPr lang="en-US" sz="3800" dirty="0" smtClean="0"/>
              <a:t>US Blockades Cuba to prevent Soviet Ships</a:t>
            </a:r>
          </a:p>
          <a:p>
            <a:pPr lvl="1"/>
            <a:r>
              <a:rPr lang="en-US" sz="3800" dirty="0" smtClean="0"/>
              <a:t>US President=JFK, SU Prime Minister=Nikita </a:t>
            </a:r>
            <a:r>
              <a:rPr lang="en-US" sz="3800" dirty="0" err="1" smtClean="0"/>
              <a:t>Kruschev</a:t>
            </a:r>
            <a:endParaRPr lang="en-US" sz="3800" dirty="0" smtClean="0"/>
          </a:p>
          <a:p>
            <a:pPr lvl="1"/>
            <a:r>
              <a:rPr lang="en-US" sz="3800" dirty="0" smtClean="0"/>
              <a:t>Kennedy promises not to invade Cuba</a:t>
            </a:r>
            <a:r>
              <a:rPr lang="en-US" sz="3800" dirty="0" smtClean="0">
                <a:sym typeface="Wingdings" pitchFamily="2" charset="2"/>
              </a:rPr>
              <a:t> </a:t>
            </a:r>
            <a:r>
              <a:rPr lang="en-US" sz="3800" dirty="0" err="1" smtClean="0">
                <a:sym typeface="Wingdings" pitchFamily="2" charset="2"/>
              </a:rPr>
              <a:t>K</a:t>
            </a:r>
            <a:r>
              <a:rPr lang="en-US" sz="3800" dirty="0" err="1" smtClean="0"/>
              <a:t>ruschev</a:t>
            </a:r>
            <a:r>
              <a:rPr lang="en-US" sz="3800" dirty="0" smtClean="0"/>
              <a:t> removes missiles</a:t>
            </a:r>
          </a:p>
          <a:p>
            <a:pPr>
              <a:buNone/>
            </a:pP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Soviet Alliance with Cuba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Brinkmanship Heightened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Diplomacy Prevails over Violence</a:t>
            </a:r>
            <a:endParaRPr lang="en-US" sz="3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335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/>
              <a:t>Crisis is avoided after 13 days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400"/>
              <a:t>USSR dismantles nuclear missiles</a:t>
            </a:r>
          </a:p>
        </p:txBody>
      </p:sp>
      <p:pic>
        <p:nvPicPr>
          <p:cNvPr id="88068" name="Picture 4" descr="hi07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53707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ited Nation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577861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Cuban Missile Crisis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4937760"/>
          </a:xfrm>
        </p:spPr>
        <p:txBody>
          <a:bodyPr>
            <a:normAutofit/>
          </a:bodyPr>
          <a:lstStyle/>
          <a:p>
            <a:pPr lvl="1">
              <a:lnSpc>
                <a:spcPct val="75000"/>
              </a:lnSpc>
              <a:spcBef>
                <a:spcPct val="50000"/>
              </a:spcBef>
              <a:buNone/>
            </a:pPr>
            <a:r>
              <a:rPr lang="en-US" sz="3200" dirty="0" smtClean="0">
                <a:latin typeface="+mj-lt"/>
              </a:rPr>
              <a:t>USSR installs missile bases in Cuba</a:t>
            </a:r>
          </a:p>
          <a:p>
            <a:pPr lvl="2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+mj-lt"/>
              </a:rPr>
              <a:t>Threat to US security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US blockades Cuba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FF3300"/>
                </a:solidFill>
                <a:latin typeface="+mj-lt"/>
              </a:rPr>
              <a:t>US &amp; USSR</a:t>
            </a:r>
            <a:r>
              <a:rPr lang="en-US" sz="3200" dirty="0" smtClean="0">
                <a:latin typeface="+mj-lt"/>
              </a:rPr>
              <a:t> brought to the 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brink</a:t>
            </a:r>
            <a:r>
              <a:rPr lang="en-US" sz="3200" dirty="0" smtClean="0">
                <a:latin typeface="+mj-lt"/>
              </a:rPr>
              <a:t> of war (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Brinkmanship</a:t>
            </a:r>
            <a:r>
              <a:rPr lang="en-US" sz="3200" dirty="0" smtClean="0">
                <a:latin typeface="+mj-lt"/>
              </a:rPr>
              <a:t>)</a:t>
            </a:r>
          </a:p>
          <a:p>
            <a:endParaRPr lang="en-US" sz="3200" dirty="0">
              <a:latin typeface="+mj-lt"/>
            </a:endParaRPr>
          </a:p>
        </p:txBody>
      </p:sp>
      <p:pic>
        <p:nvPicPr>
          <p:cNvPr id="4" name="Picture 1027" descr="CubanMiss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4495800" cy="2644775"/>
          </a:xfrm>
          <a:prstGeom prst="rect">
            <a:avLst/>
          </a:prstGeom>
          <a:noFill/>
        </p:spPr>
      </p:pic>
      <p:pic>
        <p:nvPicPr>
          <p:cNvPr id="5" name="Picture 1028" descr="The Cuban Missile Crisis:  A Case Study In Decision Making And Its Conseque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3352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Crisis Avoided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13 Days the Crisis is Avoided</a:t>
            </a:r>
          </a:p>
          <a:p>
            <a:r>
              <a:rPr lang="en-US" dirty="0" smtClean="0"/>
              <a:t>USSR Dismantles Nuclear Missiles</a:t>
            </a:r>
            <a:endParaRPr lang="en-US" dirty="0"/>
          </a:p>
        </p:txBody>
      </p:sp>
      <p:pic>
        <p:nvPicPr>
          <p:cNvPr id="4" name="Picture 4" descr="hi07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0925"/>
            <a:ext cx="9144000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Repression in Eastern Europe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915400" cy="5867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400" b="1" u="sng" dirty="0" smtClean="0"/>
              <a:t>Objectives:</a:t>
            </a:r>
            <a:endParaRPr lang="en-US" sz="3400" b="1" dirty="0"/>
          </a:p>
          <a:p>
            <a:pPr>
              <a:buNone/>
            </a:pPr>
            <a:r>
              <a:rPr lang="en-US" sz="2800" b="1" dirty="0"/>
              <a:t>US </a:t>
            </a:r>
            <a:r>
              <a:rPr lang="en-US" sz="2800" b="1" dirty="0" smtClean="0"/>
              <a:t>- </a:t>
            </a:r>
            <a:r>
              <a:rPr lang="en-US" sz="2800" dirty="0" smtClean="0"/>
              <a:t>check </a:t>
            </a:r>
            <a:r>
              <a:rPr lang="en-US" sz="2800" dirty="0"/>
              <a:t>Soviet power and allow SELF DETERMINATION</a:t>
            </a:r>
            <a:endParaRPr lang="en-US" sz="3400" dirty="0"/>
          </a:p>
          <a:p>
            <a:pPr>
              <a:buNone/>
            </a:pPr>
            <a:r>
              <a:rPr lang="en-US" b="1" dirty="0" smtClean="0"/>
              <a:t>SU-</a:t>
            </a:r>
            <a:r>
              <a:rPr lang="en-US" sz="2800" dirty="0" smtClean="0"/>
              <a:t>maintain power and Influence in Eastern Europe (CHERS BP)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100" b="1" dirty="0" smtClean="0"/>
              <a:t>1) </a:t>
            </a:r>
            <a:r>
              <a:rPr lang="en-US" sz="3100" dirty="0" smtClean="0"/>
              <a:t>East Germany and Poland Revolt (1950s)</a:t>
            </a:r>
          </a:p>
          <a:p>
            <a:pPr>
              <a:buNone/>
            </a:pPr>
            <a:r>
              <a:rPr lang="en-US" sz="3100" dirty="0" smtClean="0"/>
              <a:t>2) Hungary Revolts (1957)</a:t>
            </a:r>
          </a:p>
          <a:p>
            <a:pPr>
              <a:buNone/>
            </a:pPr>
            <a:r>
              <a:rPr lang="en-US" sz="3100" b="1" dirty="0" smtClean="0"/>
              <a:t>3) </a:t>
            </a:r>
            <a:r>
              <a:rPr lang="en-US" sz="3100" dirty="0" smtClean="0"/>
              <a:t>Czechoslovakia Revolts (1969)</a:t>
            </a: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All revolutions are put down with EXTREME FORCE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Soviets maintain buffer zone in E. Europe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US Role non-existent</a:t>
            </a:r>
            <a:endParaRPr lang="en-US" sz="26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Cold War in Afghanistan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400" b="1" u="sng" dirty="0" smtClean="0"/>
              <a:t>Objectives:</a:t>
            </a:r>
            <a:endParaRPr lang="en-US" sz="3400" b="1" dirty="0" smtClean="0"/>
          </a:p>
          <a:p>
            <a:pPr>
              <a:buNone/>
            </a:pPr>
            <a:r>
              <a:rPr lang="en-US" sz="2800" b="1" dirty="0"/>
              <a:t>US to prevent the spread of Communism </a:t>
            </a:r>
            <a:endParaRPr lang="en-US" sz="3400" dirty="0"/>
          </a:p>
          <a:p>
            <a:pPr>
              <a:buNone/>
            </a:pPr>
            <a:r>
              <a:rPr lang="en-US" sz="2800" b="1" dirty="0" smtClean="0"/>
              <a:t>S.U. dominance of Afghans for access to Indian Ocean.</a:t>
            </a:r>
          </a:p>
          <a:p>
            <a:pPr>
              <a:buNone/>
            </a:pPr>
            <a:r>
              <a:rPr lang="en-US" sz="3400" b="1" u="sng" dirty="0" smtClean="0"/>
              <a:t>EVENTS</a:t>
            </a:r>
            <a:r>
              <a:rPr lang="en-US" sz="3400" b="1" dirty="0" smtClean="0"/>
              <a:t>:</a:t>
            </a:r>
          </a:p>
          <a:p>
            <a:pPr>
              <a:buNone/>
            </a:pPr>
            <a:r>
              <a:rPr lang="en-US" sz="3100" b="1" dirty="0" smtClean="0"/>
              <a:t>1) </a:t>
            </a:r>
            <a:r>
              <a:rPr lang="en-US" sz="3100" dirty="0" smtClean="0"/>
              <a:t>April 27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1978 – Soviet supported communist government takes over</a:t>
            </a:r>
          </a:p>
          <a:p>
            <a:pPr>
              <a:buNone/>
            </a:pPr>
            <a:r>
              <a:rPr lang="en-US" sz="3100" b="1" dirty="0" smtClean="0"/>
              <a:t>2) </a:t>
            </a:r>
            <a:r>
              <a:rPr lang="en-US" sz="3100" dirty="0" smtClean="0"/>
              <a:t>1979 Soviets invade and put in a friendly leader</a:t>
            </a:r>
          </a:p>
          <a:p>
            <a:pPr>
              <a:buNone/>
            </a:pPr>
            <a:r>
              <a:rPr lang="en-US" sz="3100" b="1" dirty="0" smtClean="0"/>
              <a:t>3) </a:t>
            </a:r>
            <a:r>
              <a:rPr lang="en-US" sz="3100" dirty="0" smtClean="0"/>
              <a:t>Rebels (Mujahedeen) resists communist gov’t for interfering with Islamic values. US supported Mujahedeen.</a:t>
            </a:r>
            <a:endParaRPr lang="en-US" sz="3400" b="1" u="sng" dirty="0" smtClean="0"/>
          </a:p>
          <a:p>
            <a:pPr>
              <a:buNone/>
            </a:pPr>
            <a:r>
              <a:rPr lang="en-US" sz="3400" b="1" u="sng" dirty="0" smtClean="0"/>
              <a:t>Results</a:t>
            </a:r>
            <a:r>
              <a:rPr lang="en-US" sz="3400" b="1" dirty="0" smtClean="0"/>
              <a:t>: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Soviets embarrassed 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UN condemns war, US boycotts Moscow Olympics + ends SALT talks</a:t>
            </a:r>
            <a:endParaRPr lang="en-US" sz="3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840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1101680830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  <p:pic>
        <p:nvPicPr>
          <p:cNvPr id="92168" name="Picture 8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0"/>
            <a:ext cx="4000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79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o_g0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327400" cy="2590800"/>
          </a:xfrm>
          <a:prstGeom prst="rect">
            <a:avLst/>
          </a:prstGeom>
          <a:noFill/>
        </p:spPr>
      </p:pic>
      <p:pic>
        <p:nvPicPr>
          <p:cNvPr id="99331" name="Picture 3" descr="brezhn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2819400" cy="2590800"/>
          </a:xfrm>
          <a:prstGeom prst="rect">
            <a:avLst/>
          </a:prstGeom>
          <a:noFill/>
        </p:spPr>
      </p:pic>
      <p:pic>
        <p:nvPicPr>
          <p:cNvPr id="99332" name="Picture 4" descr="gorbach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3086100" cy="2209800"/>
          </a:xfrm>
          <a:prstGeom prst="rect">
            <a:avLst/>
          </a:prstGeom>
          <a:noFill/>
        </p:spPr>
      </p:pic>
      <p:pic>
        <p:nvPicPr>
          <p:cNvPr id="99333" name="Picture 5" descr="yelts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648200"/>
            <a:ext cx="3276600" cy="2209800"/>
          </a:xfrm>
          <a:prstGeom prst="rect">
            <a:avLst/>
          </a:prstGeom>
          <a:noFill/>
        </p:spPr>
      </p:pic>
      <p:pic>
        <p:nvPicPr>
          <p:cNvPr id="99334" name="Picture 6" descr="put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648200"/>
            <a:ext cx="2819400" cy="2209800"/>
          </a:xfrm>
          <a:prstGeom prst="rect">
            <a:avLst/>
          </a:prstGeom>
          <a:noFill/>
        </p:spPr>
      </p:pic>
      <p:pic>
        <p:nvPicPr>
          <p:cNvPr id="99335" name="Picture 7" descr="stal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47800"/>
            <a:ext cx="3048000" cy="2590800"/>
          </a:xfrm>
          <a:prstGeom prst="rect">
            <a:avLst/>
          </a:prstGeom>
          <a:noFill/>
        </p:spPr>
      </p:pic>
      <p:sp>
        <p:nvSpPr>
          <p:cNvPr id="99336" name="WordArt 8"/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449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Old </a:t>
            </a:r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>
            <a:off x="2362200" y="4114800"/>
            <a:ext cx="44958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New</a:t>
            </a:r>
          </a:p>
        </p:txBody>
      </p:sp>
      <p:sp>
        <p:nvSpPr>
          <p:cNvPr id="99338" name="WordArt 10"/>
          <p:cNvSpPr>
            <a:spLocks noChangeArrowheads="1" noChangeShapeType="1" noTextEdit="1"/>
          </p:cNvSpPr>
          <p:nvPr/>
        </p:nvSpPr>
        <p:spPr bwMode="auto">
          <a:xfrm>
            <a:off x="228600" y="6019800"/>
            <a:ext cx="2438400" cy="838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Gorbachev</a:t>
            </a:r>
          </a:p>
        </p:txBody>
      </p:sp>
      <p:pic>
        <p:nvPicPr>
          <p:cNvPr id="99339" name="Picture 11" descr="gorbach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654550"/>
            <a:ext cx="3086100" cy="2209800"/>
          </a:xfrm>
          <a:prstGeom prst="rect">
            <a:avLst/>
          </a:prstGeom>
          <a:noFill/>
        </p:spPr>
      </p:pic>
      <p:sp>
        <p:nvSpPr>
          <p:cNvPr id="99340" name="WordArt 1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USSR Leaders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449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Nikita Khrushchev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685800"/>
            <a:ext cx="7620000" cy="577081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/>
              <a:t>Soviet leader following Stalin 1953-1964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 b="1" i="1" u="sng" dirty="0" err="1" smtClean="0">
                <a:solidFill>
                  <a:schemeClr val="accent2"/>
                </a:solidFill>
              </a:rPr>
              <a:t>Destalinization</a:t>
            </a:r>
            <a:r>
              <a:rPr lang="en-US" sz="4400" b="1" i="1" dirty="0" smtClean="0">
                <a:solidFill>
                  <a:schemeClr val="accent2"/>
                </a:solidFill>
              </a:rPr>
              <a:t>: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400" i="1" dirty="0" smtClean="0"/>
              <a:t>Erase the memory                   </a:t>
            </a:r>
            <a:r>
              <a:rPr lang="en-US" sz="4400" i="1" dirty="0"/>
              <a:t>of </a:t>
            </a:r>
            <a:r>
              <a:rPr lang="en-US" sz="4400" i="1" dirty="0" smtClean="0"/>
              <a:t>Stalin in the USSR</a:t>
            </a:r>
            <a:endParaRPr lang="en-US" sz="4400" i="1" dirty="0"/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000" dirty="0" smtClean="0"/>
              <a:t>Desired “</a:t>
            </a:r>
            <a:r>
              <a:rPr lang="en-US" sz="4000" b="1" u="sng" dirty="0" smtClean="0">
                <a:solidFill>
                  <a:srgbClr val="FF3300"/>
                </a:solidFill>
              </a:rPr>
              <a:t>peaceful competition”</a:t>
            </a:r>
            <a:r>
              <a:rPr lang="en-US" sz="4000" dirty="0" smtClean="0"/>
              <a:t> </a:t>
            </a:r>
            <a:r>
              <a:rPr lang="en-US" sz="4000" dirty="0"/>
              <a:t>with Capitalist </a:t>
            </a:r>
            <a:r>
              <a:rPr lang="en-US" sz="4000" dirty="0" smtClean="0"/>
              <a:t>states (WEST)</a:t>
            </a:r>
            <a:endParaRPr lang="en-US" sz="4000" dirty="0"/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000" dirty="0"/>
              <a:t>Maintained strict control over satellites</a:t>
            </a:r>
          </a:p>
        </p:txBody>
      </p:sp>
      <p:pic>
        <p:nvPicPr>
          <p:cNvPr id="96261" name="Picture 5" descr="Khrushchev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8862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5257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Leonid Brezhnev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839788"/>
            <a:ext cx="9144000" cy="861004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 smtClean="0"/>
              <a:t>A return to </a:t>
            </a:r>
            <a:r>
              <a:rPr lang="en-US" sz="4400" u="sng" dirty="0" smtClean="0"/>
              <a:t>TOTALITARIANISM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i="1" dirty="0" smtClean="0"/>
              <a:t>Repressive measures at home and in satellites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 smtClean="0"/>
              <a:t>Initiated </a:t>
            </a:r>
            <a:r>
              <a:rPr lang="en-US" sz="4400" b="1" u="sng" dirty="0">
                <a:solidFill>
                  <a:schemeClr val="accent2"/>
                </a:solidFill>
              </a:rPr>
              <a:t>Détente</a:t>
            </a:r>
            <a:r>
              <a:rPr lang="en-US" sz="4400" b="1" dirty="0">
                <a:solidFill>
                  <a:schemeClr val="accent2"/>
                </a:solidFill>
              </a:rPr>
              <a:t> </a:t>
            </a:r>
            <a:r>
              <a:rPr lang="en-US" sz="4400" dirty="0"/>
              <a:t>with the US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000" u="sng" dirty="0" smtClean="0"/>
              <a:t>Détente</a:t>
            </a:r>
            <a:r>
              <a:rPr lang="en-US" sz="4000" dirty="0" smtClean="0"/>
              <a:t>: A </a:t>
            </a:r>
            <a:r>
              <a:rPr lang="en-US" sz="4000" dirty="0"/>
              <a:t>cooling down of tensions between East &amp; West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000" b="1" dirty="0" err="1" smtClean="0">
                <a:solidFill>
                  <a:srgbClr val="FF3300"/>
                </a:solidFill>
              </a:rPr>
              <a:t>SALTI</a:t>
            </a:r>
            <a:r>
              <a:rPr lang="en-US" sz="4000" b="1" dirty="0" smtClean="0">
                <a:solidFill>
                  <a:srgbClr val="FF3300"/>
                </a:solidFill>
              </a:rPr>
              <a:t> </a:t>
            </a:r>
            <a:r>
              <a:rPr lang="en-US" sz="4000" b="1" dirty="0">
                <a:solidFill>
                  <a:srgbClr val="FF3300"/>
                </a:solidFill>
              </a:rPr>
              <a:t>&amp; II-</a:t>
            </a:r>
            <a:r>
              <a:rPr lang="en-US" sz="4000" dirty="0"/>
              <a:t> 1972,1979                         Strategic Arms Limitation Treaties</a:t>
            </a:r>
          </a:p>
          <a:p>
            <a:pPr lvl="2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 smtClean="0"/>
              <a:t>Limited # of </a:t>
            </a:r>
            <a:r>
              <a:rPr lang="en-US" sz="4000" b="1" dirty="0" smtClean="0">
                <a:solidFill>
                  <a:schemeClr val="accent2"/>
                </a:solidFill>
              </a:rPr>
              <a:t>ICBM’s</a:t>
            </a:r>
          </a:p>
          <a:p>
            <a:pPr lvl="2">
              <a:lnSpc>
                <a:spcPct val="75000"/>
              </a:lnSpc>
              <a:spcBef>
                <a:spcPct val="50000"/>
              </a:spcBef>
            </a:pPr>
            <a:endParaRPr lang="en-US" sz="1400" dirty="0" smtClean="0"/>
          </a:p>
          <a:p>
            <a:pPr lvl="2" algn="ctr">
              <a:lnSpc>
                <a:spcPct val="75000"/>
              </a:lnSpc>
              <a:spcBef>
                <a:spcPct val="50000"/>
              </a:spcBef>
            </a:pPr>
            <a:endParaRPr lang="en-US" sz="4000" b="1" dirty="0" smtClean="0">
              <a:solidFill>
                <a:srgbClr val="FF3300"/>
              </a:solidFill>
            </a:endParaRPr>
          </a:p>
          <a:p>
            <a:pPr lvl="2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4000" b="1" dirty="0" smtClean="0">
              <a:solidFill>
                <a:schemeClr val="accent2"/>
              </a:solidFill>
            </a:endParaRPr>
          </a:p>
          <a:p>
            <a:pPr lvl="2">
              <a:lnSpc>
                <a:spcPct val="75000"/>
              </a:lnSpc>
              <a:spcBef>
                <a:spcPct val="50000"/>
              </a:spcBef>
            </a:pP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6096000" y="228600"/>
            <a:ext cx="243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1964-1982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5257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Leonid Brezhnev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839788"/>
            <a:ext cx="9144000" cy="690958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u="sng" dirty="0" smtClean="0"/>
              <a:t>Brezhnev Doctrine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FF3300"/>
                </a:solidFill>
              </a:rPr>
              <a:t>Right to prevent Satellite nations from rejecting Communism, using FORCE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4000" b="1" dirty="0" smtClean="0">
              <a:solidFill>
                <a:srgbClr val="FF3300"/>
              </a:solidFill>
            </a:endParaRP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4000" b="1" dirty="0" smtClean="0">
              <a:solidFill>
                <a:srgbClr val="FF3300"/>
              </a:solidFill>
            </a:endParaRP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4000" b="1" dirty="0" smtClean="0">
              <a:solidFill>
                <a:srgbClr val="FF3300"/>
              </a:solidFill>
            </a:endParaRP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4000" b="1" dirty="0" smtClean="0">
              <a:solidFill>
                <a:srgbClr val="FF3300"/>
              </a:solidFill>
            </a:endParaRPr>
          </a:p>
          <a:p>
            <a:pPr lvl="2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4000" b="1" dirty="0" smtClean="0">
              <a:solidFill>
                <a:schemeClr val="accent2"/>
              </a:solidFill>
            </a:endParaRPr>
          </a:p>
          <a:p>
            <a:pPr lvl="2">
              <a:lnSpc>
                <a:spcPct val="75000"/>
              </a:lnSpc>
              <a:spcBef>
                <a:spcPct val="50000"/>
              </a:spcBef>
            </a:pP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6096000" y="228600"/>
            <a:ext cx="243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1964-1982</a:t>
            </a:r>
          </a:p>
        </p:txBody>
      </p:sp>
      <p:pic>
        <p:nvPicPr>
          <p:cNvPr id="97286" name="Picture 6" descr="brezhn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3657600" cy="406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astern Euro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477000" cy="6820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Mikhail Gorbachev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1985-91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54853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Drastically reformed the Soviet </a:t>
            </a:r>
            <a:r>
              <a:rPr lang="en-US" sz="4000" u="sng" dirty="0"/>
              <a:t>government</a:t>
            </a:r>
            <a:r>
              <a:rPr lang="en-US" sz="4000" dirty="0"/>
              <a:t> &amp; failing </a:t>
            </a:r>
            <a:r>
              <a:rPr lang="en-US" sz="4000" u="sng" dirty="0"/>
              <a:t>economy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Withdrew Soviet Troops                      from Afghanistan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Encouraged </a:t>
            </a:r>
            <a:r>
              <a:rPr lang="en-US" sz="4000" b="1" u="sng" dirty="0" smtClean="0">
                <a:solidFill>
                  <a:srgbClr val="FF3300"/>
                </a:solidFill>
              </a:rPr>
              <a:t>Glasnost</a:t>
            </a:r>
            <a:endParaRPr lang="en-US" sz="4000" dirty="0"/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000" dirty="0" smtClean="0"/>
              <a:t>(openness)Ended </a:t>
            </a:r>
            <a:r>
              <a:rPr lang="en-US" sz="4000" b="1" dirty="0">
                <a:solidFill>
                  <a:schemeClr val="accent2"/>
                </a:solidFill>
              </a:rPr>
              <a:t>censorship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/>
              <a:t>&amp; encouraged </a:t>
            </a:r>
            <a:r>
              <a:rPr lang="en-US" sz="4000" b="1" dirty="0">
                <a:solidFill>
                  <a:schemeClr val="accent2"/>
                </a:solidFill>
              </a:rPr>
              <a:t>free flow</a:t>
            </a:r>
            <a:r>
              <a:rPr lang="en-US" sz="4000" dirty="0"/>
              <a:t> of ideas</a:t>
            </a:r>
          </a:p>
          <a:p>
            <a:pPr lvl="2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000" dirty="0"/>
              <a:t>Allowed open </a:t>
            </a:r>
            <a:r>
              <a:rPr lang="en-US" sz="4000" u="sng" dirty="0"/>
              <a:t>criticism</a:t>
            </a:r>
            <a:r>
              <a:rPr lang="en-US" sz="4000" dirty="0"/>
              <a:t> of the government</a:t>
            </a:r>
          </a:p>
        </p:txBody>
      </p:sp>
      <p:pic>
        <p:nvPicPr>
          <p:cNvPr id="110596" name="Picture 4" descr="gorbach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2438400" cy="164941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0" y="533400"/>
            <a:ext cx="6400800" cy="69557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u="sng" dirty="0">
                <a:solidFill>
                  <a:schemeClr val="accent2"/>
                </a:solidFill>
              </a:rPr>
              <a:t>Perestroika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600" dirty="0"/>
              <a:t>Movement towards a </a:t>
            </a:r>
            <a:r>
              <a:rPr lang="en-US" sz="3600" b="1" dirty="0">
                <a:solidFill>
                  <a:srgbClr val="FF3300"/>
                </a:solidFill>
              </a:rPr>
              <a:t>free market economy</a:t>
            </a:r>
            <a:r>
              <a:rPr lang="en-US" sz="3600" dirty="0"/>
              <a:t> (Capitalism) </a:t>
            </a:r>
            <a:endParaRPr lang="en-US" sz="3600" dirty="0" smtClean="0"/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600" dirty="0" smtClean="0"/>
              <a:t>Similar to </a:t>
            </a:r>
            <a:r>
              <a:rPr lang="en-US" sz="3600" dirty="0" err="1" smtClean="0"/>
              <a:t>NEP</a:t>
            </a:r>
            <a:endParaRPr lang="en-US" sz="3600" dirty="0"/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dirty="0">
                <a:solidFill>
                  <a:srgbClr val="FF3300"/>
                </a:solidFill>
              </a:rPr>
              <a:t>Democratization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 smtClean="0"/>
              <a:t>Movement towards Democratic ideas</a:t>
            </a:r>
          </a:p>
          <a:p>
            <a:pPr lvl="2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000" dirty="0" smtClean="0"/>
              <a:t>Voters </a:t>
            </a:r>
            <a:r>
              <a:rPr lang="en-US" sz="3000" dirty="0"/>
              <a:t>could choose candidates for office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US" sz="4400" dirty="0"/>
          </a:p>
        </p:txBody>
      </p:sp>
      <p:pic>
        <p:nvPicPr>
          <p:cNvPr id="111621" name="Picture 5" descr="inftreatysign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3078163"/>
          </a:xfrm>
          <a:prstGeom prst="rect">
            <a:avLst/>
          </a:prstGeom>
          <a:noFill/>
        </p:spPr>
      </p:pic>
      <p:pic>
        <p:nvPicPr>
          <p:cNvPr id="111623" name="Picture 7" descr="mcdonal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48000"/>
            <a:ext cx="32766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37925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Allowed </a:t>
            </a:r>
            <a:r>
              <a:rPr lang="en-US" sz="4000" dirty="0">
                <a:solidFill>
                  <a:srgbClr val="FF3300"/>
                </a:solidFill>
              </a:rPr>
              <a:t>pro-democracy</a:t>
            </a:r>
            <a:r>
              <a:rPr lang="en-US" sz="4000" dirty="0"/>
              <a:t> movements in the Satellites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Repealed </a:t>
            </a:r>
            <a:r>
              <a:rPr lang="en-US" sz="4000" b="1" dirty="0" err="1">
                <a:solidFill>
                  <a:srgbClr val="FF3300"/>
                </a:solidFill>
              </a:rPr>
              <a:t>Breshnev</a:t>
            </a:r>
            <a:r>
              <a:rPr lang="en-US" sz="4000" b="1" dirty="0">
                <a:solidFill>
                  <a:srgbClr val="FF3300"/>
                </a:solidFill>
              </a:rPr>
              <a:t> Doctrine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Without threat of Soviet force, </a:t>
            </a:r>
            <a:r>
              <a:rPr lang="en-US" sz="4000" dirty="0">
                <a:solidFill>
                  <a:schemeClr val="accent2"/>
                </a:solidFill>
              </a:rPr>
              <a:t>communism</a:t>
            </a:r>
            <a:r>
              <a:rPr lang="en-US" sz="4000" dirty="0"/>
              <a:t> crumbles in E. Europe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b="1" dirty="0">
                <a:solidFill>
                  <a:srgbClr val="FF3300"/>
                </a:solidFill>
              </a:rPr>
              <a:t>EX. The Berlin Wall 1989</a:t>
            </a:r>
          </a:p>
        </p:txBody>
      </p:sp>
      <p:pic>
        <p:nvPicPr>
          <p:cNvPr id="112643" name="Picture 1027" descr="owen1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4724400" cy="2819400"/>
          </a:xfrm>
          <a:prstGeom prst="rect">
            <a:avLst/>
          </a:prstGeom>
          <a:noFill/>
        </p:spPr>
      </p:pic>
      <p:pic>
        <p:nvPicPr>
          <p:cNvPr id="112644" name="Picture 1028" descr="berlinwallcoming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44196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257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Boris Yeltsin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3314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Succeeds </a:t>
            </a:r>
            <a:r>
              <a:rPr lang="en-US" sz="4000" b="1" dirty="0">
                <a:solidFill>
                  <a:schemeClr val="accent2"/>
                </a:solidFill>
              </a:rPr>
              <a:t>Gorbachev </a:t>
            </a:r>
            <a:r>
              <a:rPr lang="en-US" sz="4000" dirty="0"/>
              <a:t>after failed coup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popularly elected                                                        President of Russia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Adopted policy of </a:t>
            </a:r>
            <a:r>
              <a:rPr lang="en-US" sz="4000" b="1" u="sng" dirty="0">
                <a:solidFill>
                  <a:schemeClr val="accent2"/>
                </a:solidFill>
              </a:rPr>
              <a:t>Shock Therapy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 err="1"/>
              <a:t>Abrubt</a:t>
            </a:r>
            <a:r>
              <a:rPr lang="en-US" sz="4000" dirty="0"/>
              <a:t> shift to a free market economy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Living standards declined/ economy faltered/ corruption rampant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/>
              <a:t>Resigned 1999 due to poor health</a:t>
            </a:r>
          </a:p>
        </p:txBody>
      </p:sp>
      <p:pic>
        <p:nvPicPr>
          <p:cNvPr id="98310" name="Picture 6" descr="yelt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14300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1026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480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Vladimir Putin</a:t>
            </a:r>
          </a:p>
        </p:txBody>
      </p:sp>
      <p:sp>
        <p:nvSpPr>
          <p:cNvPr id="114691" name="Text Box 1027"/>
          <p:cNvSpPr txBox="1">
            <a:spLocks noChangeArrowheads="1"/>
          </p:cNvSpPr>
          <p:nvPr/>
        </p:nvSpPr>
        <p:spPr bwMode="auto">
          <a:xfrm>
            <a:off x="228600" y="1066800"/>
            <a:ext cx="8153400" cy="501173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/>
              <a:t>Current </a:t>
            </a:r>
            <a:r>
              <a:rPr lang="en-US" sz="4400" b="1">
                <a:solidFill>
                  <a:srgbClr val="FF3300"/>
                </a:solidFill>
              </a:rPr>
              <a:t>President</a:t>
            </a:r>
            <a:r>
              <a:rPr lang="en-US" sz="4400"/>
              <a:t> of Russia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/>
              <a:t>Continues market reforms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/>
              <a:t>Former </a:t>
            </a:r>
            <a:r>
              <a:rPr lang="en-US" sz="4400" b="1">
                <a:solidFill>
                  <a:schemeClr val="accent2"/>
                </a:solidFill>
              </a:rPr>
              <a:t>KGB</a:t>
            </a:r>
            <a:r>
              <a:rPr lang="en-US" sz="4400"/>
              <a:t> administrator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/>
              <a:t>Problems still exist today with rebel Province of </a:t>
            </a:r>
            <a:r>
              <a:rPr lang="en-US" sz="4400" b="1">
                <a:solidFill>
                  <a:srgbClr val="FF3300"/>
                </a:solidFill>
              </a:rPr>
              <a:t>Chechnya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/>
              <a:t>Improved relations w/ </a:t>
            </a:r>
            <a:r>
              <a:rPr lang="en-US" sz="4400" b="1">
                <a:solidFill>
                  <a:schemeClr val="accent2"/>
                </a:solidFill>
              </a:rPr>
              <a:t>U.S., E.U., NATO &amp; China</a:t>
            </a:r>
            <a:r>
              <a:rPr lang="en-US" sz="4400"/>
              <a:t> </a:t>
            </a:r>
          </a:p>
        </p:txBody>
      </p:sp>
      <p:pic>
        <p:nvPicPr>
          <p:cNvPr id="114692" name="Picture 1028" descr="pu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 How did the Cold War come to an End?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52160"/>
          </a:xfrm>
        </p:spPr>
        <p:txBody>
          <a:bodyPr>
            <a:noAutofit/>
          </a:bodyPr>
          <a:lstStyle/>
          <a:p>
            <a:r>
              <a:rPr lang="en-US" sz="2800" dirty="0" smtClean="0"/>
              <a:t>Détente – Cooling of tensions between East and West</a:t>
            </a:r>
          </a:p>
          <a:p>
            <a:endParaRPr lang="en-US" sz="2800" dirty="0" smtClean="0"/>
          </a:p>
          <a:p>
            <a:r>
              <a:rPr lang="en-US" sz="2800" dirty="0" smtClean="0"/>
              <a:t>Glasnost – Openness or Transparency in the government, no censorship and allows criticism of the government.</a:t>
            </a:r>
          </a:p>
          <a:p>
            <a:endParaRPr lang="en-US" sz="2800" dirty="0" smtClean="0"/>
          </a:p>
          <a:p>
            <a:r>
              <a:rPr lang="en-US" sz="2800" dirty="0" smtClean="0"/>
              <a:t>Perestroika – Soviet policy which allowed the gradual introduction of Free Market principles into an otherwise communist economy.  </a:t>
            </a:r>
          </a:p>
          <a:p>
            <a:endParaRPr lang="en-US" sz="2800" dirty="0" smtClean="0"/>
          </a:p>
          <a:p>
            <a:r>
              <a:rPr lang="en-US" sz="2800" dirty="0" smtClean="0"/>
              <a:t>Repression – To hold back, to control harshly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8001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Soviet Union in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Eastern Europe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120775"/>
            <a:ext cx="9144000" cy="4481513"/>
            <a:chOff x="0" y="0"/>
            <a:chExt cx="5760" cy="2823"/>
          </a:xfrm>
        </p:grpSpPr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28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28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288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0" y="839788"/>
            <a:ext cx="5943600" cy="500136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 smtClean="0"/>
              <a:t>Throughout the Cold War the Soviets repressed the States of E. Europe using Extreme Force.</a:t>
            </a:r>
            <a:endParaRPr lang="en-US" sz="4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75000"/>
              </a:lnSpc>
              <a:spcBef>
                <a:spcPct val="50000"/>
              </a:spcBef>
            </a:pPr>
            <a:r>
              <a:rPr lang="en-US" sz="4400" b="1" dirty="0" smtClean="0">
                <a:solidFill>
                  <a:srgbClr val="FF3300"/>
                </a:solidFill>
              </a:rPr>
              <a:t>Revolts in: </a:t>
            </a:r>
            <a:r>
              <a:rPr lang="en-US" sz="4400" dirty="0" smtClean="0">
                <a:solidFill>
                  <a:srgbClr val="FF3300"/>
                </a:solidFill>
              </a:rPr>
              <a:t>East Germany, Poland, Hungary (‘56), Czechoslovakia (‘69)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1146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838200"/>
            <a:ext cx="32766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RE-Unification of Germany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1219200"/>
            <a:ext cx="7315200" cy="4676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 smtClean="0"/>
              <a:t>1989:  </a:t>
            </a:r>
            <a:r>
              <a:rPr lang="en-US" sz="4400" b="1" dirty="0">
                <a:solidFill>
                  <a:srgbClr val="FF3300"/>
                </a:solidFill>
              </a:rPr>
              <a:t>Berlin Wall</a:t>
            </a:r>
            <a:r>
              <a:rPr lang="en-US" sz="4400" dirty="0"/>
              <a:t> comes down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 smtClean="0"/>
              <a:t>1990: </a:t>
            </a:r>
            <a:r>
              <a:rPr lang="en-US" sz="4400" b="1" dirty="0">
                <a:solidFill>
                  <a:schemeClr val="accent2"/>
                </a:solidFill>
              </a:rPr>
              <a:t>Germany </a:t>
            </a:r>
            <a:r>
              <a:rPr lang="en-US" sz="4400" dirty="0"/>
              <a:t>is reunited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400" dirty="0"/>
              <a:t>Financial strain on West Germany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400" dirty="0"/>
              <a:t>Unemployment                                            rises in East</a:t>
            </a:r>
          </a:p>
        </p:txBody>
      </p:sp>
      <p:pic>
        <p:nvPicPr>
          <p:cNvPr id="116740" name="Picture 4" descr="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09800"/>
            <a:ext cx="1676400" cy="1379538"/>
          </a:xfrm>
          <a:prstGeom prst="rect">
            <a:avLst/>
          </a:prstGeom>
          <a:noFill/>
        </p:spPr>
      </p:pic>
      <p:pic>
        <p:nvPicPr>
          <p:cNvPr id="116741" name="Picture 5" descr="000186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4290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US President Ronald Reagan speaking at the Brandenburg Gate </a:t>
            </a:r>
            <a:r>
              <a:rPr lang="en-US" sz="2400" b="1" dirty="0" smtClean="0"/>
              <a:t>in West </a:t>
            </a:r>
            <a:r>
              <a:rPr lang="en-US" sz="2400" b="1" dirty="0"/>
              <a:t>Berlin, Germany on June 12, 1987</a:t>
            </a:r>
          </a:p>
        </p:txBody>
      </p:sp>
      <p:pic>
        <p:nvPicPr>
          <p:cNvPr id="5" name="Remarks_at_the_Brandenburg_Gate_in_West_Berlin__Germany__June_12__1987.asf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" y="1039090"/>
            <a:ext cx="8534400" cy="58189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Post WWII Tensions – Bad Blood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01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Why were there tensions between the US and Soviet Union?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arenR"/>
            </a:pPr>
            <a:r>
              <a:rPr lang="en-US" sz="3600" dirty="0" smtClean="0"/>
              <a:t>U.S. Angry at Russia for German-Soviet Non-Aggression Pact in 1939</a:t>
            </a:r>
          </a:p>
          <a:p>
            <a:pPr marL="514350" indent="-514350">
              <a:buAutoNum type="arabicParenR"/>
            </a:pPr>
            <a:endParaRPr lang="en-US" sz="3600" dirty="0" smtClean="0"/>
          </a:p>
          <a:p>
            <a:pPr marL="514350" indent="-514350">
              <a:buAutoNum type="arabicParenR"/>
            </a:pPr>
            <a:r>
              <a:rPr lang="en-US" sz="3600" dirty="0" smtClean="0"/>
              <a:t>U.S.S.R. Angry at U.S. for not Getting Involved in WWII Sooner </a:t>
            </a:r>
            <a:r>
              <a:rPr lang="en-US" sz="3200" dirty="0" smtClean="0"/>
              <a:t>(two front war)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trage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451" name="Picture 3" descr="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1247775"/>
          </a:xfrm>
          <a:prstGeom prst="rect">
            <a:avLst/>
          </a:prstGeom>
          <a:noFill/>
        </p:spPr>
      </p:pic>
      <p:pic>
        <p:nvPicPr>
          <p:cNvPr id="104452" name="Picture 4" descr="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3557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guzy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475" name="Picture 3" descr="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84613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aidamu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37124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4400" b="1" dirty="0" smtClean="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dirty="0" smtClean="0">
                <a:solidFill>
                  <a:srgbClr val="FF3300"/>
                </a:solidFill>
              </a:rPr>
              <a:t>1991 Baltic States declare independence: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Estonia, Latvia, &amp; Lithuania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dirty="0" smtClean="0">
                <a:solidFill>
                  <a:srgbClr val="FF3300"/>
                </a:solidFill>
              </a:rPr>
              <a:t>Czechoslovakia </a:t>
            </a:r>
            <a:r>
              <a:rPr lang="en-US" sz="4400" dirty="0"/>
              <a:t>breaks </a:t>
            </a:r>
            <a:r>
              <a:rPr lang="en-US" sz="4400" dirty="0" smtClean="0"/>
              <a:t>apart:  </a:t>
            </a:r>
            <a:r>
              <a:rPr lang="en-US" sz="4400" b="1" dirty="0" smtClean="0">
                <a:solidFill>
                  <a:schemeClr val="accent2"/>
                </a:solidFill>
              </a:rPr>
              <a:t>Czech </a:t>
            </a:r>
            <a:r>
              <a:rPr lang="en-US" sz="4400" b="1" dirty="0">
                <a:solidFill>
                  <a:schemeClr val="accent2"/>
                </a:solidFill>
              </a:rPr>
              <a:t>Republic &amp; Slovakia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dirty="0" smtClean="0">
                <a:solidFill>
                  <a:srgbClr val="FF3300"/>
                </a:solidFill>
              </a:rPr>
              <a:t>Yugoslavia breaks apart: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Croatia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, Slovenia, Bosnia- Herzegovina,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Macedonia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dirty="0">
                <a:solidFill>
                  <a:srgbClr val="FF3300"/>
                </a:solidFill>
              </a:rPr>
              <a:t>Bosnia</a:t>
            </a:r>
            <a:r>
              <a:rPr lang="en-US" sz="4400" dirty="0"/>
              <a:t> becomes crisis point in 1990’s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400" dirty="0">
                <a:solidFill>
                  <a:schemeClr val="accent2"/>
                </a:solidFill>
              </a:rPr>
              <a:t>Genocide</a:t>
            </a:r>
            <a:r>
              <a:rPr lang="en-US" sz="4400" dirty="0"/>
              <a:t> of Non- Serbs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3810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Poland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1063625"/>
            <a:ext cx="5791200" cy="618630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400" b="1" dirty="0"/>
              <a:t>1980</a:t>
            </a:r>
            <a:r>
              <a:rPr lang="en-US" sz="4400" dirty="0"/>
              <a:t> </a:t>
            </a:r>
            <a:r>
              <a:rPr lang="en-US" sz="4400" dirty="0" smtClean="0"/>
              <a:t>Solidarity Movement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3300"/>
                </a:solidFill>
              </a:rPr>
              <a:t>Lech </a:t>
            </a:r>
            <a:r>
              <a:rPr lang="en-US" sz="4400" b="1" dirty="0">
                <a:solidFill>
                  <a:srgbClr val="FF3300"/>
                </a:solidFill>
              </a:rPr>
              <a:t>Walesa</a:t>
            </a:r>
            <a:r>
              <a:rPr lang="en-US" sz="4400" dirty="0"/>
              <a:t> calls for a </a:t>
            </a:r>
            <a:r>
              <a:rPr lang="en-US" sz="4400" dirty="0" smtClean="0"/>
              <a:t>change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400" dirty="0" smtClean="0"/>
              <a:t>Polish </a:t>
            </a:r>
            <a:r>
              <a:rPr lang="en-US" sz="4400" dirty="0"/>
              <a:t>government outlaws union &amp; arrested members	</a:t>
            </a:r>
            <a:endParaRPr lang="en-US" sz="4400" dirty="0" smtClean="0"/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400" b="1" dirty="0" smtClean="0"/>
              <a:t>1989</a:t>
            </a:r>
            <a:r>
              <a:rPr lang="en-US" sz="4400" dirty="0" smtClean="0"/>
              <a:t> </a:t>
            </a:r>
            <a:r>
              <a:rPr lang="en-US" sz="4400" b="1" dirty="0">
                <a:solidFill>
                  <a:srgbClr val="FF3300"/>
                </a:solidFill>
              </a:rPr>
              <a:t>Lech Walesa</a:t>
            </a:r>
            <a:r>
              <a:rPr lang="en-US" sz="4400" dirty="0"/>
              <a:t> is elected President of Poland</a:t>
            </a:r>
          </a:p>
        </p:txBody>
      </p:sp>
      <p:pic>
        <p:nvPicPr>
          <p:cNvPr id="115716" name="Picture 4" descr="solid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3352800" cy="2362200"/>
          </a:xfrm>
          <a:prstGeom prst="rect">
            <a:avLst/>
          </a:prstGeom>
          <a:noFill/>
        </p:spPr>
      </p:pic>
      <p:pic>
        <p:nvPicPr>
          <p:cNvPr id="115717" name="Picture 5" descr="wal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19600"/>
            <a:ext cx="3352800" cy="2438400"/>
          </a:xfrm>
          <a:prstGeom prst="rect">
            <a:avLst/>
          </a:prstGeom>
          <a:noFill/>
        </p:spPr>
      </p:pic>
      <p:pic>
        <p:nvPicPr>
          <p:cNvPr id="115718" name="Picture 6" descr="wales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0"/>
            <a:ext cx="33528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e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</p:spPr>
      </p:pic>
      <p:pic>
        <p:nvPicPr>
          <p:cNvPr id="107523" name="Picture 3" descr="u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040063"/>
          </a:xfrm>
          <a:prstGeom prst="rect">
            <a:avLst/>
          </a:prstGeom>
          <a:noFill/>
        </p:spPr>
      </p:pic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40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Then &amp; Now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77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Collapse of the USSR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333533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/>
              <a:t>1991 Baltic States Estonia, Latvia, &amp; Lithuania declare independence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/>
              <a:t>Shortly after all other 15 Soviet Republics gain independence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/>
              <a:t>1991 The USSR ceases to exist</a:t>
            </a:r>
          </a:p>
        </p:txBody>
      </p:sp>
      <p:pic>
        <p:nvPicPr>
          <p:cNvPr id="113668" name="Picture 4" descr="us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810000" y="6019800"/>
            <a:ext cx="44958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valt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83973" name="Picture 5" descr="valt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8676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Non-aligned Countries during the Cold War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305800" cy="572464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3600" b="1" dirty="0"/>
              <a:t>US &amp; USSR attempted to gain influence over </a:t>
            </a:r>
            <a:r>
              <a:rPr lang="en-US" sz="3600" b="1" u="sng" dirty="0">
                <a:solidFill>
                  <a:schemeClr val="accent2"/>
                </a:solidFill>
              </a:rPr>
              <a:t>Third World</a:t>
            </a:r>
            <a:r>
              <a:rPr lang="en-US" sz="3600" b="1" dirty="0"/>
              <a:t> </a:t>
            </a:r>
            <a:r>
              <a:rPr lang="en-US" sz="3600" b="1" dirty="0" smtClean="0"/>
              <a:t>countries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600" u="sng" dirty="0" smtClean="0"/>
              <a:t>Non-aligned:</a:t>
            </a:r>
            <a:r>
              <a:rPr lang="en-US" sz="3600" dirty="0" smtClean="0"/>
              <a:t> States that remain neutral of both Super Powers.</a:t>
            </a:r>
            <a:endParaRPr lang="en-US" sz="3600" dirty="0"/>
          </a:p>
          <a:p>
            <a:pPr marL="742950" indent="-742950">
              <a:lnSpc>
                <a:spcPct val="75000"/>
              </a:lnSpc>
              <a:spcBef>
                <a:spcPct val="50000"/>
              </a:spcBef>
              <a:buAutoNum type="arabicParenR"/>
            </a:pPr>
            <a:r>
              <a:rPr lang="en-US" sz="4000" dirty="0" smtClean="0"/>
              <a:t>Underdeveloped </a:t>
            </a:r>
            <a:r>
              <a:rPr lang="en-US" sz="4000" dirty="0"/>
              <a:t>countries of Africa &amp; Latin </a:t>
            </a:r>
            <a:r>
              <a:rPr lang="en-US" sz="4000" dirty="0" smtClean="0"/>
              <a:t>America</a:t>
            </a:r>
          </a:p>
          <a:p>
            <a:pPr marL="742950" indent="-742950">
              <a:lnSpc>
                <a:spcPct val="75000"/>
              </a:lnSpc>
              <a:spcBef>
                <a:spcPct val="50000"/>
              </a:spcBef>
              <a:buAutoNum type="arabicParenR"/>
            </a:pPr>
            <a:r>
              <a:rPr lang="en-US" sz="4000" dirty="0" smtClean="0"/>
              <a:t>Military</a:t>
            </a:r>
            <a:r>
              <a:rPr lang="en-US" sz="4000" dirty="0"/>
              <a:t>, technical, &amp; financial assistance </a:t>
            </a:r>
            <a:endParaRPr lang="en-US" sz="4000" dirty="0" smtClean="0"/>
          </a:p>
          <a:p>
            <a:pPr marL="742950" indent="-742950">
              <a:lnSpc>
                <a:spcPct val="75000"/>
              </a:lnSpc>
              <a:spcBef>
                <a:spcPct val="50000"/>
              </a:spcBef>
              <a:buAutoNum type="arabicParenR"/>
            </a:pPr>
            <a:r>
              <a:rPr lang="en-US" sz="4000" dirty="0" smtClean="0"/>
              <a:t>Backed </a:t>
            </a:r>
            <a:r>
              <a:rPr lang="en-US" sz="4000" dirty="0"/>
              <a:t>revolutions (Cuba, Nicaragua, Afghanistan)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 Post Cold War Russia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U.S. Goals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 smtClean="0"/>
              <a:t>1) Encourage Democracy – Stop Communism</a:t>
            </a:r>
          </a:p>
          <a:p>
            <a:pPr marL="0" indent="0">
              <a:buNone/>
            </a:pPr>
            <a:r>
              <a:rPr lang="en-US" sz="3400" dirty="0" smtClean="0"/>
              <a:t>2) Gain Access to Raw Materials and Free Markets</a:t>
            </a:r>
          </a:p>
          <a:p>
            <a:pPr lvl="1"/>
            <a:r>
              <a:rPr lang="en-US" sz="2600" dirty="0" smtClean="0"/>
              <a:t>Capitalism needs capitalism (free-markets) to succeed</a:t>
            </a:r>
          </a:p>
          <a:p>
            <a:pPr marL="0" indent="0">
              <a:buNone/>
            </a:pPr>
            <a:r>
              <a:rPr lang="en-US" sz="3400" dirty="0" smtClean="0"/>
              <a:t>3) Rebuild Europe </a:t>
            </a:r>
            <a:r>
              <a:rPr lang="en-US" sz="3400" dirty="0" smtClean="0">
                <a:sym typeface="Wingdings" pitchFamily="2" charset="2"/>
              </a:rPr>
              <a:t> Stability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4) Rebuild Germany </a:t>
            </a:r>
            <a:r>
              <a:rPr lang="en-US" sz="3400" dirty="0" smtClean="0">
                <a:sym typeface="Wingdings" pitchFamily="2" charset="2"/>
              </a:rPr>
              <a:t></a:t>
            </a:r>
            <a:r>
              <a:rPr lang="en-US" sz="3400" dirty="0" smtClean="0"/>
              <a:t> Increase Stability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splash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762000"/>
            <a:ext cx="4114800" cy="6096000"/>
          </a:xfrm>
          <a:prstGeom prst="rect">
            <a:avLst/>
          </a:prstGeom>
          <a:noFill/>
        </p:spPr>
      </p:pic>
      <p:sp>
        <p:nvSpPr>
          <p:cNvPr id="102403" name="WordArt 3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August Coup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4800600" cy="398570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b="1" dirty="0">
                <a:solidFill>
                  <a:schemeClr val="accent2"/>
                </a:solidFill>
              </a:rPr>
              <a:t>1991- Communist hardliners</a:t>
            </a:r>
            <a:r>
              <a:rPr lang="en-US" sz="4400" dirty="0"/>
              <a:t> attempt to overthrow Gorbachev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/>
              <a:t>Attempts failed but </a:t>
            </a:r>
            <a:r>
              <a:rPr lang="en-US" sz="4400" b="1" dirty="0">
                <a:solidFill>
                  <a:srgbClr val="FF3300"/>
                </a:solidFill>
              </a:rPr>
              <a:t>Gorbachev </a:t>
            </a:r>
            <a:r>
              <a:rPr lang="en-US" sz="4400" dirty="0"/>
              <a:t>resigns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hunt-red-octob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52400"/>
            <a:ext cx="2868613" cy="4343400"/>
          </a:xfrm>
          <a:prstGeom prst="rect">
            <a:avLst/>
          </a:prstGeom>
          <a:noFill/>
        </p:spPr>
      </p:pic>
      <p:pic>
        <p:nvPicPr>
          <p:cNvPr id="47109" name="Picture 5" descr="thirteenday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57200"/>
            <a:ext cx="2286000" cy="3733800"/>
          </a:xfrm>
          <a:prstGeom prst="rect">
            <a:avLst/>
          </a:prstGeom>
          <a:noFill/>
        </p:spPr>
      </p:pic>
      <p:pic>
        <p:nvPicPr>
          <p:cNvPr id="47111" name="Picture 7" descr="rocky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"/>
            <a:ext cx="2438400" cy="3390900"/>
          </a:xfrm>
          <a:prstGeom prst="rect">
            <a:avLst/>
          </a:prstGeom>
          <a:noFill/>
        </p:spPr>
      </p:pic>
      <p:pic>
        <p:nvPicPr>
          <p:cNvPr id="47112" name="Picture 8" descr="us_ussr19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038600"/>
            <a:ext cx="1863725" cy="2286000"/>
          </a:xfrm>
          <a:prstGeom prst="rect">
            <a:avLst/>
          </a:prstGeom>
          <a:noFill/>
        </p:spPr>
      </p:pic>
      <p:pic>
        <p:nvPicPr>
          <p:cNvPr id="47114" name="Picture 10" descr="jhj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953000"/>
            <a:ext cx="949325" cy="742950"/>
          </a:xfrm>
          <a:prstGeom prst="rect">
            <a:avLst/>
          </a:prstGeom>
          <a:noFill/>
        </p:spPr>
      </p:pic>
      <p:pic>
        <p:nvPicPr>
          <p:cNvPr id="47117" name="Picture 13" descr="castr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419600"/>
            <a:ext cx="2263775" cy="2209800"/>
          </a:xfrm>
          <a:prstGeom prst="rect">
            <a:avLst/>
          </a:prstGeom>
          <a:noFill/>
        </p:spPr>
      </p:pic>
      <p:pic>
        <p:nvPicPr>
          <p:cNvPr id="47118" name="Picture 14" descr="Cunningham_CubanMissile-spo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3733800"/>
            <a:ext cx="2217738" cy="2982913"/>
          </a:xfrm>
          <a:prstGeom prst="rect">
            <a:avLst/>
          </a:prstGeom>
          <a:noFill/>
        </p:spPr>
      </p:pic>
      <p:pic>
        <p:nvPicPr>
          <p:cNvPr id="47119" name="Cold War ppt cred.clear.wpl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11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0" y="3962400"/>
            <a:ext cx="228600" cy="171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7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9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391400" cy="6913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675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165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1775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7070"/>
            <a:ext cx="6324600" cy="6790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3967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4802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9521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mtClean="0"/>
              <a:t>Soviet </a:t>
            </a:r>
            <a:r>
              <a:rPr lang="en-US" sz="4000" b="1" dirty="0" smtClean="0"/>
              <a:t>Goals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1) Encourage Communism – Workers Revolution</a:t>
            </a:r>
          </a:p>
          <a:p>
            <a:pPr marL="0" indent="0">
              <a:buNone/>
            </a:pPr>
            <a:r>
              <a:rPr lang="en-US" sz="3400" dirty="0" smtClean="0"/>
              <a:t>2) Rebuild Economy: Use Eastern Europe Industries and Raw Materials</a:t>
            </a:r>
          </a:p>
          <a:p>
            <a:pPr marL="0" indent="0">
              <a:buNone/>
            </a:pPr>
            <a:r>
              <a:rPr lang="en-US" sz="3400" dirty="0" smtClean="0"/>
              <a:t>3) Control Eastern Europe to Protect Borders and Limit U.S. Influence in Europe</a:t>
            </a:r>
          </a:p>
          <a:p>
            <a:pPr marL="0" indent="0">
              <a:buNone/>
            </a:pPr>
            <a:r>
              <a:rPr lang="en-US" sz="3400" dirty="0" smtClean="0"/>
              <a:t>4) Keep Germany Divided (WEAK)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bodia 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08639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 Goals – Support W. Berlin with food and supplies, prevent SU takeover</a:t>
            </a:r>
          </a:p>
          <a:p>
            <a:r>
              <a:rPr lang="en-US" dirty="0" smtClean="0"/>
              <a:t>Soviet Goals – Gain control of W. Berlin, get allies out</a:t>
            </a:r>
          </a:p>
          <a:p>
            <a:r>
              <a:rPr lang="en-US" dirty="0" smtClean="0"/>
              <a:t>Description: Soviets blockade West Berlin because allies won’t give it up.  NATO forces airlift in supplies to W. Berlin and eventually Soviets lift blockade.</a:t>
            </a:r>
          </a:p>
          <a:p>
            <a:r>
              <a:rPr lang="en-US" dirty="0" smtClean="0"/>
              <a:t>Results: Allies win the contest as Soviets eventually lift the blockade.  This increases tension because SU is embarrassed.  It also proves that conflicts can be resolved without war.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7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5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27084</TotalTime>
  <Words>1831</Words>
  <Application>Microsoft Office PowerPoint</Application>
  <PresentationFormat>On-screen Show (4:3)</PresentationFormat>
  <Paragraphs>385</Paragraphs>
  <Slides>93</Slides>
  <Notes>30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Origin</vt:lpstr>
      <vt:lpstr>Aim:  How did the Cold War Begin?</vt:lpstr>
      <vt:lpstr>Slide 2</vt:lpstr>
      <vt:lpstr>Slide 3</vt:lpstr>
      <vt:lpstr>I. Agreements at the end of WWII</vt:lpstr>
      <vt:lpstr>Slide 5</vt:lpstr>
      <vt:lpstr>Slide 6</vt:lpstr>
      <vt:lpstr>Post WWII Tensions – Bad Blood</vt:lpstr>
      <vt:lpstr>U.S. Goals</vt:lpstr>
      <vt:lpstr>Soviet Goals</vt:lpstr>
      <vt:lpstr>Opposing Alliances</vt:lpstr>
      <vt:lpstr>Slide 11</vt:lpstr>
      <vt:lpstr>Slide 12</vt:lpstr>
      <vt:lpstr>Slide 13</vt:lpstr>
      <vt:lpstr>Slide 14</vt:lpstr>
      <vt:lpstr>Slide 15</vt:lpstr>
      <vt:lpstr>Slide 16</vt:lpstr>
      <vt:lpstr>The Iron Curtain</vt:lpstr>
      <vt:lpstr>Slide 18</vt:lpstr>
      <vt:lpstr>Post-War Germany</vt:lpstr>
      <vt:lpstr>Slide 20</vt:lpstr>
      <vt:lpstr>New US Leadership</vt:lpstr>
      <vt:lpstr>U.S. Foreign Policy</vt:lpstr>
      <vt:lpstr>Slide 23</vt:lpstr>
      <vt:lpstr>Berlin Blockade/Berlin Airlift</vt:lpstr>
      <vt:lpstr>Slide 25</vt:lpstr>
      <vt:lpstr>Slide 26</vt:lpstr>
      <vt:lpstr>Slide 27</vt:lpstr>
      <vt:lpstr>Slide 28</vt:lpstr>
      <vt:lpstr>Slide 29</vt:lpstr>
      <vt:lpstr>Slide 30</vt:lpstr>
      <vt:lpstr>Aim:  Major Cold War Events (Day 1)</vt:lpstr>
      <vt:lpstr>Space Race</vt:lpstr>
      <vt:lpstr>Slide 33</vt:lpstr>
      <vt:lpstr>Slide 34</vt:lpstr>
      <vt:lpstr>Slide 35</vt:lpstr>
      <vt:lpstr>Slide 36</vt:lpstr>
      <vt:lpstr>Arms Race</vt:lpstr>
      <vt:lpstr>Slide 38</vt:lpstr>
      <vt:lpstr>Slide 39</vt:lpstr>
      <vt:lpstr>Slide 40</vt:lpstr>
      <vt:lpstr>Chinese Civil War</vt:lpstr>
      <vt:lpstr>Korean War</vt:lpstr>
      <vt:lpstr>Slide 43</vt:lpstr>
      <vt:lpstr> Cold War in Korea </vt:lpstr>
      <vt:lpstr>Slide 45</vt:lpstr>
      <vt:lpstr>Vietnam</vt:lpstr>
      <vt:lpstr>Slide 47</vt:lpstr>
      <vt:lpstr>Cuban Missile Crisis</vt:lpstr>
      <vt:lpstr>Slide 49</vt:lpstr>
      <vt:lpstr>The Cuban Missile Crisis</vt:lpstr>
      <vt:lpstr>Crisis Avoided</vt:lpstr>
      <vt:lpstr>Repression in Eastern Europe</vt:lpstr>
      <vt:lpstr>Cold War in Afghanistan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Aim:  How did the Cold War come to an End?</vt:lpstr>
      <vt:lpstr>Slide 66</vt:lpstr>
      <vt:lpstr>Slide 67</vt:lpstr>
      <vt:lpstr>Slide 68</vt:lpstr>
      <vt:lpstr>US President Ronald Reagan speaking at the Brandenburg Gate in West Berlin, Germany on June 12, 1987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Aim:  Post Cold War Russia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Berlin Airlift</vt:lpstr>
      <vt:lpstr>Slide 92</vt:lpstr>
      <vt:lpstr>Slide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How did the Cold War Begin?</dc:title>
  <dc:creator>M. Rivera</dc:creator>
  <cp:lastModifiedBy>M. Rivera</cp:lastModifiedBy>
  <cp:revision>55</cp:revision>
  <dcterms:created xsi:type="dcterms:W3CDTF">2009-03-08T22:53:34Z</dcterms:created>
  <dcterms:modified xsi:type="dcterms:W3CDTF">2016-03-30T18:04:15Z</dcterms:modified>
</cp:coreProperties>
</file>