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2" r:id="rId4"/>
    <p:sldId id="271" r:id="rId5"/>
    <p:sldId id="273" r:id="rId6"/>
    <p:sldId id="257" r:id="rId7"/>
    <p:sldId id="258" r:id="rId8"/>
    <p:sldId id="260" r:id="rId9"/>
    <p:sldId id="261" r:id="rId10"/>
    <p:sldId id="274" r:id="rId11"/>
    <p:sldId id="262" r:id="rId12"/>
    <p:sldId id="275" r:id="rId13"/>
    <p:sldId id="276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6110CE-4F69-418A-B3BA-5A47D5D4247B}" type="datetimeFigureOut">
              <a:rPr lang="en-US" smtClean="0"/>
              <a:t>10/24/2018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848600" cy="5867400"/>
          </a:xfrm>
        </p:spPr>
        <p:txBody>
          <a:bodyPr/>
          <a:lstStyle/>
          <a:p>
            <a:r>
              <a:rPr lang="en-US" b="1" u="sng" dirty="0" smtClean="0"/>
              <a:t>Unit 3 Exam Review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Causes of the Industrial Revolution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Effects/Impacts of the Industrial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848600" cy="5334000"/>
          </a:xfrm>
        </p:spPr>
        <p:txBody>
          <a:bodyPr>
            <a:normAutofit/>
          </a:bodyPr>
          <a:lstStyle/>
          <a:p>
            <a:pPr marL="114300" indent="0">
              <a:buNone/>
              <a:defRPr/>
            </a:pPr>
            <a:r>
              <a:rPr lang="en-US" sz="2800" u="sng" dirty="0" smtClean="0"/>
              <a:t>BOURGEOISIE-</a:t>
            </a:r>
            <a:r>
              <a:rPr lang="en-US" sz="2800" dirty="0" smtClean="0"/>
              <a:t>“Haves”: </a:t>
            </a:r>
            <a:r>
              <a:rPr lang="en-US" sz="2800" dirty="0"/>
              <a:t>Middle Class, Business owners, employers, control the </a:t>
            </a:r>
            <a:r>
              <a:rPr lang="en-US" sz="2800" u="sng" dirty="0"/>
              <a:t>Means of Production</a:t>
            </a:r>
            <a:r>
              <a:rPr lang="en-US" sz="2800" dirty="0"/>
              <a:t>. (Very Few/Very Rich</a:t>
            </a:r>
            <a:r>
              <a:rPr lang="en-US" sz="2800" dirty="0" smtClean="0"/>
              <a:t>)</a:t>
            </a:r>
          </a:p>
          <a:p>
            <a:pPr marL="114300" indent="0">
              <a:buNone/>
              <a:defRPr/>
            </a:pPr>
            <a:endParaRPr lang="en-US" sz="2800" dirty="0"/>
          </a:p>
          <a:p>
            <a:pPr marL="114300" indent="0">
              <a:buNone/>
              <a:defRPr/>
            </a:pPr>
            <a:r>
              <a:rPr lang="en-US" sz="2800" u="sng" dirty="0" smtClean="0"/>
              <a:t>PROLETARIAT-</a:t>
            </a:r>
            <a:r>
              <a:rPr lang="en-US" sz="2800" dirty="0" smtClean="0"/>
              <a:t>“Have </a:t>
            </a:r>
            <a:r>
              <a:rPr lang="en-US" sz="2800" dirty="0"/>
              <a:t>Nots</a:t>
            </a:r>
            <a:r>
              <a:rPr lang="en-US" sz="2800" dirty="0" smtClean="0"/>
              <a:t>”: </a:t>
            </a:r>
            <a:r>
              <a:rPr lang="en-US" sz="2800" dirty="0"/>
              <a:t>Urban poor, workers, employees. (Very Many/Very Poor</a:t>
            </a:r>
            <a:r>
              <a:rPr lang="en-US" sz="2800" dirty="0" smtClean="0"/>
              <a:t>)</a:t>
            </a:r>
          </a:p>
          <a:p>
            <a:pPr marL="114300" indent="0">
              <a:buNone/>
              <a:defRPr/>
            </a:pPr>
            <a:endParaRPr lang="en-US" sz="2800" dirty="0" smtClean="0"/>
          </a:p>
          <a:p>
            <a:pPr marL="114300" indent="0">
              <a:buNone/>
              <a:defRPr/>
            </a:pPr>
            <a:r>
              <a:rPr lang="en-US" sz="2800" u="sng" dirty="0" smtClean="0"/>
              <a:t>Social Mobility </a:t>
            </a:r>
            <a:r>
              <a:rPr lang="en-US" sz="2800" dirty="0" smtClean="0"/>
              <a:t>– The ability to move from one social class to another.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93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r>
              <a:rPr lang="en-US" dirty="0" smtClean="0"/>
              <a:t>Adam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848600" cy="5562600"/>
          </a:xfrm>
        </p:spPr>
        <p:txBody>
          <a:bodyPr/>
          <a:lstStyle/>
          <a:p>
            <a:pPr marL="114300" lvl="0" indent="0">
              <a:buNone/>
            </a:pPr>
            <a:r>
              <a:rPr lang="en-US" sz="2400" b="1" dirty="0" smtClean="0"/>
              <a:t>Capitalism</a:t>
            </a:r>
            <a:endParaRPr lang="en-US" sz="2000" b="1" dirty="0"/>
          </a:p>
          <a:p>
            <a:pPr lvl="1"/>
            <a:r>
              <a:rPr lang="en-US" sz="2400" dirty="0" smtClean="0"/>
              <a:t>Wealth of Nations</a:t>
            </a:r>
            <a:endParaRPr lang="en-US" dirty="0"/>
          </a:p>
          <a:p>
            <a:pPr lvl="1"/>
            <a:r>
              <a:rPr lang="en-US" sz="2400" dirty="0" smtClean="0"/>
              <a:t>Laissez Faire</a:t>
            </a:r>
            <a:endParaRPr lang="en-US" dirty="0"/>
          </a:p>
          <a:p>
            <a:pPr lvl="1"/>
            <a:r>
              <a:rPr lang="en-US" sz="2400" dirty="0" smtClean="0"/>
              <a:t>3 Laws</a:t>
            </a:r>
            <a:endParaRPr lang="en-US" dirty="0"/>
          </a:p>
          <a:p>
            <a:pPr lvl="2"/>
            <a:r>
              <a:rPr lang="en-US" sz="2000" dirty="0" smtClean="0"/>
              <a:t>Self Interest</a:t>
            </a:r>
            <a:endParaRPr lang="en-US" dirty="0"/>
          </a:p>
          <a:p>
            <a:pPr lvl="2"/>
            <a:r>
              <a:rPr lang="en-US" sz="2000" dirty="0" smtClean="0"/>
              <a:t>Competition</a:t>
            </a:r>
            <a:endParaRPr lang="en-US" dirty="0"/>
          </a:p>
          <a:p>
            <a:pPr lvl="2"/>
            <a:r>
              <a:rPr lang="en-US" sz="2000" dirty="0" smtClean="0"/>
              <a:t>Supply and Demand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r>
              <a:rPr lang="en-US" dirty="0" smtClean="0"/>
              <a:t>Karl Marx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848600" cy="5562600"/>
          </a:xfrm>
        </p:spPr>
        <p:txBody>
          <a:bodyPr/>
          <a:lstStyle/>
          <a:p>
            <a:pPr marL="114300" lvl="0" indent="0">
              <a:buNone/>
            </a:pPr>
            <a:r>
              <a:rPr lang="en-US" sz="2400" b="1" dirty="0" smtClean="0"/>
              <a:t>Communism</a:t>
            </a:r>
            <a:endParaRPr lang="en-US" sz="2000" b="1" dirty="0"/>
          </a:p>
          <a:p>
            <a:pPr lvl="1"/>
            <a:r>
              <a:rPr lang="en-US" sz="2400" i="1" dirty="0" smtClean="0"/>
              <a:t>Communist Manifesto</a:t>
            </a:r>
            <a:endParaRPr lang="en-US" i="1" dirty="0"/>
          </a:p>
          <a:p>
            <a:pPr lvl="1"/>
            <a:r>
              <a:rPr lang="en-US" sz="2400" dirty="0" smtClean="0"/>
              <a:t>Worker (Proletariat) Revolution</a:t>
            </a:r>
            <a:endParaRPr lang="en-US" dirty="0"/>
          </a:p>
          <a:p>
            <a:pPr lvl="1"/>
            <a:r>
              <a:rPr lang="en-US" sz="2400" dirty="0" smtClean="0"/>
              <a:t>Industrialization enslaved the proletariat, worker revolution is necessary to overthrow the capitalist system.</a:t>
            </a:r>
          </a:p>
          <a:p>
            <a:pPr lvl="1"/>
            <a:r>
              <a:rPr lang="en-US" sz="2400" dirty="0" smtClean="0"/>
              <a:t>Ultimate Goal = Classless Society (Total Equality)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2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732377"/>
              </p:ext>
            </p:extLst>
          </p:nvPr>
        </p:nvGraphicFramePr>
        <p:xfrm>
          <a:off x="228600" y="152400"/>
          <a:ext cx="7848600" cy="70445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46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6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ITEMS TO BE COMPARED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CAPITALISM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COMMUNISM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was the Founder of the System?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Adam Smith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Karl Marx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Which type of market economy?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Market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Command Economy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Which type of political structure?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Democracy (Freedom)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Totalitarian/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Dictatorship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benefits most? Least?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Most-Rich, Least-Poor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Most-Poor, Least-Rich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 are prices and production determined?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Supply and Demand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Government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364123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there private business/ property?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821456919"/>
                  </a:ext>
                </a:extLst>
              </a:tr>
              <a:tr h="759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is the Role of the Government?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Hands Off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Laissez-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Fairre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Owns everything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530954800"/>
                  </a:ext>
                </a:extLst>
              </a:tr>
              <a:tr h="759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Benefits of the System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get Rich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Incentive Based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Protected by Govt.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Everyone is equal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660987616"/>
                  </a:ext>
                </a:extLst>
              </a:tr>
              <a:tr h="759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Drawbacks of the System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POVERTY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 Incentive, Can’t get rich.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62837996"/>
                  </a:ext>
                </a:extLst>
              </a:tr>
              <a:tr h="759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2806539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511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15400" cy="2743200"/>
          </a:xfrm>
        </p:spPr>
        <p:txBody>
          <a:bodyPr/>
          <a:lstStyle/>
          <a:p>
            <a:r>
              <a:rPr lang="en-US" dirty="0" smtClean="0"/>
              <a:t>Industrial Revolution Thematic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0"/>
            <a:ext cx="8763000" cy="365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TASK: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Define Revolution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Select a specific revolution (the industrial revolution) that you have studied and describe 3 of the factors that helped bring about that particular revolution.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Identify and discuss one immediate effect and one long term effect of this revolution on the lives of people involved.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Essay Organizer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Revolution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CAUSES OF THE INDUSTRIAL REVOLUTION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Cause 1 with explanation and example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Cause </a:t>
            </a:r>
            <a:r>
              <a:rPr lang="en-US" dirty="0" smtClean="0"/>
              <a:t>2 </a:t>
            </a:r>
            <a:r>
              <a:rPr lang="en-US" dirty="0"/>
              <a:t>with explanation and example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Cause </a:t>
            </a:r>
            <a:r>
              <a:rPr lang="en-US" dirty="0" smtClean="0"/>
              <a:t>3 </a:t>
            </a:r>
            <a:r>
              <a:rPr lang="en-US" dirty="0"/>
              <a:t>with explanation and </a:t>
            </a:r>
            <a:r>
              <a:rPr lang="en-US" dirty="0" smtClean="0"/>
              <a:t>example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EFFECTS OF THE INDUSTRIAL REVOLUTION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Short term effect with explanation and example</a:t>
            </a:r>
            <a:endParaRPr lang="en-US" dirty="0"/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Long </a:t>
            </a:r>
            <a:r>
              <a:rPr lang="en-US" dirty="0"/>
              <a:t>term effect with explanation and </a:t>
            </a:r>
            <a:r>
              <a:rPr lang="en-US" dirty="0" smtClean="0"/>
              <a:t>example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 Write an introductory paragraph with historical context and a 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0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Revolution</a:t>
            </a:r>
            <a:r>
              <a:rPr lang="en-US" dirty="0" smtClean="0"/>
              <a:t>: A period of change or significant transition.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Agricultural Revolution</a:t>
            </a:r>
            <a:r>
              <a:rPr lang="en-US" dirty="0" smtClean="0"/>
              <a:t>: </a:t>
            </a:r>
            <a:r>
              <a:rPr lang="en-US" dirty="0"/>
              <a:t>A period </a:t>
            </a:r>
            <a:r>
              <a:rPr lang="en-US" dirty="0" smtClean="0"/>
              <a:t>in England that led to increased agricultural production.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Enclosure</a:t>
            </a:r>
            <a:r>
              <a:rPr lang="en-US" dirty="0" smtClean="0"/>
              <a:t>: Process of consolidating small pieces of land into larger ones for increased farm output.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Factory System</a:t>
            </a:r>
            <a:r>
              <a:rPr lang="en-US" dirty="0" smtClean="0"/>
              <a:t>: Economic systems that develops in Industrial England based on the factory.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Suffrage</a:t>
            </a:r>
            <a:r>
              <a:rPr lang="en-US" dirty="0" smtClean="0"/>
              <a:t>: Right to vote.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Urbanization</a:t>
            </a:r>
            <a:r>
              <a:rPr lang="en-US" dirty="0" smtClean="0"/>
              <a:t>: Migration of people from farms to city (urban) areas.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/>
              <a:t>Population Density</a:t>
            </a:r>
            <a:r>
              <a:rPr lang="en-US" dirty="0" smtClean="0"/>
              <a:t>: Amount of people in a defined area.  Urban</a:t>
            </a:r>
            <a:r>
              <a:rPr lang="en-US" dirty="0" smtClean="0">
                <a:sym typeface="Wingdings" panose="05000000000000000000" pitchFamily="2" charset="2"/>
              </a:rPr>
              <a:t> High Pop Density, Rural  Low Pop Density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Labor Union</a:t>
            </a:r>
            <a:r>
              <a:rPr lang="en-US" dirty="0" smtClean="0"/>
              <a:t>: Organization of workers who unit for the purposes of strength in collective bargaining and improving working conditions.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England?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Geography: Harbors, Navigable Rivers, Key Resources (Coal and Iron)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Colonial Empire: Raw Materials from vast colonies.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 smtClean="0"/>
              <a:t>Economic Stability: Banking, Capital for Investment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Transportation Network: Shipping and Trains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Agricultural Revolution: Food </a:t>
            </a:r>
            <a:r>
              <a:rPr lang="en-US" dirty="0" err="1" smtClean="0"/>
              <a:t>Surprlus</a:t>
            </a:r>
            <a:r>
              <a:rPr lang="en-US" dirty="0" smtClean="0"/>
              <a:t>---Population Growth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Coal and Iron</a:t>
            </a:r>
          </a:p>
          <a:p>
            <a:pPr marL="11430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Access to Water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Capital for Investment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Technology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7620000" cy="968829"/>
          </a:xfrm>
        </p:spPr>
        <p:txBody>
          <a:bodyPr/>
          <a:lstStyle/>
          <a:p>
            <a:r>
              <a:rPr lang="en-US" dirty="0" smtClean="0"/>
              <a:t>Factory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48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/>
              <a:t>Factory Acts</a:t>
            </a:r>
            <a:r>
              <a:rPr lang="en-US" sz="2400" dirty="0"/>
              <a:t>: Laws written to create safer working conditions and limit child labor.</a:t>
            </a:r>
          </a:p>
          <a:p>
            <a:pPr marL="114300" indent="0">
              <a:buNone/>
            </a:pPr>
            <a:r>
              <a:rPr lang="en-US" sz="2400" b="1" dirty="0"/>
              <a:t>Child Labor Laws</a:t>
            </a:r>
            <a:r>
              <a:rPr lang="en-US" sz="2400" dirty="0"/>
              <a:t>: Laws that limited the minimum age, amount of </a:t>
            </a:r>
            <a:r>
              <a:rPr lang="en-US" sz="2400" dirty="0" err="1"/>
              <a:t>hrs</a:t>
            </a:r>
            <a:r>
              <a:rPr lang="en-US" sz="2400" dirty="0"/>
              <a:t> and conditions in which children could work.  </a:t>
            </a:r>
          </a:p>
        </p:txBody>
      </p:sp>
    </p:spTree>
    <p:extLst>
      <p:ext uri="{BB962C8B-B14F-4D97-AF65-F5344CB8AC3E}">
        <p14:creationId xmlns:p14="http://schemas.microsoft.com/office/powerpoint/2010/main" val="10054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7620000" cy="968829"/>
          </a:xfrm>
        </p:spPr>
        <p:txBody>
          <a:bodyPr/>
          <a:lstStyle/>
          <a:p>
            <a:r>
              <a:rPr lang="en-US" dirty="0" smtClean="0"/>
              <a:t>Impacts of Industrialization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Poverty</a:t>
            </a:r>
          </a:p>
          <a:p>
            <a:r>
              <a:rPr lang="en-US" sz="1900" dirty="0" smtClean="0"/>
              <a:t>Increased Production</a:t>
            </a:r>
          </a:p>
          <a:p>
            <a:r>
              <a:rPr lang="en-US" sz="1900" dirty="0" smtClean="0"/>
              <a:t>Improved Transportation/Communication Networks</a:t>
            </a:r>
          </a:p>
          <a:p>
            <a:r>
              <a:rPr lang="en-US" sz="1900" dirty="0" smtClean="0"/>
              <a:t>Greater Employment Opportunities</a:t>
            </a:r>
          </a:p>
          <a:p>
            <a:r>
              <a:rPr lang="en-US" sz="1900" dirty="0" smtClean="0"/>
              <a:t>Communism and Capitalism</a:t>
            </a:r>
          </a:p>
          <a:p>
            <a:r>
              <a:rPr lang="en-US" sz="1900" dirty="0"/>
              <a:t>Factory </a:t>
            </a:r>
            <a:r>
              <a:rPr lang="en-US" sz="1900" dirty="0" smtClean="0"/>
              <a:t>Acts, CHILD </a:t>
            </a:r>
            <a:r>
              <a:rPr lang="en-US" sz="1900" dirty="0"/>
              <a:t>LABOR LAWS</a:t>
            </a:r>
          </a:p>
          <a:p>
            <a:r>
              <a:rPr lang="en-US" sz="1900" dirty="0" smtClean="0"/>
              <a:t>Labor </a:t>
            </a:r>
            <a:r>
              <a:rPr lang="en-US" sz="1900" dirty="0"/>
              <a:t>Unions</a:t>
            </a:r>
          </a:p>
          <a:p>
            <a:r>
              <a:rPr lang="en-US" sz="1900" dirty="0"/>
              <a:t>Expanded role of women</a:t>
            </a:r>
          </a:p>
          <a:p>
            <a:r>
              <a:rPr lang="en-US" sz="1900" dirty="0"/>
              <a:t>Unprecedented Population Growth</a:t>
            </a:r>
          </a:p>
          <a:p>
            <a:pPr lvl="1"/>
            <a:r>
              <a:rPr lang="en-US" sz="1900" dirty="0"/>
              <a:t>Food Surplus, Medical Advances, Improved Sanitation and Hygiene</a:t>
            </a:r>
          </a:p>
          <a:p>
            <a:r>
              <a:rPr lang="en-US" sz="1900" dirty="0"/>
              <a:t>Urbanization (Movement from farms to towns/cities)</a:t>
            </a:r>
          </a:p>
          <a:p>
            <a:r>
              <a:rPr lang="en-US" sz="1900" dirty="0"/>
              <a:t>Poor Living/Working Conditions</a:t>
            </a:r>
          </a:p>
          <a:p>
            <a:r>
              <a:rPr lang="en-US" sz="1900" dirty="0"/>
              <a:t>New Social Classes (CLASS </a:t>
            </a:r>
            <a:r>
              <a:rPr lang="en-US" sz="1900" dirty="0" smtClean="0"/>
              <a:t>TENSION)</a:t>
            </a:r>
            <a:r>
              <a:rPr lang="en-US" sz="1900" dirty="0"/>
              <a:t>	</a:t>
            </a:r>
          </a:p>
          <a:p>
            <a:pPr lvl="1"/>
            <a:r>
              <a:rPr lang="en-US" sz="1900" dirty="0"/>
              <a:t>Bourgeoisie - New Middle </a:t>
            </a:r>
            <a:r>
              <a:rPr lang="en-US" sz="1900" dirty="0" smtClean="0"/>
              <a:t>Class (RICH GET RICHER)</a:t>
            </a:r>
            <a:endParaRPr lang="en-US" sz="1900" dirty="0"/>
          </a:p>
          <a:p>
            <a:pPr lvl="1"/>
            <a:r>
              <a:rPr lang="en-US" sz="1900" dirty="0"/>
              <a:t>Proletariat - Working </a:t>
            </a:r>
            <a:r>
              <a:rPr lang="en-US" sz="1900" dirty="0" smtClean="0"/>
              <a:t>Poor (POOR GET POORER)</a:t>
            </a:r>
            <a:endParaRPr lang="en-US" sz="19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000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Workers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Labor Unions</a:t>
            </a:r>
            <a:endParaRPr lang="en-US" sz="3200" b="1" dirty="0"/>
          </a:p>
          <a:p>
            <a:pPr lvl="1"/>
            <a:r>
              <a:rPr lang="en-US" sz="3200" dirty="0"/>
              <a:t>Fight for worker rights and protections (min wage, weekends, safety)</a:t>
            </a:r>
          </a:p>
          <a:p>
            <a:r>
              <a:rPr lang="en-US" sz="4000" b="1" dirty="0"/>
              <a:t>Religion</a:t>
            </a:r>
          </a:p>
          <a:p>
            <a:pPr lvl="1"/>
            <a:r>
              <a:rPr lang="en-US" sz="3200" dirty="0"/>
              <a:t>Methodism is founded by John Wesley</a:t>
            </a:r>
          </a:p>
          <a:p>
            <a:pPr lvl="2"/>
            <a:r>
              <a:rPr lang="en-US" sz="3000" dirty="0"/>
              <a:t>People lost Faith in Church</a:t>
            </a:r>
          </a:p>
          <a:p>
            <a:pPr lvl="2"/>
            <a:r>
              <a:rPr lang="en-US" sz="3000" dirty="0"/>
              <a:t>Salvation provided hope for poor</a:t>
            </a:r>
          </a:p>
          <a:p>
            <a:r>
              <a:rPr lang="en-US" sz="4000" b="1" dirty="0"/>
              <a:t>Industrial Riots</a:t>
            </a:r>
          </a:p>
          <a:p>
            <a:pPr lvl="1"/>
            <a:r>
              <a:rPr lang="en-US" sz="3200" dirty="0"/>
              <a:t>Violent Acts led by Secret Groups (</a:t>
            </a:r>
            <a:r>
              <a:rPr lang="en-US" sz="3200" dirty="0" err="1"/>
              <a:t>ie</a:t>
            </a:r>
            <a:r>
              <a:rPr lang="en-US" sz="3200" dirty="0"/>
              <a:t>. Luddites)</a:t>
            </a:r>
          </a:p>
        </p:txBody>
      </p:sp>
    </p:spTree>
    <p:extLst>
      <p:ext uri="{BB962C8B-B14F-4D97-AF65-F5344CB8AC3E}">
        <p14:creationId xmlns:p14="http://schemas.microsoft.com/office/powerpoint/2010/main" val="21980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848600" cy="53340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  <a:defRPr/>
            </a:pPr>
            <a:r>
              <a:rPr lang="en-US" sz="2800" u="sng" dirty="0" smtClean="0"/>
              <a:t>Capitalism</a:t>
            </a:r>
            <a:r>
              <a:rPr lang="en-US" sz="2800" dirty="0" smtClean="0"/>
              <a:t> </a:t>
            </a:r>
            <a:r>
              <a:rPr lang="en-US" sz="2800" dirty="0"/>
              <a:t>– Economic system in which factors of production are privately owned, and individuals operate in a free market.</a:t>
            </a:r>
          </a:p>
          <a:p>
            <a:pPr marL="114300" indent="0">
              <a:buNone/>
              <a:defRPr/>
            </a:pPr>
            <a:r>
              <a:rPr lang="en-US" sz="2800" u="sng" dirty="0"/>
              <a:t>Laissez Faire </a:t>
            </a:r>
            <a:r>
              <a:rPr lang="en-US" sz="2800" dirty="0"/>
              <a:t>– “Hands Off,” No government involvement in the economy</a:t>
            </a:r>
            <a:r>
              <a:rPr lang="en-US" sz="2800" dirty="0" smtClean="0"/>
              <a:t>.</a:t>
            </a:r>
          </a:p>
          <a:p>
            <a:pPr marL="114300" indent="0">
              <a:buNone/>
              <a:defRPr/>
            </a:pPr>
            <a:r>
              <a:rPr lang="en-US" sz="2800" u="sng" dirty="0" smtClean="0"/>
              <a:t>Market Economy </a:t>
            </a:r>
            <a:r>
              <a:rPr lang="en-US" sz="2800" dirty="0" smtClean="0"/>
              <a:t>– “Free Market” economy not regulated by outside forces.</a:t>
            </a:r>
          </a:p>
          <a:p>
            <a:pPr marL="114300" indent="0">
              <a:buNone/>
              <a:defRPr/>
            </a:pPr>
            <a:r>
              <a:rPr lang="en-US" sz="2800" u="sng" dirty="0" smtClean="0"/>
              <a:t>Command Economy </a:t>
            </a:r>
            <a:r>
              <a:rPr lang="en-US" sz="2800" dirty="0" smtClean="0"/>
              <a:t>– Economy under complete government control.</a:t>
            </a:r>
            <a:endParaRPr lang="en-US" sz="2800" dirty="0"/>
          </a:p>
          <a:p>
            <a:pPr marL="114300" indent="0">
              <a:buNone/>
              <a:defRPr/>
            </a:pPr>
            <a:r>
              <a:rPr lang="en-US" sz="2800" u="sng" dirty="0" smtClean="0"/>
              <a:t>Socialism</a:t>
            </a:r>
            <a:r>
              <a:rPr lang="en-US" sz="2800" dirty="0" smtClean="0"/>
              <a:t> </a:t>
            </a:r>
            <a:r>
              <a:rPr lang="en-US" sz="2800" dirty="0"/>
              <a:t>- Economic system in which factors of production are publicly owned, and operate for the welfare of all.</a:t>
            </a:r>
          </a:p>
          <a:p>
            <a:pPr marL="114300" indent="0">
              <a:buNone/>
              <a:defRPr/>
            </a:pPr>
            <a:r>
              <a:rPr lang="en-US" sz="2800" u="sng" dirty="0"/>
              <a:t>Communism</a:t>
            </a:r>
            <a:r>
              <a:rPr lang="en-US" sz="2800" dirty="0"/>
              <a:t> - Economic system in which factors of production are owned by the people, no private property, all is shared equally.</a:t>
            </a:r>
          </a:p>
        </p:txBody>
      </p:sp>
    </p:spTree>
    <p:extLst>
      <p:ext uri="{BB962C8B-B14F-4D97-AF65-F5344CB8AC3E}">
        <p14:creationId xmlns:p14="http://schemas.microsoft.com/office/powerpoint/2010/main" val="23701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313</TotalTime>
  <Words>743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</vt:lpstr>
      <vt:lpstr>Garamond</vt:lpstr>
      <vt:lpstr>Tahoma</vt:lpstr>
      <vt:lpstr>Wingdings</vt:lpstr>
      <vt:lpstr>Adjacency</vt:lpstr>
      <vt:lpstr>Unit 3 Exam Review Causes of the Industrial Revolution  Effects/Impacts of the Industrial Revolution</vt:lpstr>
      <vt:lpstr>PowerPoint Presentation</vt:lpstr>
      <vt:lpstr>PowerPoint Presentation</vt:lpstr>
      <vt:lpstr>Why England?</vt:lpstr>
      <vt:lpstr>What Resources?</vt:lpstr>
      <vt:lpstr>Factory Acts</vt:lpstr>
      <vt:lpstr>Impacts of Industrialization</vt:lpstr>
      <vt:lpstr>How did Workers Respond?</vt:lpstr>
      <vt:lpstr>Economic Systems</vt:lpstr>
      <vt:lpstr>Economic Systems</vt:lpstr>
      <vt:lpstr>Adam Smith</vt:lpstr>
      <vt:lpstr>Karl Marx</vt:lpstr>
      <vt:lpstr>PowerPoint Presentation</vt:lpstr>
      <vt:lpstr>Industrial Revolution Thematic Essay</vt:lpstr>
      <vt:lpstr>Essay Organizer</vt:lpstr>
    </vt:vector>
  </TitlesOfParts>
  <Company>Sachem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Exam Review Age of Reason Age of Revolution</dc:title>
  <dc:creator>Sachem Central School District</dc:creator>
  <cp:lastModifiedBy>Matt Rivera</cp:lastModifiedBy>
  <cp:revision>18</cp:revision>
  <dcterms:created xsi:type="dcterms:W3CDTF">2017-10-04T12:21:46Z</dcterms:created>
  <dcterms:modified xsi:type="dcterms:W3CDTF">2018-10-24T14:34:50Z</dcterms:modified>
</cp:coreProperties>
</file>