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0"/>
  </p:notesMasterIdLst>
  <p:sldIdLst>
    <p:sldId id="256" r:id="rId2"/>
    <p:sldId id="257" r:id="rId3"/>
    <p:sldId id="305" r:id="rId4"/>
    <p:sldId id="306" r:id="rId5"/>
    <p:sldId id="307" r:id="rId6"/>
    <p:sldId id="308" r:id="rId7"/>
    <p:sldId id="309" r:id="rId8"/>
    <p:sldId id="310" r:id="rId9"/>
    <p:sldId id="311" r:id="rId10"/>
    <p:sldId id="312" r:id="rId11"/>
    <p:sldId id="313" r:id="rId12"/>
    <p:sldId id="323" r:id="rId13"/>
    <p:sldId id="324" r:id="rId14"/>
    <p:sldId id="325" r:id="rId15"/>
    <p:sldId id="314" r:id="rId16"/>
    <p:sldId id="315" r:id="rId17"/>
    <p:sldId id="316" r:id="rId18"/>
    <p:sldId id="317" r:id="rId19"/>
    <p:sldId id="318" r:id="rId20"/>
    <p:sldId id="319" r:id="rId21"/>
    <p:sldId id="320" r:id="rId22"/>
    <p:sldId id="321" r:id="rId23"/>
    <p:sldId id="322" r:id="rId24"/>
    <p:sldId id="261" r:id="rId25"/>
    <p:sldId id="285" r:id="rId26"/>
    <p:sldId id="332" r:id="rId27"/>
    <p:sldId id="259" r:id="rId28"/>
    <p:sldId id="264" r:id="rId29"/>
    <p:sldId id="272" r:id="rId30"/>
    <p:sldId id="273" r:id="rId31"/>
    <p:sldId id="265" r:id="rId32"/>
    <p:sldId id="333" r:id="rId33"/>
    <p:sldId id="326" r:id="rId34"/>
    <p:sldId id="327" r:id="rId35"/>
    <p:sldId id="328" r:id="rId36"/>
    <p:sldId id="329" r:id="rId37"/>
    <p:sldId id="330" r:id="rId38"/>
    <p:sldId id="275" r:id="rId39"/>
    <p:sldId id="274" r:id="rId40"/>
    <p:sldId id="287" r:id="rId41"/>
    <p:sldId id="290" r:id="rId42"/>
    <p:sldId id="334" r:id="rId43"/>
    <p:sldId id="266" r:id="rId44"/>
    <p:sldId id="268" r:id="rId45"/>
    <p:sldId id="335" r:id="rId46"/>
    <p:sldId id="331" r:id="rId47"/>
    <p:sldId id="291" r:id="rId48"/>
    <p:sldId id="294" r:id="rId49"/>
    <p:sldId id="337" r:id="rId50"/>
    <p:sldId id="296" r:id="rId51"/>
    <p:sldId id="336" r:id="rId52"/>
    <p:sldId id="270" r:id="rId53"/>
    <p:sldId id="277" r:id="rId54"/>
    <p:sldId id="278" r:id="rId55"/>
    <p:sldId id="279" r:id="rId56"/>
    <p:sldId id="269" r:id="rId57"/>
    <p:sldId id="271" r:id="rId58"/>
    <p:sldId id="284" r:id="rId59"/>
    <p:sldId id="280" r:id="rId60"/>
    <p:sldId id="281" r:id="rId61"/>
    <p:sldId id="288" r:id="rId62"/>
    <p:sldId id="301" r:id="rId63"/>
    <p:sldId id="293" r:id="rId64"/>
    <p:sldId id="295" r:id="rId65"/>
    <p:sldId id="297" r:id="rId66"/>
    <p:sldId id="298" r:id="rId67"/>
    <p:sldId id="303" r:id="rId68"/>
    <p:sldId id="299" r:id="rId69"/>
    <p:sldId id="302" r:id="rId70"/>
    <p:sldId id="300" r:id="rId71"/>
    <p:sldId id="304" r:id="rId72"/>
    <p:sldId id="338" r:id="rId73"/>
    <p:sldId id="340" r:id="rId74"/>
    <p:sldId id="341" r:id="rId75"/>
    <p:sldId id="342" r:id="rId76"/>
    <p:sldId id="343" r:id="rId77"/>
    <p:sldId id="344" r:id="rId78"/>
    <p:sldId id="345" r:id="rId7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86"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CB2B4E-C37F-4B04-8B52-16DAF0EFDDCF}" type="datetimeFigureOut">
              <a:rPr lang="en-US" smtClean="0"/>
              <a:t>1/10/2018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6459A5-C7CF-41AD-BE18-36C7F93CF34E}" type="slidenum">
              <a:rPr lang="en-US" smtClean="0"/>
              <a:t>‹#›</a:t>
            </a:fld>
            <a:endParaRPr lang="en-US"/>
          </a:p>
        </p:txBody>
      </p:sp>
    </p:spTree>
    <p:extLst>
      <p:ext uri="{BB962C8B-B14F-4D97-AF65-F5344CB8AC3E}">
        <p14:creationId xmlns:p14="http://schemas.microsoft.com/office/powerpoint/2010/main" val="3944044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Black Shirts </a:t>
            </a:r>
            <a:r>
              <a:rPr lang="en-US" dirty="0" smtClean="0">
                <a:sym typeface="Wingdings" pitchFamily="2" charset="2"/>
              </a:rPr>
              <a:t> Party Militants</a:t>
            </a:r>
            <a:endParaRPr lang="en-US" dirty="0"/>
          </a:p>
        </p:txBody>
      </p:sp>
      <p:sp>
        <p:nvSpPr>
          <p:cNvPr id="4" name="Slide Number Placeholder 3"/>
          <p:cNvSpPr>
            <a:spLocks noGrp="1"/>
          </p:cNvSpPr>
          <p:nvPr>
            <p:ph type="sldNum" sz="quarter" idx="10"/>
          </p:nvPr>
        </p:nvSpPr>
        <p:spPr/>
        <p:txBody>
          <a:bodyPr/>
          <a:lstStyle/>
          <a:p>
            <a:fld id="{F1250F03-B1CA-4F28-BCE2-0748EA2ABC6C}" type="slidenum">
              <a:rPr lang="en-US" smtClean="0"/>
              <a:pPr/>
              <a:t>48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Black Shirts </a:t>
            </a:r>
            <a:r>
              <a:rPr lang="en-US" dirty="0" smtClean="0">
                <a:sym typeface="Wingdings" pitchFamily="2" charset="2"/>
              </a:rPr>
              <a:t> Party Militants</a:t>
            </a:r>
            <a:endParaRPr lang="en-US" dirty="0"/>
          </a:p>
        </p:txBody>
      </p:sp>
      <p:sp>
        <p:nvSpPr>
          <p:cNvPr id="4" name="Slide Number Placeholder 3"/>
          <p:cNvSpPr>
            <a:spLocks noGrp="1"/>
          </p:cNvSpPr>
          <p:nvPr>
            <p:ph type="sldNum" sz="quarter" idx="10"/>
          </p:nvPr>
        </p:nvSpPr>
        <p:spPr/>
        <p:txBody>
          <a:bodyPr/>
          <a:lstStyle/>
          <a:p>
            <a:fld id="{F1250F03-B1CA-4F28-BCE2-0748EA2ABC6C}" type="slidenum">
              <a:rPr lang="en-US" smtClean="0"/>
              <a:pPr/>
              <a:t>49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F5C7932C-403F-46EB-B61C-3B6ED25475AA}" type="datetimeFigureOut">
              <a:rPr lang="en-US" smtClean="0"/>
              <a:pPr/>
              <a:t>1/10/2018</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3342F681-9493-40F7-BABF-126A1EC8B09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5C7932C-403F-46EB-B61C-3B6ED25475AA}" type="datetimeFigureOut">
              <a:rPr lang="en-US" smtClean="0"/>
              <a:pPr/>
              <a:t>1/10/2018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342F681-9493-40F7-BABF-126A1EC8B09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5C7932C-403F-46EB-B61C-3B6ED25475AA}" type="datetimeFigureOut">
              <a:rPr lang="en-US" smtClean="0"/>
              <a:pPr/>
              <a:t>1/10/2018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342F681-9493-40F7-BABF-126A1EC8B09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5C7932C-403F-46EB-B61C-3B6ED25475AA}" type="datetimeFigureOut">
              <a:rPr lang="en-US" smtClean="0"/>
              <a:pPr/>
              <a:t>1/10/2018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342F681-9493-40F7-BABF-126A1EC8B096}"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5C7932C-403F-46EB-B61C-3B6ED25475AA}" type="datetimeFigureOut">
              <a:rPr lang="en-US" smtClean="0"/>
              <a:pPr/>
              <a:t>1/10/2018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342F681-9493-40F7-BABF-126A1EC8B096}"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5C7932C-403F-46EB-B61C-3B6ED25475AA}" type="datetimeFigureOut">
              <a:rPr lang="en-US" smtClean="0"/>
              <a:pPr/>
              <a:t>1/10/2018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342F681-9493-40F7-BABF-126A1EC8B096}"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5C7932C-403F-46EB-B61C-3B6ED25475AA}" type="datetimeFigureOut">
              <a:rPr lang="en-US" smtClean="0"/>
              <a:pPr/>
              <a:t>1/10/2018</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3342F681-9493-40F7-BABF-126A1EC8B09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F5C7932C-403F-46EB-B61C-3B6ED25475AA}" type="datetimeFigureOut">
              <a:rPr lang="en-US" smtClean="0"/>
              <a:pPr/>
              <a:t>1/10/2018</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3342F681-9493-40F7-BABF-126A1EC8B096}"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F5C7932C-403F-46EB-B61C-3B6ED25475AA}" type="datetimeFigureOut">
              <a:rPr lang="en-US" smtClean="0"/>
              <a:pPr/>
              <a:t>1/10/2018</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3342F681-9493-40F7-BABF-126A1EC8B09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F5C7932C-403F-46EB-B61C-3B6ED25475AA}" type="datetimeFigureOut">
              <a:rPr lang="en-US" smtClean="0"/>
              <a:pPr/>
              <a:t>1/10/2018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342F681-9493-40F7-BABF-126A1EC8B09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F5C7932C-403F-46EB-B61C-3B6ED25475AA}" type="datetimeFigureOut">
              <a:rPr lang="en-US" smtClean="0"/>
              <a:pPr/>
              <a:t>1/10/2018</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342F681-9493-40F7-BABF-126A1EC8B096}"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F5C7932C-403F-46EB-B61C-3B6ED25475AA}" type="datetimeFigureOut">
              <a:rPr lang="en-US" smtClean="0"/>
              <a:pPr/>
              <a:t>1/10/2018</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342F681-9493-40F7-BABF-126A1EC8B09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http://guggenheimpartners.com/GP/media/images/MarketPerspectives/Market-Perspectives-03072012-Chart-3-Inflation-in-PostWWI.jpg"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http://guggenheimpartners.com/GP/media/images/MarketPerspectives/Market-Perspectives-03072012-Chart-1-European-Debt.jpg"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video" Target="file:///C:\Documents%20and%20Settings\mrivera\Desktop\EAST\Videos\Hitler%20&amp;%20WWII%20clips\hitleryouth.wmv" TargetMode="External"/></Relationships>
</file>

<file path=ppt/slides/_rels/slide5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Interwar Period</a:t>
            </a:r>
            <a:br>
              <a:rPr lang="en-US" dirty="0" smtClean="0"/>
            </a:br>
            <a:r>
              <a:rPr lang="en-US" dirty="0" smtClean="0"/>
              <a:t>Between WWI and WWII</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Who is to blame for WWI?</a:t>
            </a:r>
            <a:endParaRPr lang="en-US" dirty="0"/>
          </a:p>
        </p:txBody>
      </p:sp>
      <p:sp>
        <p:nvSpPr>
          <p:cNvPr id="3" name="Title 2"/>
          <p:cNvSpPr>
            <a:spLocks noGrp="1"/>
          </p:cNvSpPr>
          <p:nvPr>
            <p:ph type="title"/>
          </p:nvPr>
        </p:nvSpPr>
        <p:spPr/>
        <p:txBody>
          <a:bodyPr/>
          <a:lstStyle/>
          <a:p>
            <a:r>
              <a:rPr lang="en-US" dirty="0" smtClean="0"/>
              <a:t>Let’s start with WHY?	</a:t>
            </a:r>
            <a:endParaRPr lang="en-US" dirty="0"/>
          </a:p>
        </p:txBody>
      </p:sp>
    </p:spTree>
    <p:extLst>
      <p:ext uri="{BB962C8B-B14F-4D97-AF65-F5344CB8AC3E}">
        <p14:creationId xmlns:p14="http://schemas.microsoft.com/office/powerpoint/2010/main" val="31163516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WI.gif"/>
          <p:cNvPicPr>
            <a:picLocks noGrp="1" noChangeAspect="1"/>
          </p:cNvPicPr>
          <p:nvPr>
            <p:ph idx="1"/>
          </p:nvPr>
        </p:nvPicPr>
        <p:blipFill>
          <a:blip r:embed="rId2" cstate="print"/>
          <a:stretch>
            <a:fillRect/>
          </a:stretch>
        </p:blipFill>
        <p:spPr>
          <a:xfrm>
            <a:off x="0" y="304800"/>
            <a:ext cx="9171687" cy="6324600"/>
          </a:xfrm>
        </p:spPr>
      </p:pic>
    </p:spTree>
    <p:extLst>
      <p:ext uri="{BB962C8B-B14F-4D97-AF65-F5344CB8AC3E}">
        <p14:creationId xmlns:p14="http://schemas.microsoft.com/office/powerpoint/2010/main" val="40226155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German Territorial Losses</a:t>
            </a:r>
            <a:endParaRPr lang="en-US" dirty="0"/>
          </a:p>
        </p:txBody>
      </p:sp>
      <p:sp>
        <p:nvSpPr>
          <p:cNvPr id="4" name="Text Box 15"/>
          <p:cNvSpPr txBox="1"/>
          <p:nvPr/>
        </p:nvSpPr>
        <p:spPr>
          <a:xfrm>
            <a:off x="457200" y="1447800"/>
            <a:ext cx="8229600" cy="4876800"/>
          </a:xfrm>
          <a:prstGeom prst="rect">
            <a:avLst/>
          </a:prstGeom>
          <a:noFill/>
          <a:ln>
            <a:solidFill>
              <a:schemeClr val="tx1"/>
            </a:solidFill>
          </a:ln>
          <a:effectLst/>
          <a:extLst>
            <a:ext uri="{C572A759-6A51-4108-AA02-DFA0A04FC94B}">
              <ma14:wrappingTextBoxFlag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2000" b="1" dirty="0">
                <a:effectLst/>
                <a:ea typeface="MS Mincho"/>
                <a:cs typeface="Times New Roman"/>
              </a:rPr>
              <a:t>1. Alsace-Lorraine </a:t>
            </a:r>
            <a:r>
              <a:rPr lang="en-US" sz="2000" dirty="0">
                <a:effectLst/>
                <a:ea typeface="MS Mincho"/>
                <a:cs typeface="Times New Roman"/>
              </a:rPr>
              <a:t>was returned to France. </a:t>
            </a:r>
            <a:endParaRPr lang="en-US" sz="3200" dirty="0">
              <a:effectLst/>
              <a:ea typeface="MS Mincho"/>
              <a:cs typeface="Times New Roman"/>
            </a:endParaRPr>
          </a:p>
          <a:p>
            <a:pPr marL="0" marR="0">
              <a:spcBef>
                <a:spcPts val="0"/>
              </a:spcBef>
              <a:spcAft>
                <a:spcPts val="0"/>
              </a:spcAft>
            </a:pPr>
            <a:r>
              <a:rPr lang="en-US" sz="2000" b="1" dirty="0">
                <a:effectLst/>
                <a:ea typeface="MS Mincho"/>
                <a:cs typeface="Times New Roman"/>
              </a:rPr>
              <a:t>2. The Polish Corridor. </a:t>
            </a:r>
            <a:r>
              <a:rPr lang="en-US" sz="2000" dirty="0">
                <a:effectLst/>
                <a:ea typeface="MS Mincho"/>
                <a:cs typeface="Times New Roman"/>
              </a:rPr>
              <a:t>Poland was restored as an independent nation. Germany was DIVIDED. </a:t>
            </a:r>
            <a:endParaRPr lang="en-US" sz="3200" dirty="0">
              <a:effectLst/>
              <a:ea typeface="MS Mincho"/>
              <a:cs typeface="Times New Roman"/>
            </a:endParaRPr>
          </a:p>
          <a:p>
            <a:pPr marL="0" marR="0">
              <a:spcBef>
                <a:spcPts val="0"/>
              </a:spcBef>
              <a:spcAft>
                <a:spcPts val="0"/>
              </a:spcAft>
            </a:pPr>
            <a:r>
              <a:rPr lang="en-US" sz="2000" b="1" dirty="0">
                <a:effectLst/>
                <a:ea typeface="MS Mincho"/>
                <a:cs typeface="Times New Roman"/>
              </a:rPr>
              <a:t>3. Mandates. </a:t>
            </a:r>
            <a:r>
              <a:rPr lang="en-US" sz="2000" dirty="0">
                <a:effectLst/>
                <a:ea typeface="MS Mincho"/>
                <a:cs typeface="Times New Roman"/>
              </a:rPr>
              <a:t>Germany surrendered all of its colonies, which were distributed among the Allies as “mandates.”</a:t>
            </a:r>
            <a:endParaRPr lang="en-US" sz="3200" dirty="0">
              <a:effectLst/>
              <a:ea typeface="MS Mincho"/>
              <a:cs typeface="Times New Roman"/>
            </a:endParaRPr>
          </a:p>
          <a:p>
            <a:pPr marL="0" marR="0">
              <a:spcBef>
                <a:spcPts val="0"/>
              </a:spcBef>
              <a:spcAft>
                <a:spcPts val="0"/>
              </a:spcAft>
            </a:pPr>
            <a:r>
              <a:rPr lang="en-US" sz="2000" b="1" dirty="0">
                <a:effectLst/>
                <a:ea typeface="MS Mincho"/>
                <a:cs typeface="Times New Roman"/>
              </a:rPr>
              <a:t>4. “Anschluss”</a:t>
            </a:r>
            <a:r>
              <a:rPr lang="en-US" sz="2000" dirty="0">
                <a:effectLst/>
                <a:ea typeface="MS Mincho"/>
                <a:cs typeface="Times New Roman"/>
              </a:rPr>
              <a:t>, or the unification between Austria and Germany, was forbidden. </a:t>
            </a:r>
            <a:endParaRPr lang="en-US" sz="3200" dirty="0">
              <a:effectLst/>
              <a:ea typeface="MS Mincho"/>
              <a:cs typeface="Times New Roman"/>
            </a:endParaRPr>
          </a:p>
          <a:p>
            <a:pPr marL="0" marR="0">
              <a:spcBef>
                <a:spcPts val="0"/>
              </a:spcBef>
              <a:spcAft>
                <a:spcPts val="0"/>
              </a:spcAft>
            </a:pPr>
            <a:r>
              <a:rPr lang="en-US" sz="2000" b="1" dirty="0">
                <a:effectLst/>
                <a:ea typeface="MS Mincho"/>
                <a:cs typeface="Times New Roman"/>
              </a:rPr>
              <a:t>5. </a:t>
            </a:r>
            <a:r>
              <a:rPr lang="en-US" sz="2000" dirty="0">
                <a:effectLst/>
                <a:ea typeface="MS Mincho"/>
                <a:cs typeface="Times New Roman"/>
              </a:rPr>
              <a:t>The </a:t>
            </a:r>
            <a:r>
              <a:rPr lang="en-US" sz="2000" b="1" dirty="0">
                <a:effectLst/>
                <a:ea typeface="MS Mincho"/>
                <a:cs typeface="Times New Roman"/>
              </a:rPr>
              <a:t>Saar Basin </a:t>
            </a:r>
            <a:r>
              <a:rPr lang="en-US" sz="2000" dirty="0">
                <a:effectLst/>
                <a:ea typeface="MS Mincho"/>
                <a:cs typeface="Times New Roman"/>
              </a:rPr>
              <a:t>area of Germany (coal producing region in Germany) was given to the League of Nations for 15 years, with the goal of producing coal for France.</a:t>
            </a:r>
            <a:endParaRPr lang="en-US" sz="3200" dirty="0">
              <a:effectLst/>
              <a:ea typeface="MS Mincho"/>
              <a:cs typeface="Times New Roman"/>
            </a:endParaRPr>
          </a:p>
          <a:p>
            <a:pPr marL="0" marR="0">
              <a:spcBef>
                <a:spcPts val="0"/>
              </a:spcBef>
              <a:spcAft>
                <a:spcPts val="0"/>
              </a:spcAft>
            </a:pPr>
            <a:r>
              <a:rPr lang="en-US" sz="2000" b="1" dirty="0">
                <a:effectLst/>
                <a:ea typeface="MS Mincho"/>
                <a:cs typeface="Times New Roman"/>
              </a:rPr>
              <a:t>6. Danzig </a:t>
            </a:r>
            <a:r>
              <a:rPr lang="en-US" sz="2000" dirty="0">
                <a:effectLst/>
                <a:ea typeface="MS Mincho"/>
                <a:cs typeface="Times New Roman"/>
              </a:rPr>
              <a:t>was a city in the Polish Corridor. It too was to be administered by the League of Nations, and would act as a “free” city; meaning any nation could unload goods there into the European market. </a:t>
            </a:r>
            <a:endParaRPr lang="en-US" sz="3200" dirty="0">
              <a:effectLst/>
              <a:ea typeface="MS Mincho"/>
              <a:cs typeface="Times New Roman"/>
            </a:endParaRPr>
          </a:p>
          <a:p>
            <a:pPr marL="0" marR="0">
              <a:spcBef>
                <a:spcPts val="0"/>
              </a:spcBef>
              <a:spcAft>
                <a:spcPts val="0"/>
              </a:spcAft>
            </a:pPr>
            <a:r>
              <a:rPr lang="en-US" sz="1200" dirty="0">
                <a:effectLst/>
                <a:ea typeface="MS Mincho"/>
                <a:cs typeface="Times New Roman"/>
              </a:rPr>
              <a:t> </a:t>
            </a:r>
          </a:p>
        </p:txBody>
      </p:sp>
    </p:spTree>
    <p:extLst>
      <p:ext uri="{BB962C8B-B14F-4D97-AF65-F5344CB8AC3E}">
        <p14:creationId xmlns:p14="http://schemas.microsoft.com/office/powerpoint/2010/main" val="2622384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Military Clauses</a:t>
            </a:r>
            <a:endParaRPr lang="en-US" dirty="0"/>
          </a:p>
        </p:txBody>
      </p:sp>
      <p:sp>
        <p:nvSpPr>
          <p:cNvPr id="4" name="Text Box 16"/>
          <p:cNvSpPr txBox="1"/>
          <p:nvPr/>
        </p:nvSpPr>
        <p:spPr>
          <a:xfrm>
            <a:off x="457200" y="1447800"/>
            <a:ext cx="8458200" cy="4953000"/>
          </a:xfrm>
          <a:prstGeom prst="rect">
            <a:avLst/>
          </a:prstGeom>
          <a:noFill/>
          <a:ln>
            <a:solidFill>
              <a:schemeClr val="tx1"/>
            </a:solidFill>
          </a:ln>
          <a:effectLst/>
          <a:extLst>
            <a:ext uri="{C572A759-6A51-4108-AA02-DFA0A04FC94B}">
              <ma14:wrappingTextBoxFlag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2000" b="1" dirty="0">
                <a:effectLst/>
                <a:ea typeface="MS Mincho"/>
                <a:cs typeface="Times New Roman"/>
              </a:rPr>
              <a:t>1. The Rhineland was demilitarized</a:t>
            </a:r>
            <a:r>
              <a:rPr lang="en-US" sz="2000" dirty="0">
                <a:effectLst/>
                <a:ea typeface="MS Mincho"/>
                <a:cs typeface="Times New Roman"/>
              </a:rPr>
              <a:t>. The area on the French border was to be a permanently demilitarized zone (no Germany army). Allied armies were to occupy the west bank of the Rhine for a period of 15 years. This was set up to act as a  between France and Germany. </a:t>
            </a:r>
            <a:endParaRPr lang="en-US" sz="3200" dirty="0">
              <a:effectLst/>
              <a:ea typeface="MS Mincho"/>
              <a:cs typeface="Times New Roman"/>
            </a:endParaRPr>
          </a:p>
          <a:p>
            <a:pPr marL="0" marR="0">
              <a:spcBef>
                <a:spcPts val="0"/>
              </a:spcBef>
              <a:spcAft>
                <a:spcPts val="0"/>
              </a:spcAft>
            </a:pPr>
            <a:r>
              <a:rPr lang="en-US" sz="2000" b="1" dirty="0">
                <a:effectLst/>
                <a:ea typeface="MS Mincho"/>
                <a:cs typeface="Times New Roman"/>
              </a:rPr>
              <a:t>2. Military Restrictions</a:t>
            </a:r>
            <a:r>
              <a:rPr lang="en-US" sz="2000" dirty="0">
                <a:effectLst/>
                <a:ea typeface="MS Mincho"/>
                <a:cs typeface="Times New Roman"/>
              </a:rPr>
              <a:t>. Conscription was forbidden in Germany and the German army was limited to 100,000 men who had to serve for 12 years (this way, no one would volunteer!). Its navy and air force were also severely restricted in size. The production of submarines, planes and tanks was forbidden. </a:t>
            </a:r>
            <a:endParaRPr lang="en-US" sz="3200" dirty="0">
              <a:effectLst/>
              <a:ea typeface="MS Mincho"/>
              <a:cs typeface="Times New Roman"/>
            </a:endParaRPr>
          </a:p>
          <a:p>
            <a:pPr marL="0" marR="0">
              <a:spcBef>
                <a:spcPts val="0"/>
              </a:spcBef>
              <a:spcAft>
                <a:spcPts val="0"/>
              </a:spcAft>
            </a:pPr>
            <a:r>
              <a:rPr lang="en-US" sz="2000" b="1" dirty="0">
                <a:effectLst/>
                <a:ea typeface="MS Mincho"/>
                <a:cs typeface="Times New Roman"/>
              </a:rPr>
              <a:t>3. The German Fleet</a:t>
            </a:r>
            <a:r>
              <a:rPr lang="en-US" sz="2000" dirty="0">
                <a:effectLst/>
                <a:ea typeface="MS Mincho"/>
                <a:cs typeface="Times New Roman"/>
              </a:rPr>
              <a:t>. Surrendered to Great Britain. </a:t>
            </a:r>
            <a:endParaRPr lang="en-US" sz="3200" dirty="0">
              <a:effectLst/>
              <a:ea typeface="MS Mincho"/>
              <a:cs typeface="Times New Roman"/>
            </a:endParaRPr>
          </a:p>
          <a:p>
            <a:pPr marL="0" marR="0">
              <a:spcBef>
                <a:spcPts val="0"/>
              </a:spcBef>
              <a:spcAft>
                <a:spcPts val="0"/>
              </a:spcAft>
            </a:pPr>
            <a:r>
              <a:rPr lang="en-US" sz="2000" b="1" dirty="0">
                <a:effectLst/>
                <a:ea typeface="MS Mincho"/>
                <a:cs typeface="Times New Roman"/>
              </a:rPr>
              <a:t>4. Merchant shipping</a:t>
            </a:r>
            <a:r>
              <a:rPr lang="en-US" sz="2000" dirty="0">
                <a:effectLst/>
                <a:ea typeface="MS Mincho"/>
                <a:cs typeface="Times New Roman"/>
              </a:rPr>
              <a:t>. Germany gave up all of its merchant ships to the Allies in compensation for allied shipping losses during the war. </a:t>
            </a:r>
            <a:endParaRPr lang="en-US" sz="3200" dirty="0">
              <a:effectLst/>
              <a:ea typeface="MS Mincho"/>
              <a:cs typeface="Times New Roman"/>
            </a:endParaRPr>
          </a:p>
          <a:p>
            <a:pPr marL="0" marR="0">
              <a:spcBef>
                <a:spcPts val="0"/>
              </a:spcBef>
              <a:spcAft>
                <a:spcPts val="0"/>
              </a:spcAft>
            </a:pPr>
            <a:r>
              <a:rPr lang="en-US" sz="3200" dirty="0">
                <a:effectLst/>
                <a:ea typeface="MS Mincho"/>
                <a:cs typeface="Times New Roman"/>
              </a:rPr>
              <a:t> </a:t>
            </a:r>
          </a:p>
        </p:txBody>
      </p:sp>
    </p:spTree>
    <p:extLst>
      <p:ext uri="{BB962C8B-B14F-4D97-AF65-F5344CB8AC3E}">
        <p14:creationId xmlns:p14="http://schemas.microsoft.com/office/powerpoint/2010/main" val="34823759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REPARATIONS</a:t>
            </a:r>
            <a:endParaRPr lang="en-US" dirty="0"/>
          </a:p>
        </p:txBody>
      </p:sp>
      <p:sp>
        <p:nvSpPr>
          <p:cNvPr id="4" name="Text Box 19"/>
          <p:cNvSpPr txBox="1"/>
          <p:nvPr/>
        </p:nvSpPr>
        <p:spPr>
          <a:xfrm>
            <a:off x="304800" y="1219200"/>
            <a:ext cx="8382000" cy="5257800"/>
          </a:xfrm>
          <a:prstGeom prst="rect">
            <a:avLst/>
          </a:prstGeom>
          <a:noFill/>
          <a:ln>
            <a:solidFill>
              <a:schemeClr val="tx1"/>
            </a:solidFill>
          </a:ln>
          <a:effectLst/>
          <a:extLst>
            <a:ext uri="{C572A759-6A51-4108-AA02-DFA0A04FC94B}">
              <ma14:wrappingTextBoxFlag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3600" b="1" dirty="0" err="1" smtClean="0">
                <a:effectLst/>
                <a:ea typeface="MS Mincho"/>
                <a:cs typeface="Times New Roman"/>
              </a:rPr>
              <a:t>i</a:t>
            </a:r>
            <a:r>
              <a:rPr lang="en-US" sz="2400" b="1" dirty="0">
                <a:effectLst/>
                <a:ea typeface="MS Mincho"/>
                <a:cs typeface="Times New Roman"/>
              </a:rPr>
              <a:t>. Article 231: The War-Guilt Clause. </a:t>
            </a:r>
            <a:r>
              <a:rPr lang="en-US" sz="2400" dirty="0">
                <a:effectLst/>
                <a:ea typeface="MS Mincho"/>
                <a:cs typeface="Times New Roman"/>
              </a:rPr>
              <a:t>This clause stated that Germany alone must accept responsibility for the start of the war. The Germans were furious over this article. </a:t>
            </a:r>
            <a:endParaRPr lang="en-US" sz="3600" dirty="0">
              <a:effectLst/>
              <a:ea typeface="MS Mincho"/>
              <a:cs typeface="Times New Roman"/>
            </a:endParaRPr>
          </a:p>
          <a:p>
            <a:pPr marL="0" marR="0">
              <a:spcBef>
                <a:spcPts val="0"/>
              </a:spcBef>
              <a:spcAft>
                <a:spcPts val="0"/>
              </a:spcAft>
            </a:pPr>
            <a:r>
              <a:rPr lang="en-US" sz="2400" b="1" dirty="0">
                <a:effectLst/>
                <a:ea typeface="MS Mincho"/>
                <a:cs typeface="Times New Roman"/>
              </a:rPr>
              <a:t>ii. Reparations. </a:t>
            </a:r>
            <a:r>
              <a:rPr lang="en-US" sz="2400" dirty="0">
                <a:effectLst/>
                <a:ea typeface="MS Mincho"/>
                <a:cs typeface="Times New Roman"/>
              </a:rPr>
              <a:t>Because the Germans were responsible for the war (Article 231), it meant that they would be forced to pay the allies huge sums of money to pay for the damage caused by the war. Germany must pay the allies 6.6 Billion Pounds in gold, or 33 billion American dollars (ouch!). Also, all coal in the Saar would go to France for five years. </a:t>
            </a:r>
            <a:endParaRPr lang="en-US" sz="3600" dirty="0">
              <a:effectLst/>
              <a:ea typeface="MS Mincho"/>
              <a:cs typeface="Times New Roman"/>
            </a:endParaRPr>
          </a:p>
          <a:p>
            <a:pPr marL="0" marR="0">
              <a:spcBef>
                <a:spcPts val="0"/>
              </a:spcBef>
              <a:spcAft>
                <a:spcPts val="0"/>
              </a:spcAft>
            </a:pPr>
            <a:r>
              <a:rPr lang="en-US" sz="1200" dirty="0">
                <a:effectLst/>
                <a:ea typeface="MS Mincho"/>
                <a:cs typeface="Times New Roman"/>
              </a:rPr>
              <a:t> </a:t>
            </a:r>
          </a:p>
        </p:txBody>
      </p:sp>
    </p:spTree>
    <p:extLst>
      <p:ext uri="{BB962C8B-B14F-4D97-AF65-F5344CB8AC3E}">
        <p14:creationId xmlns:p14="http://schemas.microsoft.com/office/powerpoint/2010/main" val="36020573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etc.usf.edu/maps/pages/3600/3696/3696.gif"/>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Tree>
    <p:extLst>
      <p:ext uri="{BB962C8B-B14F-4D97-AF65-F5344CB8AC3E}">
        <p14:creationId xmlns:p14="http://schemas.microsoft.com/office/powerpoint/2010/main" val="8784438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9"/>
          <p:cNvSpPr txBox="1">
            <a:spLocks noChangeArrowheads="1"/>
          </p:cNvSpPr>
          <p:nvPr/>
        </p:nvSpPr>
        <p:spPr bwMode="auto">
          <a:xfrm>
            <a:off x="457200" y="381000"/>
            <a:ext cx="8305800" cy="6172200"/>
          </a:xfrm>
          <a:prstGeom prst="rect">
            <a:avLst/>
          </a:prstGeom>
          <a:noFill/>
          <a:ln w="25400">
            <a:solidFill>
              <a:srgbClr val="000000"/>
            </a:solidFill>
            <a:miter lim="800000"/>
            <a:headEnd/>
            <a:tailEnd/>
          </a:ln>
        </p:spPr>
        <p:txBody>
          <a:bodyPr rot="0" vert="horz" wrap="square" lIns="91440" tIns="45720" rIns="91440" bIns="45720" anchor="t" anchorCtr="0" upright="1">
            <a:noAutofit/>
          </a:bodyPr>
          <a:lstStyle/>
          <a:p>
            <a:pPr marL="0" marR="0">
              <a:spcBef>
                <a:spcPts val="0"/>
              </a:spcBef>
              <a:spcAft>
                <a:spcPts val="0"/>
              </a:spcAft>
            </a:pPr>
            <a:r>
              <a:rPr lang="en-US" sz="2000" dirty="0">
                <a:effectLst/>
                <a:latin typeface="Eras Bold ITC" panose="020B0907030504020204" pitchFamily="34" charset="0"/>
                <a:ea typeface="Cambria"/>
                <a:cs typeface="Times New Roman"/>
              </a:rPr>
              <a:t>Document A: May 7, 1919 - Leader of German Delegation at Versailles Peace Conference</a:t>
            </a:r>
          </a:p>
          <a:p>
            <a:pPr marL="0" marR="0">
              <a:spcBef>
                <a:spcPts val="0"/>
              </a:spcBef>
              <a:spcAft>
                <a:spcPts val="0"/>
              </a:spcAft>
            </a:pPr>
            <a:r>
              <a:rPr lang="en-US" sz="2000" dirty="0">
                <a:effectLst/>
                <a:latin typeface="Eras Bold ITC" panose="020B0907030504020204" pitchFamily="34" charset="0"/>
                <a:ea typeface="MS Mincho"/>
                <a:cs typeface="Times New Roman"/>
              </a:rPr>
              <a:t> </a:t>
            </a:r>
            <a:endParaRPr lang="en-US" sz="2400" dirty="0">
              <a:effectLst/>
              <a:latin typeface="Eras Bold ITC" panose="020B0907030504020204" pitchFamily="34" charset="0"/>
              <a:ea typeface="MS Mincho"/>
              <a:cs typeface="Times New Roman"/>
            </a:endParaRPr>
          </a:p>
          <a:p>
            <a:pPr marL="0" marR="0">
              <a:spcBef>
                <a:spcPts val="0"/>
              </a:spcBef>
              <a:spcAft>
                <a:spcPts val="0"/>
              </a:spcAft>
            </a:pPr>
            <a:r>
              <a:rPr lang="en-US" sz="2000" dirty="0">
                <a:effectLst/>
                <a:latin typeface="Eras Bold ITC" panose="020B0907030504020204" pitchFamily="34" charset="0"/>
                <a:ea typeface="MS Mincho"/>
                <a:cs typeface="Times New Roman"/>
              </a:rPr>
              <a:t>It is demanded of us that we shall confess ourselves to be alone guilty of the war.  Such a confession from my lips would be a lie.  We are far from declining all responsibility for the fact that this great World War took place or that it was fought in the way that it was…But we energetically deny that Germany and its people, who were convinced that they fought a war of defense, were alone guilty. No one would want to assert that the disaster began only at that disastrous moment when the successor of Austria-Hungary fell victim to murderous hands.  …In the last 50 years the imperialism of all European states has chronically poisoned international relations.  Policies of retaliation, policies of expansion, and disregard for the right of peoples to determine their own destiny have contributed to the European malady which came to a crisis in the World War.”</a:t>
            </a:r>
            <a:endParaRPr lang="en-US" sz="2400" dirty="0">
              <a:effectLst/>
              <a:latin typeface="Eras Bold ITC" panose="020B0907030504020204" pitchFamily="34" charset="0"/>
              <a:ea typeface="MS Mincho"/>
              <a:cs typeface="Times New Roman"/>
            </a:endParaRPr>
          </a:p>
        </p:txBody>
      </p:sp>
    </p:spTree>
    <p:extLst>
      <p:ext uri="{BB962C8B-B14F-4D97-AF65-F5344CB8AC3E}">
        <p14:creationId xmlns:p14="http://schemas.microsoft.com/office/powerpoint/2010/main" val="18373765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WI Cartoon 2.jpg"/>
          <p:cNvPicPr>
            <a:picLocks noGrp="1" noChangeAspect="1"/>
          </p:cNvPicPr>
          <p:nvPr>
            <p:ph idx="1"/>
          </p:nvPr>
        </p:nvPicPr>
        <p:blipFill>
          <a:blip r:embed="rId2" cstate="print"/>
          <a:stretch>
            <a:fillRect/>
          </a:stretch>
        </p:blipFill>
        <p:spPr>
          <a:xfrm>
            <a:off x="1447800" y="0"/>
            <a:ext cx="5638800" cy="6891867"/>
          </a:xfrm>
        </p:spPr>
      </p:pic>
    </p:spTree>
    <p:extLst>
      <p:ext uri="{BB962C8B-B14F-4D97-AF65-F5344CB8AC3E}">
        <p14:creationId xmlns:p14="http://schemas.microsoft.com/office/powerpoint/2010/main" val="13322504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55f5fdecbeb0c91ff2f9440f0e0f12b"/>
          <p:cNvPicPr/>
          <p:nvPr/>
        </p:nvPicPr>
        <p:blipFill>
          <a:blip r:embed="rId2">
            <a:extLst>
              <a:ext uri="{28A0092B-C50C-407E-A947-70E740481C1C}">
                <a14:useLocalDpi xmlns:a14="http://schemas.microsoft.com/office/drawing/2010/main" val="0"/>
              </a:ext>
            </a:extLst>
          </a:blip>
          <a:srcRect/>
          <a:stretch>
            <a:fillRect/>
          </a:stretch>
        </p:blipFill>
        <p:spPr bwMode="auto">
          <a:xfrm>
            <a:off x="762000" y="0"/>
            <a:ext cx="7696200" cy="6858000"/>
          </a:xfrm>
          <a:prstGeom prst="rect">
            <a:avLst/>
          </a:prstGeom>
          <a:noFill/>
          <a:ln>
            <a:noFill/>
          </a:ln>
        </p:spPr>
      </p:pic>
    </p:spTree>
    <p:extLst>
      <p:ext uri="{BB962C8B-B14F-4D97-AF65-F5344CB8AC3E}">
        <p14:creationId xmlns:p14="http://schemas.microsoft.com/office/powerpoint/2010/main" val="6130167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457200" y="10886"/>
            <a:ext cx="83058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212461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Causes of WWI: MAIN</a:t>
            </a:r>
          </a:p>
          <a:p>
            <a:pPr>
              <a:buNone/>
            </a:pPr>
            <a:r>
              <a:rPr lang="en-US" dirty="0" smtClean="0"/>
              <a:t>Alliances</a:t>
            </a:r>
          </a:p>
          <a:p>
            <a:pPr>
              <a:buNone/>
            </a:pPr>
            <a:r>
              <a:rPr lang="en-US" dirty="0" smtClean="0"/>
              <a:t>Lusitania/Zimmerman Telegram</a:t>
            </a:r>
          </a:p>
          <a:p>
            <a:pPr>
              <a:buNone/>
            </a:pPr>
            <a:r>
              <a:rPr lang="en-US" dirty="0" smtClean="0"/>
              <a:t>Two-Front War</a:t>
            </a:r>
          </a:p>
          <a:p>
            <a:pPr>
              <a:buNone/>
            </a:pPr>
            <a:r>
              <a:rPr lang="en-US" dirty="0" smtClean="0"/>
              <a:t>New Weapons</a:t>
            </a:r>
          </a:p>
          <a:p>
            <a:pPr>
              <a:buNone/>
            </a:pPr>
            <a:r>
              <a:rPr lang="en-US" dirty="0" smtClean="0"/>
              <a:t>Trench Warfare</a:t>
            </a:r>
            <a:endParaRPr lang="en-US" dirty="0"/>
          </a:p>
        </p:txBody>
      </p:sp>
      <p:sp>
        <p:nvSpPr>
          <p:cNvPr id="2" name="Title 1"/>
          <p:cNvSpPr>
            <a:spLocks noGrp="1"/>
          </p:cNvSpPr>
          <p:nvPr>
            <p:ph type="title"/>
          </p:nvPr>
        </p:nvSpPr>
        <p:spPr/>
        <p:txBody>
          <a:bodyPr/>
          <a:lstStyle/>
          <a:p>
            <a:r>
              <a:rPr lang="en-US" dirty="0" smtClean="0"/>
              <a:t>Recall Activity</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WI Cartoon 4.jpg"/>
          <p:cNvPicPr>
            <a:picLocks noGrp="1" noChangeAspect="1"/>
          </p:cNvPicPr>
          <p:nvPr>
            <p:ph idx="1"/>
          </p:nvPr>
        </p:nvPicPr>
        <p:blipFill>
          <a:blip r:embed="rId2" cstate="print"/>
          <a:stretch>
            <a:fillRect/>
          </a:stretch>
        </p:blipFill>
        <p:spPr>
          <a:xfrm>
            <a:off x="228600" y="228600"/>
            <a:ext cx="8382000" cy="6458396"/>
          </a:xfrm>
        </p:spPr>
      </p:pic>
    </p:spTree>
    <p:extLst>
      <p:ext uri="{BB962C8B-B14F-4D97-AF65-F5344CB8AC3E}">
        <p14:creationId xmlns:p14="http://schemas.microsoft.com/office/powerpoint/2010/main" val="17254875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WI Cartoon 6.jpg"/>
          <p:cNvPicPr>
            <a:picLocks noGrp="1" noChangeAspect="1"/>
          </p:cNvPicPr>
          <p:nvPr>
            <p:ph idx="1"/>
          </p:nvPr>
        </p:nvPicPr>
        <p:blipFill>
          <a:blip r:embed="rId2" cstate="print"/>
          <a:stretch>
            <a:fillRect/>
          </a:stretch>
        </p:blipFill>
        <p:spPr>
          <a:xfrm>
            <a:off x="1371600" y="228600"/>
            <a:ext cx="6248400" cy="6424058"/>
          </a:xfrm>
        </p:spPr>
      </p:pic>
    </p:spTree>
    <p:extLst>
      <p:ext uri="{BB962C8B-B14F-4D97-AF65-F5344CB8AC3E}">
        <p14:creationId xmlns:p14="http://schemas.microsoft.com/office/powerpoint/2010/main" val="15457764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guggenheimpartners.com/GP/media/images/MarketPerspectives/Market-Perspectives-03072012-Chart-3-Inflation-in-PostWWI.jpg"/>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1771" y="0"/>
            <a:ext cx="9046029" cy="6629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886025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guggenheimpartners.com/GP/media/images/MarketPerspectives/Market-Perspectives-03072012-Chart-1-European-Debt.jpg"/>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1771" y="0"/>
            <a:ext cx="9046029"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43649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lliances.gif"/>
          <p:cNvPicPr>
            <a:picLocks noGrp="1" noChangeAspect="1"/>
          </p:cNvPicPr>
          <p:nvPr>
            <p:ph idx="1"/>
          </p:nvPr>
        </p:nvPicPr>
        <p:blipFill>
          <a:blip r:embed="rId2" cstate="print"/>
          <a:stretch>
            <a:fillRect/>
          </a:stretch>
        </p:blipFill>
        <p:spPr>
          <a:xfrm>
            <a:off x="0" y="152400"/>
            <a:ext cx="8937758" cy="6324600"/>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5059363"/>
          </a:xfrm>
        </p:spPr>
        <p:txBody>
          <a:bodyPr/>
          <a:lstStyle/>
          <a:p>
            <a:r>
              <a:rPr lang="en-US" sz="2800" dirty="0" smtClean="0"/>
              <a:t>WWI, Treaty of Versailles, DEPRESSION caused many problems in EUROPE</a:t>
            </a:r>
          </a:p>
          <a:p>
            <a:r>
              <a:rPr lang="en-US" sz="2800" dirty="0" smtClean="0"/>
              <a:t>POLITICAL, ECONOMIC and SOCIAL PROBLEMS create TURMOIL in RUSSIA, ITALY, GERMANY</a:t>
            </a:r>
          </a:p>
          <a:p>
            <a:r>
              <a:rPr lang="en-US" sz="2800" dirty="0" smtClean="0"/>
              <a:t>PEOPLE SEEK SIMPLE SOLUTIONS TO COMPLEX PROBLEMS </a:t>
            </a:r>
            <a:r>
              <a:rPr lang="en-US" sz="2800" dirty="0" smtClean="0">
                <a:sym typeface="Wingdings" pitchFamily="2" charset="2"/>
              </a:rPr>
              <a:t> RISE OF DICTATORS</a:t>
            </a:r>
          </a:p>
          <a:p>
            <a:r>
              <a:rPr lang="en-US" sz="2800" dirty="0" smtClean="0">
                <a:sym typeface="Wingdings" pitchFamily="2" charset="2"/>
              </a:rPr>
              <a:t>TOTALITARIAN STATES ARISE OUT OF CRISES – PEOPLE EXCHANGE FREEDOM </a:t>
            </a:r>
            <a:r>
              <a:rPr lang="en-US" sz="2800" smtClean="0">
                <a:sym typeface="Wingdings" pitchFamily="2" charset="2"/>
              </a:rPr>
              <a:t>FOR ORDER</a:t>
            </a:r>
            <a:endParaRPr lang="en-US" sz="2800" dirty="0" smtClean="0"/>
          </a:p>
          <a:p>
            <a:pPr>
              <a:buNone/>
            </a:pPr>
            <a:endParaRPr lang="en-US" dirty="0"/>
          </a:p>
        </p:txBody>
      </p:sp>
      <p:sp>
        <p:nvSpPr>
          <p:cNvPr id="3" name="Title 2"/>
          <p:cNvSpPr>
            <a:spLocks noGrp="1"/>
          </p:cNvSpPr>
          <p:nvPr>
            <p:ph type="title"/>
          </p:nvPr>
        </p:nvSpPr>
        <p:spPr/>
        <p:txBody>
          <a:bodyPr/>
          <a:lstStyle/>
          <a:p>
            <a:r>
              <a:rPr lang="en-US" dirty="0" smtClean="0"/>
              <a:t>INTERWAR THEMES</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066800"/>
            <a:ext cx="8991600" cy="4940491"/>
          </a:xfrm>
        </p:spPr>
        <p:txBody>
          <a:bodyPr>
            <a:normAutofit/>
          </a:bodyPr>
          <a:lstStyle/>
          <a:p>
            <a:pPr marL="109728" indent="0" algn="ctr">
              <a:buNone/>
            </a:pPr>
            <a:r>
              <a:rPr lang="en-US" sz="3200" b="1" dirty="0"/>
              <a:t>The Treaty of Versailles </a:t>
            </a:r>
            <a:endParaRPr lang="en-US" sz="3200" b="1" dirty="0" smtClean="0"/>
          </a:p>
          <a:p>
            <a:pPr marL="109728" indent="0" algn="ctr">
              <a:buNone/>
            </a:pPr>
            <a:r>
              <a:rPr lang="en-US" sz="3200" b="1" dirty="0" smtClean="0"/>
              <a:t>“</a:t>
            </a:r>
            <a:r>
              <a:rPr lang="en-US" sz="3200" b="1" dirty="0"/>
              <a:t>A Peace Built on Quicksand”</a:t>
            </a:r>
            <a:endParaRPr lang="en-US" sz="3200" dirty="0"/>
          </a:p>
          <a:p>
            <a:pPr marL="109728" indent="0">
              <a:buNone/>
            </a:pPr>
            <a:r>
              <a:rPr lang="en-US" b="1" dirty="0" smtClean="0"/>
              <a:t>Problem </a:t>
            </a:r>
            <a:r>
              <a:rPr lang="en-US" b="1" dirty="0"/>
              <a:t>#1</a:t>
            </a:r>
            <a:r>
              <a:rPr lang="en-US" dirty="0"/>
              <a:t>: </a:t>
            </a:r>
            <a:r>
              <a:rPr lang="en-US" dirty="0" smtClean="0"/>
              <a:t>The US does not agree to treaty</a:t>
            </a:r>
          </a:p>
          <a:p>
            <a:pPr marL="109728" indent="0">
              <a:buNone/>
            </a:pPr>
            <a:endParaRPr lang="en-US" dirty="0" smtClean="0"/>
          </a:p>
          <a:p>
            <a:pPr marL="109728" indent="0">
              <a:buNone/>
            </a:pPr>
            <a:r>
              <a:rPr lang="en-US" b="1" dirty="0" smtClean="0"/>
              <a:t>Problem </a:t>
            </a:r>
            <a:r>
              <a:rPr lang="en-US" b="1" dirty="0"/>
              <a:t>#2</a:t>
            </a:r>
            <a:r>
              <a:rPr lang="en-US" dirty="0"/>
              <a:t>: </a:t>
            </a:r>
            <a:r>
              <a:rPr lang="en-US" dirty="0" smtClean="0"/>
              <a:t>Germany is angry for taking full blame</a:t>
            </a:r>
          </a:p>
          <a:p>
            <a:pPr marL="109728" indent="0">
              <a:buNone/>
            </a:pPr>
            <a:endParaRPr lang="en-US" dirty="0" smtClean="0"/>
          </a:p>
          <a:p>
            <a:pPr marL="109728" indent="0">
              <a:buNone/>
            </a:pPr>
            <a:r>
              <a:rPr lang="en-US" b="1" dirty="0" smtClean="0"/>
              <a:t>Problem </a:t>
            </a:r>
            <a:r>
              <a:rPr lang="en-US" b="1" dirty="0"/>
              <a:t>#3</a:t>
            </a:r>
            <a:r>
              <a:rPr lang="en-US" dirty="0"/>
              <a:t>: </a:t>
            </a:r>
            <a:r>
              <a:rPr lang="en-US" dirty="0" smtClean="0"/>
              <a:t>Japan/Italy feel slighted</a:t>
            </a:r>
          </a:p>
          <a:p>
            <a:pPr marL="109728" indent="0">
              <a:buNone/>
            </a:pPr>
            <a:endParaRPr lang="en-US" dirty="0" smtClean="0"/>
          </a:p>
          <a:p>
            <a:pPr marL="109728" indent="0">
              <a:buNone/>
            </a:pPr>
            <a:r>
              <a:rPr lang="en-US" b="1" dirty="0" smtClean="0"/>
              <a:t>Problem </a:t>
            </a:r>
            <a:r>
              <a:rPr lang="en-US" b="1" dirty="0"/>
              <a:t>#4</a:t>
            </a:r>
            <a:r>
              <a:rPr lang="en-US" dirty="0" smtClean="0"/>
              <a:t>: Europe remains in a state of crisis (no balance of power)</a:t>
            </a:r>
            <a:endParaRPr lang="en-US" dirty="0"/>
          </a:p>
        </p:txBody>
      </p:sp>
      <p:sp>
        <p:nvSpPr>
          <p:cNvPr id="3" name="Title 2"/>
          <p:cNvSpPr>
            <a:spLocks noGrp="1"/>
          </p:cNvSpPr>
          <p:nvPr>
            <p:ph type="title"/>
          </p:nvPr>
        </p:nvSpPr>
        <p:spPr>
          <a:xfrm>
            <a:off x="457200" y="274638"/>
            <a:ext cx="8229600" cy="792162"/>
          </a:xfrm>
        </p:spPr>
        <p:txBody>
          <a:bodyPr/>
          <a:lstStyle/>
          <a:p>
            <a:r>
              <a:rPr lang="en-US" dirty="0" smtClean="0"/>
              <a:t>INTERWAR PERIOD</a:t>
            </a:r>
            <a:endParaRPr lang="en-US" dirty="0"/>
          </a:p>
        </p:txBody>
      </p:sp>
    </p:spTree>
    <p:extLst>
      <p:ext uri="{BB962C8B-B14F-4D97-AF65-F5344CB8AC3E}">
        <p14:creationId xmlns:p14="http://schemas.microsoft.com/office/powerpoint/2010/main" val="7726463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109728" indent="0">
              <a:buNone/>
            </a:pPr>
            <a:r>
              <a:rPr lang="en-US" dirty="0"/>
              <a:t>The Great Depression </a:t>
            </a:r>
            <a:r>
              <a:rPr lang="en-US" u="sng" dirty="0"/>
              <a:t>begins in the U.S. </a:t>
            </a:r>
            <a:r>
              <a:rPr lang="en-US" dirty="0"/>
              <a:t>but spreads all over the world</a:t>
            </a:r>
            <a:r>
              <a:rPr lang="en-US" dirty="0" smtClean="0"/>
              <a:t>. The destruction of WWI and the failures of the Treaty of Versailles to restore stability are Major Causes of the Great Depression.  </a:t>
            </a:r>
          </a:p>
          <a:p>
            <a:pPr marL="109728" indent="0">
              <a:buNone/>
            </a:pPr>
            <a:endParaRPr lang="en-US" dirty="0"/>
          </a:p>
          <a:p>
            <a:pPr marL="109728" indent="0">
              <a:buNone/>
            </a:pPr>
            <a:r>
              <a:rPr lang="en-US" dirty="0" smtClean="0"/>
              <a:t>Depression </a:t>
            </a:r>
            <a:r>
              <a:rPr lang="en-US" dirty="0"/>
              <a:t>causes many COMPLEX problems</a:t>
            </a:r>
            <a:r>
              <a:rPr lang="en-US" dirty="0" smtClean="0"/>
              <a:t>:</a:t>
            </a:r>
            <a:r>
              <a:rPr lang="en-US" dirty="0"/>
              <a:t> </a:t>
            </a:r>
          </a:p>
          <a:p>
            <a:pPr marL="109728" indent="0">
              <a:buNone/>
            </a:pPr>
            <a:r>
              <a:rPr lang="en-US" dirty="0" smtClean="0">
                <a:sym typeface="Wingdings" pitchFamily="2" charset="2"/>
              </a:rPr>
              <a:t> PEOPLE SEEK SIMPLE SOLUTIONS TO COMPLEX PROBLEMS  Communism, Fascism</a:t>
            </a:r>
            <a:endParaRPr lang="en-US" dirty="0"/>
          </a:p>
        </p:txBody>
      </p:sp>
      <p:sp>
        <p:nvSpPr>
          <p:cNvPr id="2" name="Title 1"/>
          <p:cNvSpPr>
            <a:spLocks noGrp="1"/>
          </p:cNvSpPr>
          <p:nvPr>
            <p:ph type="title"/>
          </p:nvPr>
        </p:nvSpPr>
        <p:spPr>
          <a:xfrm>
            <a:off x="152400" y="274638"/>
            <a:ext cx="8915400" cy="1143000"/>
          </a:xfrm>
        </p:spPr>
        <p:txBody>
          <a:bodyPr>
            <a:normAutofit fontScale="90000"/>
          </a:bodyPr>
          <a:lstStyle/>
          <a:p>
            <a:r>
              <a:rPr lang="en-US" dirty="0" smtClean="0"/>
              <a:t>The Great Depression (1929 – 1940s)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752600"/>
            <a:ext cx="9144000" cy="2133599"/>
          </a:xfrm>
        </p:spPr>
        <p:txBody>
          <a:bodyPr>
            <a:noAutofit/>
          </a:bodyPr>
          <a:lstStyle/>
          <a:p>
            <a:r>
              <a:rPr lang="en-US" sz="5200" dirty="0" smtClean="0"/>
              <a:t>Aim: What was life like in Europe between WWI and WWII? </a:t>
            </a:r>
            <a:endParaRPr lang="en-US" sz="5200" dirty="0"/>
          </a:p>
        </p:txBody>
      </p:sp>
      <p:sp>
        <p:nvSpPr>
          <p:cNvPr id="3" name="Subtitle 2"/>
          <p:cNvSpPr>
            <a:spLocks noGrp="1"/>
          </p:cNvSpPr>
          <p:nvPr>
            <p:ph type="subTitle" idx="1"/>
          </p:nvPr>
        </p:nvSpPr>
        <p:spPr>
          <a:xfrm>
            <a:off x="457200" y="3886200"/>
            <a:ext cx="8305800" cy="1752600"/>
          </a:xfrm>
        </p:spPr>
        <p:txBody>
          <a:bodyPr>
            <a:normAutofit/>
          </a:bodyPr>
          <a:lstStyle/>
          <a:p>
            <a:r>
              <a:rPr lang="en-US" sz="4800" b="1" dirty="0" smtClean="0"/>
              <a:t>Interwar Period in Germany</a:t>
            </a:r>
            <a:endParaRPr lang="en-US" sz="4800"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eimar Flag.png"/>
          <p:cNvPicPr>
            <a:picLocks noGrp="1" noChangeAspect="1"/>
          </p:cNvPicPr>
          <p:nvPr>
            <p:ph idx="1"/>
          </p:nvPr>
        </p:nvPicPr>
        <p:blipFill>
          <a:blip r:embed="rId2" cstate="print"/>
          <a:stretch>
            <a:fillRect/>
          </a:stretch>
        </p:blipFill>
        <p:spPr>
          <a:xfrm>
            <a:off x="228600" y="609600"/>
            <a:ext cx="8610600" cy="5736812"/>
          </a:xfrm>
        </p:spPr>
      </p:pic>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1066800"/>
            <a:ext cx="8305800" cy="2348132"/>
          </a:xfrm>
        </p:spPr>
        <p:txBody>
          <a:bodyPr/>
          <a:lstStyle/>
          <a:p>
            <a:r>
              <a:rPr u="sng" dirty="0" smtClean="0"/>
              <a:t>The Paris Peace Conference</a:t>
            </a:r>
            <a:r>
              <a:rPr dirty="0" smtClean="0"/>
              <a:t/>
            </a:r>
            <a:br>
              <a:rPr dirty="0" smtClean="0"/>
            </a:br>
            <a:r>
              <a:rPr dirty="0" smtClean="0"/>
              <a:t>Treaty of Versailles</a:t>
            </a:r>
            <a:endParaRPr lang="en-US" dirty="0"/>
          </a:p>
        </p:txBody>
      </p:sp>
    </p:spTree>
    <p:extLst>
      <p:ext uri="{BB962C8B-B14F-4D97-AF65-F5344CB8AC3E}">
        <p14:creationId xmlns:p14="http://schemas.microsoft.com/office/powerpoint/2010/main" val="27959793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eimar Map.gif"/>
          <p:cNvPicPr>
            <a:picLocks noGrp="1" noChangeAspect="1"/>
          </p:cNvPicPr>
          <p:nvPr>
            <p:ph idx="1"/>
          </p:nvPr>
        </p:nvPicPr>
        <p:blipFill>
          <a:blip r:embed="rId2" cstate="print"/>
          <a:stretch>
            <a:fillRect/>
          </a:stretch>
        </p:blipFill>
        <p:spPr>
          <a:xfrm>
            <a:off x="381000" y="1066800"/>
            <a:ext cx="8422887" cy="5029200"/>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0"/>
            <a:ext cx="8305800" cy="5135563"/>
          </a:xfrm>
        </p:spPr>
        <p:txBody>
          <a:bodyPr>
            <a:normAutofit/>
          </a:bodyPr>
          <a:lstStyle/>
          <a:p>
            <a:pPr marL="624078" indent="-514350">
              <a:buFont typeface="+mj-lt"/>
              <a:buAutoNum type="arabicParenR"/>
            </a:pPr>
            <a:r>
              <a:rPr lang="en-US" sz="2800" dirty="0" smtClean="0"/>
              <a:t>WEAK GOVERNMENT (Weimar Republic)</a:t>
            </a:r>
          </a:p>
          <a:p>
            <a:pPr marL="624078" indent="-514350">
              <a:buFont typeface="+mj-lt"/>
              <a:buAutoNum type="arabicParenR"/>
            </a:pPr>
            <a:r>
              <a:rPr lang="en-US" sz="2800" dirty="0" smtClean="0"/>
              <a:t>Rising Debt (Reparations)</a:t>
            </a:r>
          </a:p>
          <a:p>
            <a:pPr marL="624078" indent="-514350">
              <a:buFont typeface="+mj-lt"/>
              <a:buAutoNum type="arabicParenR"/>
            </a:pPr>
            <a:r>
              <a:rPr lang="en-US" sz="2800" dirty="0" smtClean="0"/>
              <a:t>Inflation</a:t>
            </a:r>
          </a:p>
          <a:p>
            <a:pPr marL="624078" indent="-514350">
              <a:buFont typeface="+mj-lt"/>
              <a:buAutoNum type="arabicParenR"/>
            </a:pPr>
            <a:r>
              <a:rPr lang="en-US" sz="2800" dirty="0" smtClean="0"/>
              <a:t>GREAT DEPRESSION SPREADS TO GERMANY</a:t>
            </a:r>
          </a:p>
          <a:p>
            <a:pPr marL="109728" indent="0">
              <a:buNone/>
            </a:pPr>
            <a:endParaRPr lang="en-US" i="1" dirty="0" smtClean="0">
              <a:sym typeface="Wingdings" pitchFamily="2" charset="2"/>
            </a:endParaRPr>
          </a:p>
          <a:p>
            <a:pPr>
              <a:buNone/>
            </a:pPr>
            <a:r>
              <a:rPr lang="en-US" b="1" i="1" dirty="0" smtClean="0">
                <a:sym typeface="Wingdings" pitchFamily="2" charset="2"/>
              </a:rPr>
              <a:t>SIMPLE SOLUTIONS TO COMPLEX PROBLEMS</a:t>
            </a:r>
          </a:p>
          <a:p>
            <a:pPr>
              <a:buFont typeface="Wingdings"/>
              <a:buChar char="à"/>
            </a:pPr>
            <a:endParaRPr lang="en-US" dirty="0" smtClean="0"/>
          </a:p>
        </p:txBody>
      </p:sp>
      <p:sp>
        <p:nvSpPr>
          <p:cNvPr id="2" name="Title 1"/>
          <p:cNvSpPr>
            <a:spLocks noGrp="1"/>
          </p:cNvSpPr>
          <p:nvPr>
            <p:ph type="title"/>
          </p:nvPr>
        </p:nvSpPr>
        <p:spPr>
          <a:xfrm>
            <a:off x="457200" y="0"/>
            <a:ext cx="8229600" cy="1143000"/>
          </a:xfrm>
        </p:spPr>
        <p:txBody>
          <a:bodyPr>
            <a:normAutofit/>
          </a:bodyPr>
          <a:lstStyle/>
          <a:p>
            <a:r>
              <a:rPr lang="en-US" dirty="0" smtClean="0"/>
              <a:t>Major Problems in Germany</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0"/>
            <a:ext cx="8305800" cy="5135563"/>
          </a:xfrm>
        </p:spPr>
        <p:txBody>
          <a:bodyPr>
            <a:normAutofit/>
          </a:bodyPr>
          <a:lstStyle/>
          <a:p>
            <a:pPr marL="109728" indent="0">
              <a:buNone/>
            </a:pPr>
            <a:r>
              <a:rPr lang="en-US" i="1" dirty="0" smtClean="0">
                <a:sym typeface="Wingdings" pitchFamily="2" charset="2"/>
              </a:rPr>
              <a:t>PEOPLE IN GERMANY LOOK FOR A </a:t>
            </a:r>
            <a:r>
              <a:rPr lang="en-US" b="1" i="1" dirty="0" smtClean="0">
                <a:sym typeface="Wingdings" pitchFamily="2" charset="2"/>
              </a:rPr>
              <a:t>SCAPEGOAT </a:t>
            </a:r>
            <a:r>
              <a:rPr lang="en-US" i="1" dirty="0" smtClean="0">
                <a:sym typeface="Wingdings" pitchFamily="2" charset="2"/>
              </a:rPr>
              <a:t>(someone to blame for their problems</a:t>
            </a:r>
            <a:r>
              <a:rPr lang="en-US" dirty="0" smtClean="0">
                <a:sym typeface="Wingdings" pitchFamily="2" charset="2"/>
              </a:rPr>
              <a:t>)</a:t>
            </a:r>
          </a:p>
          <a:p>
            <a:pPr marL="109728" indent="0">
              <a:buNone/>
            </a:pPr>
            <a:endParaRPr lang="en-US" dirty="0" smtClean="0">
              <a:sym typeface="Wingdings" pitchFamily="2" charset="2"/>
            </a:endParaRPr>
          </a:p>
          <a:p>
            <a:pPr>
              <a:buFont typeface="Wingdings"/>
              <a:buChar char="à"/>
            </a:pPr>
            <a:r>
              <a:rPr lang="en-US" i="1" dirty="0" smtClean="0">
                <a:sym typeface="Wingdings" pitchFamily="2" charset="2"/>
              </a:rPr>
              <a:t>The people and Hitler blame the </a:t>
            </a:r>
            <a:r>
              <a:rPr lang="en-US" i="1" u="sng" dirty="0" smtClean="0">
                <a:sym typeface="Wingdings" pitchFamily="2" charset="2"/>
              </a:rPr>
              <a:t>Weimar Government</a:t>
            </a:r>
            <a:r>
              <a:rPr lang="en-US" i="1" dirty="0" smtClean="0">
                <a:sym typeface="Wingdings" pitchFamily="2" charset="2"/>
              </a:rPr>
              <a:t> – and </a:t>
            </a:r>
            <a:r>
              <a:rPr lang="en-US" i="1" u="sng" dirty="0" smtClean="0">
                <a:sym typeface="Wingdings" pitchFamily="2" charset="2"/>
              </a:rPr>
              <a:t>Jews</a:t>
            </a:r>
            <a:r>
              <a:rPr lang="en-US" i="1" dirty="0" smtClean="0">
                <a:sym typeface="Wingdings" pitchFamily="2" charset="2"/>
              </a:rPr>
              <a:t> and both become scapegoats for Germany’s problems. </a:t>
            </a:r>
          </a:p>
          <a:p>
            <a:pPr marL="109728" indent="0">
              <a:buNone/>
            </a:pPr>
            <a:endParaRPr lang="en-US" i="1" dirty="0" smtClean="0">
              <a:sym typeface="Wingdings" pitchFamily="2" charset="2"/>
            </a:endParaRPr>
          </a:p>
          <a:p>
            <a:r>
              <a:rPr lang="en-US" dirty="0"/>
              <a:t>Adolf Hitler and the Nazi Party rise to power by offering people </a:t>
            </a:r>
            <a:r>
              <a:rPr lang="en-US" b="1" i="1" u="sng" dirty="0" smtClean="0">
                <a:sym typeface="Wingdings" pitchFamily="2" charset="2"/>
              </a:rPr>
              <a:t>SIMPLE SOLUTIONS TO COMPLEX PROBLEMS</a:t>
            </a:r>
          </a:p>
          <a:p>
            <a:pPr>
              <a:buFont typeface="Wingdings"/>
              <a:buChar char="à"/>
            </a:pPr>
            <a:endParaRPr lang="en-US" dirty="0" smtClean="0"/>
          </a:p>
        </p:txBody>
      </p:sp>
      <p:sp>
        <p:nvSpPr>
          <p:cNvPr id="2" name="Title 1"/>
          <p:cNvSpPr>
            <a:spLocks noGrp="1"/>
          </p:cNvSpPr>
          <p:nvPr>
            <p:ph type="title"/>
          </p:nvPr>
        </p:nvSpPr>
        <p:spPr>
          <a:xfrm>
            <a:off x="457200" y="0"/>
            <a:ext cx="8229600" cy="1143000"/>
          </a:xfrm>
        </p:spPr>
        <p:txBody>
          <a:bodyPr>
            <a:normAutofit/>
          </a:bodyPr>
          <a:lstStyle/>
          <a:p>
            <a:r>
              <a:rPr lang="en-US" dirty="0" smtClean="0"/>
              <a:t>Major Problems in Germany</a:t>
            </a:r>
            <a:endParaRPr lang="en-US" dirty="0"/>
          </a:p>
        </p:txBody>
      </p:sp>
    </p:spTree>
    <p:extLst>
      <p:ext uri="{BB962C8B-B14F-4D97-AF65-F5344CB8AC3E}">
        <p14:creationId xmlns:p14="http://schemas.microsoft.com/office/powerpoint/2010/main" val="28393623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AutoShape 6"/>
          <p:cNvSpPr>
            <a:spLocks noGrp="1" noChangeArrowheads="1"/>
          </p:cNvSpPr>
          <p:nvPr>
            <p:ph type="title"/>
          </p:nvPr>
        </p:nvSpPr>
        <p:spPr/>
        <p:txBody>
          <a:bodyPr/>
          <a:lstStyle/>
          <a:p>
            <a:r>
              <a:rPr lang="en-US" altLang="en-US"/>
              <a:t>INFLATION</a:t>
            </a:r>
          </a:p>
        </p:txBody>
      </p:sp>
      <p:sp>
        <p:nvSpPr>
          <p:cNvPr id="8199" name="Rectangle 7"/>
          <p:cNvSpPr>
            <a:spLocks noGrp="1" noChangeArrowheads="1"/>
          </p:cNvSpPr>
          <p:nvPr>
            <p:ph type="body" sz="half" idx="1"/>
          </p:nvPr>
        </p:nvSpPr>
        <p:spPr>
          <a:xfrm>
            <a:off x="609600" y="1524000"/>
            <a:ext cx="3775075" cy="3724275"/>
          </a:xfrm>
        </p:spPr>
        <p:txBody>
          <a:bodyPr/>
          <a:lstStyle/>
          <a:p>
            <a:pPr algn="ctr">
              <a:buFont typeface="Wingdings" pitchFamily="2" charset="2"/>
              <a:buNone/>
            </a:pPr>
            <a:r>
              <a:rPr lang="en-US" altLang="en-US" sz="2400" dirty="0"/>
              <a:t>Causes</a:t>
            </a:r>
          </a:p>
          <a:p>
            <a:r>
              <a:rPr lang="en-US" altLang="en-US" sz="1800" dirty="0"/>
              <a:t>Treaty of Versailles - War Reparations</a:t>
            </a:r>
          </a:p>
          <a:p>
            <a:endParaRPr lang="en-US" altLang="en-US" sz="1800" dirty="0"/>
          </a:p>
          <a:p>
            <a:r>
              <a:rPr lang="en-US" altLang="en-US" sz="1800" dirty="0"/>
              <a:t>Germany increased money supply </a:t>
            </a:r>
            <a:r>
              <a:rPr lang="en-US" altLang="en-US" sz="1800" dirty="0">
                <a:sym typeface="Wingdings" pitchFamily="2" charset="2"/>
              </a:rPr>
              <a:t> currency loses value</a:t>
            </a:r>
          </a:p>
          <a:p>
            <a:endParaRPr lang="en-US" altLang="en-US" sz="1800" dirty="0">
              <a:sym typeface="Wingdings" pitchFamily="2" charset="2"/>
            </a:endParaRPr>
          </a:p>
          <a:p>
            <a:r>
              <a:rPr lang="en-US" altLang="en-US" sz="1800" dirty="0">
                <a:sym typeface="Wingdings" pitchFamily="2" charset="2"/>
              </a:rPr>
              <a:t>Invasion of Ruhr 1922-1923  German industry at a standstill</a:t>
            </a:r>
            <a:endParaRPr lang="en-US" altLang="en-US" sz="1800" dirty="0"/>
          </a:p>
          <a:p>
            <a:pPr>
              <a:buFont typeface="Wingdings" pitchFamily="2" charset="2"/>
              <a:buNone/>
            </a:pPr>
            <a:endParaRPr lang="en-US" altLang="en-US" sz="2400" dirty="0"/>
          </a:p>
        </p:txBody>
      </p:sp>
      <p:sp>
        <p:nvSpPr>
          <p:cNvPr id="8200" name="Rectangle 8"/>
          <p:cNvSpPr>
            <a:spLocks noGrp="1" noChangeArrowheads="1"/>
          </p:cNvSpPr>
          <p:nvPr>
            <p:ph type="body" sz="half" idx="2"/>
          </p:nvPr>
        </p:nvSpPr>
        <p:spPr>
          <a:xfrm>
            <a:off x="4800600" y="1371600"/>
            <a:ext cx="3775075" cy="3724275"/>
          </a:xfrm>
        </p:spPr>
        <p:txBody>
          <a:bodyPr/>
          <a:lstStyle/>
          <a:p>
            <a:pPr algn="ctr">
              <a:buFont typeface="Wingdings" pitchFamily="2" charset="2"/>
              <a:buNone/>
            </a:pPr>
            <a:r>
              <a:rPr lang="en-US" altLang="en-US" sz="2400" dirty="0"/>
              <a:t>Impacts</a:t>
            </a:r>
          </a:p>
          <a:p>
            <a:r>
              <a:rPr lang="en-US" altLang="en-US" sz="1800" dirty="0"/>
              <a:t>Cost of Living Increases</a:t>
            </a:r>
          </a:p>
          <a:p>
            <a:endParaRPr lang="en-US" altLang="en-US" sz="1800" dirty="0"/>
          </a:p>
          <a:p>
            <a:r>
              <a:rPr lang="en-US" altLang="en-US" sz="1800" dirty="0"/>
              <a:t>Decrease in Production</a:t>
            </a:r>
          </a:p>
          <a:p>
            <a:endParaRPr lang="en-US" altLang="en-US" sz="1800" dirty="0"/>
          </a:p>
          <a:p>
            <a:r>
              <a:rPr lang="en-US" altLang="en-US" sz="1800" dirty="0"/>
              <a:t>Mark is worthless </a:t>
            </a:r>
            <a:r>
              <a:rPr lang="en-US" altLang="en-US" sz="1800" dirty="0">
                <a:sym typeface="Wingdings" pitchFamily="2" charset="2"/>
              </a:rPr>
              <a:t> hyper-inflation</a:t>
            </a:r>
          </a:p>
          <a:p>
            <a:pPr>
              <a:buFont typeface="Wingdings" pitchFamily="2" charset="2"/>
              <a:buNone/>
            </a:pPr>
            <a:endParaRPr lang="en-US" altLang="en-US" sz="1800" dirty="0"/>
          </a:p>
        </p:txBody>
      </p:sp>
    </p:spTree>
    <p:extLst>
      <p:ext uri="{BB962C8B-B14F-4D97-AF65-F5344CB8AC3E}">
        <p14:creationId xmlns:p14="http://schemas.microsoft.com/office/powerpoint/2010/main" val="1994101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Rectangle 5"/>
          <p:cNvSpPr>
            <a:spLocks noGrp="1" noChangeArrowheads="1"/>
          </p:cNvSpPr>
          <p:nvPr>
            <p:ph type="title"/>
          </p:nvPr>
        </p:nvSpPr>
        <p:spPr/>
        <p:txBody>
          <a:bodyPr/>
          <a:lstStyle/>
          <a:p>
            <a:r>
              <a:rPr lang="en-US" altLang="en-US" sz="3200"/>
              <a:t>How much would this cost in a Germany experiencing hyper-inflation?</a:t>
            </a:r>
          </a:p>
        </p:txBody>
      </p:sp>
      <p:pic>
        <p:nvPicPr>
          <p:cNvPr id="4098" name="Picture 2" descr="Image result for iphone $17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752600"/>
            <a:ext cx="5377645" cy="4581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21721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Rectangle 5"/>
          <p:cNvSpPr>
            <a:spLocks noGrp="1" noRot="1" noChangeArrowheads="1"/>
          </p:cNvSpPr>
          <p:nvPr>
            <p:ph type="title"/>
          </p:nvPr>
        </p:nvSpPr>
        <p:spPr>
          <a:xfrm>
            <a:off x="304800" y="228600"/>
            <a:ext cx="8382000" cy="914400"/>
          </a:xfrm>
        </p:spPr>
        <p:txBody>
          <a:bodyPr>
            <a:normAutofit fontScale="90000"/>
          </a:bodyPr>
          <a:lstStyle/>
          <a:p>
            <a:r>
              <a:rPr lang="en-US" altLang="en-US" sz="4000" b="0" dirty="0"/>
              <a:t>German Marks needed to buy a $170.00 </a:t>
            </a:r>
            <a:r>
              <a:rPr lang="en-US" altLang="en-US" sz="4000" b="0" dirty="0" smtClean="0"/>
              <a:t>iPhone</a:t>
            </a:r>
            <a:endParaRPr lang="en-US" altLang="en-US" sz="4000" b="0" dirty="0"/>
          </a:p>
        </p:txBody>
      </p:sp>
      <p:sp>
        <p:nvSpPr>
          <p:cNvPr id="38918" name="Rectangle 6"/>
          <p:cNvSpPr>
            <a:spLocks noGrp="1" noRot="1" noChangeArrowheads="1"/>
          </p:cNvSpPr>
          <p:nvPr>
            <p:ph type="body" idx="1"/>
          </p:nvPr>
        </p:nvSpPr>
        <p:spPr/>
        <p:txBody>
          <a:bodyPr/>
          <a:lstStyle/>
          <a:p>
            <a:r>
              <a:rPr lang="en-US" altLang="en-US" dirty="0"/>
              <a:t>Jan 1919			                 170.00</a:t>
            </a:r>
          </a:p>
          <a:p>
            <a:r>
              <a:rPr lang="en-US" altLang="en-US" dirty="0"/>
              <a:t>Jan 1921				      1,349.00</a:t>
            </a:r>
          </a:p>
          <a:p>
            <a:r>
              <a:rPr lang="en-US" altLang="en-US" dirty="0"/>
              <a:t>Jan 1923				  372,477.00</a:t>
            </a:r>
          </a:p>
          <a:p>
            <a:r>
              <a:rPr lang="en-US" altLang="en-US" dirty="0"/>
              <a:t>Sept 1923	                   269,439,000.00</a:t>
            </a:r>
          </a:p>
          <a:p>
            <a:r>
              <a:rPr lang="en-US" altLang="en-US" dirty="0"/>
              <a:t>Oct 2, 1923		        6,631,749,000.00</a:t>
            </a:r>
          </a:p>
          <a:p>
            <a:r>
              <a:rPr lang="en-US" altLang="en-US" dirty="0"/>
              <a:t>Oct 30, 1923		 1,347,070,000,000.00</a:t>
            </a:r>
          </a:p>
          <a:p>
            <a:r>
              <a:rPr lang="en-US" altLang="en-US" dirty="0"/>
              <a:t>Nov 5, 1923	         8,700,000,000,000.00</a:t>
            </a:r>
          </a:p>
          <a:p>
            <a:r>
              <a:rPr lang="en-US" altLang="en-US" dirty="0"/>
              <a:t>Nov 30, 1923       87,000,000,000,000.00</a:t>
            </a:r>
          </a:p>
        </p:txBody>
      </p:sp>
    </p:spTree>
    <p:extLst>
      <p:ext uri="{BB962C8B-B14F-4D97-AF65-F5344CB8AC3E}">
        <p14:creationId xmlns:p14="http://schemas.microsoft.com/office/powerpoint/2010/main" val="17563287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6" name="Picture 4" descr="German housewife burning mar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617538"/>
            <a:ext cx="5867400" cy="569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35030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4" name="Picture 4" descr="children were millionaires (Germa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447800"/>
            <a:ext cx="5867400" cy="4953000"/>
          </a:xfrm>
          <a:prstGeom prst="rect">
            <a:avLst/>
          </a:prstGeom>
          <a:noFill/>
          <a:extLst>
            <a:ext uri="{909E8E84-426E-40DD-AFC4-6F175D3DCCD1}">
              <a14:hiddenFill xmlns:a14="http://schemas.microsoft.com/office/drawing/2010/main">
                <a:solidFill>
                  <a:srgbClr val="FFFFFF"/>
                </a:solidFill>
              </a14:hiddenFill>
            </a:ext>
          </a:extLst>
        </p:spPr>
      </p:pic>
      <p:sp>
        <p:nvSpPr>
          <p:cNvPr id="46085" name="Rectangle 5"/>
          <p:cNvSpPr>
            <a:spLocks noGrp="1" noChangeArrowheads="1"/>
          </p:cNvSpPr>
          <p:nvPr>
            <p:ph type="title"/>
          </p:nvPr>
        </p:nvSpPr>
        <p:spPr>
          <a:xfrm>
            <a:off x="457200" y="274638"/>
            <a:ext cx="8229600" cy="944562"/>
          </a:xfrm>
        </p:spPr>
        <p:txBody>
          <a:bodyPr>
            <a:normAutofit fontScale="90000"/>
          </a:bodyPr>
          <a:lstStyle/>
          <a:p>
            <a:r>
              <a:rPr lang="en-US" altLang="en-US" sz="4000" b="1"/>
              <a:t>When ALL children were millionaires…</a:t>
            </a:r>
          </a:p>
        </p:txBody>
      </p:sp>
    </p:spTree>
    <p:extLst>
      <p:ext uri="{BB962C8B-B14F-4D97-AF65-F5344CB8AC3E}">
        <p14:creationId xmlns:p14="http://schemas.microsoft.com/office/powerpoint/2010/main" val="29442272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erman Inflation 2.jpg"/>
          <p:cNvPicPr>
            <a:picLocks noGrp="1" noChangeAspect="1"/>
          </p:cNvPicPr>
          <p:nvPr>
            <p:ph idx="1"/>
          </p:nvPr>
        </p:nvPicPr>
        <p:blipFill>
          <a:blip r:embed="rId2" cstate="print"/>
          <a:stretch>
            <a:fillRect/>
          </a:stretch>
        </p:blipFill>
        <p:spPr>
          <a:xfrm>
            <a:off x="2209800" y="152400"/>
            <a:ext cx="4343400" cy="6515100"/>
          </a:xfrm>
        </p:spPr>
      </p:pic>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erman Inflation 1.jpg"/>
          <p:cNvPicPr>
            <a:picLocks noGrp="1" noChangeAspect="1"/>
          </p:cNvPicPr>
          <p:nvPr>
            <p:ph idx="1"/>
          </p:nvPr>
        </p:nvPicPr>
        <p:blipFill>
          <a:blip r:embed="rId2" cstate="print"/>
          <a:stretch>
            <a:fillRect/>
          </a:stretch>
        </p:blipFill>
        <p:spPr>
          <a:xfrm>
            <a:off x="1905000" y="228600"/>
            <a:ext cx="4419600" cy="6480352"/>
          </a:xfrm>
        </p:spPr>
      </p:pic>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dirty="0" smtClean="0"/>
              <a:t>Woodrow Wilson – US</a:t>
            </a:r>
          </a:p>
          <a:p>
            <a:r>
              <a:rPr lang="en-US" sz="3600" dirty="0" smtClean="0"/>
              <a:t>Georges Clemenceau – France</a:t>
            </a:r>
          </a:p>
          <a:p>
            <a:r>
              <a:rPr lang="en-US" sz="3600" dirty="0" smtClean="0"/>
              <a:t>David Lloyd George – Great Britain</a:t>
            </a:r>
          </a:p>
          <a:p>
            <a:r>
              <a:rPr lang="en-US" sz="3600" dirty="0" err="1" smtClean="0"/>
              <a:t>Vittorio</a:t>
            </a:r>
            <a:r>
              <a:rPr lang="en-US" sz="3600" dirty="0" smtClean="0"/>
              <a:t> Orlando - Italy</a:t>
            </a:r>
            <a:endParaRPr lang="en-US" sz="3600" dirty="0"/>
          </a:p>
        </p:txBody>
      </p:sp>
      <p:sp>
        <p:nvSpPr>
          <p:cNvPr id="3" name="Title 2"/>
          <p:cNvSpPr>
            <a:spLocks noGrp="1"/>
          </p:cNvSpPr>
          <p:nvPr>
            <p:ph type="title"/>
          </p:nvPr>
        </p:nvSpPr>
        <p:spPr/>
        <p:txBody>
          <a:bodyPr/>
          <a:lstStyle/>
          <a:p>
            <a:r>
              <a:rPr b="1" dirty="0" smtClean="0"/>
              <a:t>The Big Four</a:t>
            </a:r>
            <a:endParaRPr lang="en-US" b="1" dirty="0"/>
          </a:p>
        </p:txBody>
      </p:sp>
    </p:spTree>
    <p:extLst>
      <p:ext uri="{BB962C8B-B14F-4D97-AF65-F5344CB8AC3E}">
        <p14:creationId xmlns:p14="http://schemas.microsoft.com/office/powerpoint/2010/main" val="19513005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376" y="457200"/>
            <a:ext cx="7772400" cy="2438400"/>
          </a:xfrm>
        </p:spPr>
        <p:txBody>
          <a:bodyPr>
            <a:normAutofit/>
          </a:bodyPr>
          <a:lstStyle/>
          <a:p>
            <a:pPr algn="l"/>
            <a:r>
              <a:rPr lang="en-US" dirty="0" smtClean="0"/>
              <a:t>Aim: What Were the Conditions in Italy after WWI?  </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5435435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183880" cy="1051560"/>
          </a:xfrm>
        </p:spPr>
        <p:txBody>
          <a:bodyPr>
            <a:normAutofit fontScale="90000"/>
          </a:bodyPr>
          <a:lstStyle/>
          <a:p>
            <a:r>
              <a:rPr lang="en-US" dirty="0" smtClean="0"/>
              <a:t> Major Problems in Italy After WWI</a:t>
            </a:r>
            <a:endParaRPr lang="en-US" dirty="0"/>
          </a:p>
        </p:txBody>
      </p:sp>
      <p:sp>
        <p:nvSpPr>
          <p:cNvPr id="3" name="Content Placeholder 2"/>
          <p:cNvSpPr>
            <a:spLocks noGrp="1"/>
          </p:cNvSpPr>
          <p:nvPr>
            <p:ph idx="1"/>
          </p:nvPr>
        </p:nvSpPr>
        <p:spPr>
          <a:xfrm>
            <a:off x="457200" y="1600200"/>
            <a:ext cx="8183880" cy="4492752"/>
          </a:xfrm>
        </p:spPr>
        <p:txBody>
          <a:bodyPr/>
          <a:lstStyle/>
          <a:p>
            <a:pPr marL="624078" indent="-514350">
              <a:buFont typeface="+mj-lt"/>
              <a:buAutoNum type="arabicPeriod"/>
            </a:pPr>
            <a:r>
              <a:rPr lang="en-US" dirty="0" smtClean="0"/>
              <a:t>Increasing Inflation</a:t>
            </a:r>
          </a:p>
          <a:p>
            <a:pPr marL="624078" indent="-514350">
              <a:buFont typeface="+mj-lt"/>
              <a:buAutoNum type="arabicPeriod"/>
            </a:pPr>
            <a:r>
              <a:rPr lang="en-US" dirty="0"/>
              <a:t>Increasing </a:t>
            </a:r>
            <a:r>
              <a:rPr lang="en-US" dirty="0" smtClean="0"/>
              <a:t>Taxes (no Benefits from WWI)</a:t>
            </a:r>
            <a:endParaRPr lang="en-US" dirty="0"/>
          </a:p>
          <a:p>
            <a:pPr marL="624078" indent="-514350">
              <a:buFont typeface="+mj-lt"/>
              <a:buAutoNum type="arabicPeriod"/>
            </a:pPr>
            <a:r>
              <a:rPr lang="en-US" dirty="0" smtClean="0"/>
              <a:t>Increasing Unemployment-Soldiers </a:t>
            </a:r>
            <a:r>
              <a:rPr lang="en-US" dirty="0"/>
              <a:t>Return to NO JOBS!</a:t>
            </a:r>
          </a:p>
          <a:p>
            <a:pPr marL="624078" indent="-514350">
              <a:buFont typeface="+mj-lt"/>
              <a:buAutoNum type="arabicPeriod"/>
            </a:pPr>
            <a:r>
              <a:rPr lang="en-US" dirty="0" smtClean="0"/>
              <a:t>Class Tension</a:t>
            </a:r>
          </a:p>
          <a:p>
            <a:endParaRPr lang="en-US" dirty="0"/>
          </a:p>
        </p:txBody>
      </p:sp>
    </p:spTree>
    <p:extLst>
      <p:ext uri="{BB962C8B-B14F-4D97-AF65-F5344CB8AC3E}">
        <p14:creationId xmlns:p14="http://schemas.microsoft.com/office/powerpoint/2010/main" val="18564128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183880" cy="1051560"/>
          </a:xfrm>
        </p:spPr>
        <p:txBody>
          <a:bodyPr>
            <a:normAutofit fontScale="90000"/>
          </a:bodyPr>
          <a:lstStyle/>
          <a:p>
            <a:r>
              <a:rPr lang="en-US" dirty="0" smtClean="0"/>
              <a:t> Major Problems in Italy After WWI</a:t>
            </a:r>
            <a:endParaRPr lang="en-US" dirty="0"/>
          </a:p>
        </p:txBody>
      </p:sp>
      <p:sp>
        <p:nvSpPr>
          <p:cNvPr id="3" name="Content Placeholder 2"/>
          <p:cNvSpPr>
            <a:spLocks noGrp="1"/>
          </p:cNvSpPr>
          <p:nvPr>
            <p:ph idx="1"/>
          </p:nvPr>
        </p:nvSpPr>
        <p:spPr>
          <a:xfrm>
            <a:off x="457200" y="1600200"/>
            <a:ext cx="8183880" cy="4492752"/>
          </a:xfrm>
        </p:spPr>
        <p:txBody>
          <a:bodyPr>
            <a:normAutofit lnSpcReduction="10000"/>
          </a:bodyPr>
          <a:lstStyle/>
          <a:p>
            <a:pPr marL="109728" indent="0">
              <a:buNone/>
            </a:pPr>
            <a:r>
              <a:rPr lang="en-US" b="1" dirty="0"/>
              <a:t>WWI – Soldiers came home to NO JOBS with NO BENEFITS from the war for Italy.</a:t>
            </a:r>
            <a:endParaRPr lang="en-US" dirty="0"/>
          </a:p>
          <a:p>
            <a:pPr marL="109728" indent="0">
              <a:buNone/>
            </a:pPr>
            <a:endParaRPr lang="en-US" dirty="0"/>
          </a:p>
          <a:p>
            <a:pPr marL="109728" indent="0">
              <a:buNone/>
            </a:pPr>
            <a:r>
              <a:rPr lang="en-US" dirty="0"/>
              <a:t>Benito Mussolini pledged to rescue the people (meet their needs) </a:t>
            </a:r>
            <a:r>
              <a:rPr lang="en-US" dirty="0" smtClean="0"/>
              <a:t>by: SIMPLE SOLUTIONS…</a:t>
            </a:r>
            <a:endParaRPr lang="en-US" dirty="0"/>
          </a:p>
          <a:p>
            <a:pPr marL="109728" lvl="1" indent="0">
              <a:spcBef>
                <a:spcPts val="400"/>
              </a:spcBef>
              <a:buSzPct val="68000"/>
              <a:buNone/>
            </a:pPr>
            <a:r>
              <a:rPr lang="en-US" sz="2800" dirty="0"/>
              <a:t>1</a:t>
            </a:r>
            <a:r>
              <a:rPr lang="en-US" sz="2800" dirty="0" smtClean="0"/>
              <a:t>)</a:t>
            </a:r>
            <a:r>
              <a:rPr lang="en-US" sz="4000" dirty="0"/>
              <a:t> Restore Economy</a:t>
            </a:r>
          </a:p>
          <a:p>
            <a:pPr marL="109728" lvl="1" indent="0">
              <a:spcBef>
                <a:spcPts val="400"/>
              </a:spcBef>
              <a:buSzPct val="68000"/>
              <a:buNone/>
            </a:pPr>
            <a:r>
              <a:rPr lang="en-US" sz="2800" dirty="0" smtClean="0"/>
              <a:t>2)</a:t>
            </a:r>
            <a:r>
              <a:rPr lang="en-US" sz="4000" dirty="0"/>
              <a:t> Rebuild Army</a:t>
            </a:r>
            <a:endParaRPr lang="en-US" sz="2800" dirty="0"/>
          </a:p>
          <a:p>
            <a:pPr marL="109728" indent="0">
              <a:buNone/>
            </a:pPr>
            <a:r>
              <a:rPr lang="en-US" sz="3600" dirty="0" smtClean="0"/>
              <a:t>BLAMED </a:t>
            </a:r>
            <a:r>
              <a:rPr lang="en-US" sz="3600" dirty="0"/>
              <a:t>Government for the Poor Conditions</a:t>
            </a:r>
          </a:p>
          <a:p>
            <a:pPr marL="109728" indent="0">
              <a:buNone/>
            </a:pPr>
            <a:endParaRPr lang="en-US" dirty="0"/>
          </a:p>
        </p:txBody>
      </p:sp>
    </p:spTree>
    <p:extLst>
      <p:ext uri="{BB962C8B-B14F-4D97-AF65-F5344CB8AC3E}">
        <p14:creationId xmlns:p14="http://schemas.microsoft.com/office/powerpoint/2010/main" val="33645232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09600"/>
            <a:ext cx="8686800" cy="2819400"/>
          </a:xfrm>
        </p:spPr>
        <p:txBody>
          <a:bodyPr>
            <a:normAutofit/>
          </a:bodyPr>
          <a:lstStyle/>
          <a:p>
            <a:pPr algn="l"/>
            <a:r>
              <a:rPr lang="en-US" dirty="0" smtClean="0"/>
              <a:t>Aim:  What is Totalitarianism? How Did Hitler Rise to Power?</a:t>
            </a:r>
            <a:endParaRPr lang="en-US" dirty="0"/>
          </a:p>
        </p:txBody>
      </p:sp>
      <p:sp>
        <p:nvSpPr>
          <p:cNvPr id="5" name="Subtitle 4"/>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Member of the Nazi Party (Right Wing)</a:t>
            </a:r>
          </a:p>
          <a:p>
            <a:r>
              <a:rPr lang="en-US" sz="2800" dirty="0" smtClean="0"/>
              <a:t>NAZI – National Socialist German Workers Party</a:t>
            </a:r>
          </a:p>
          <a:p>
            <a:r>
              <a:rPr lang="en-US" sz="2800" dirty="0" smtClean="0"/>
              <a:t>Chosen Der Fuhrer – Leader of the Nazis</a:t>
            </a:r>
          </a:p>
          <a:p>
            <a:pPr>
              <a:buNone/>
            </a:pPr>
            <a:endParaRPr lang="en-US" sz="2800" dirty="0" smtClean="0"/>
          </a:p>
          <a:p>
            <a:pPr>
              <a:buNone/>
            </a:pPr>
            <a:r>
              <a:rPr lang="en-US" sz="2800" u="sng" dirty="0" smtClean="0"/>
              <a:t>Nazism</a:t>
            </a:r>
            <a:r>
              <a:rPr lang="en-US" sz="2800" dirty="0" smtClean="0"/>
              <a:t>: Fascist policies of the Nazi party base on totalitarianism</a:t>
            </a:r>
          </a:p>
          <a:p>
            <a:endParaRPr lang="en-US" dirty="0" smtClean="0"/>
          </a:p>
          <a:p>
            <a:endParaRPr lang="en-US" dirty="0"/>
          </a:p>
        </p:txBody>
      </p:sp>
      <p:sp>
        <p:nvSpPr>
          <p:cNvPr id="3" name="Title 2"/>
          <p:cNvSpPr>
            <a:spLocks noGrp="1"/>
          </p:cNvSpPr>
          <p:nvPr>
            <p:ph type="title"/>
          </p:nvPr>
        </p:nvSpPr>
        <p:spPr/>
        <p:txBody>
          <a:bodyPr/>
          <a:lstStyle/>
          <a:p>
            <a:r>
              <a:rPr lang="en-US" dirty="0" smtClean="0"/>
              <a:t>The Rise of Hitler</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8229600" cy="5473891"/>
          </a:xfrm>
        </p:spPr>
        <p:txBody>
          <a:bodyPr>
            <a:normAutofit/>
          </a:bodyPr>
          <a:lstStyle/>
          <a:p>
            <a:pPr marL="109728" indent="0">
              <a:buNone/>
            </a:pPr>
            <a:r>
              <a:rPr lang="en-US" sz="2800" b="1" u="sng" dirty="0"/>
              <a:t>The Nazi Party Goals</a:t>
            </a:r>
            <a:endParaRPr lang="en-US" sz="2800" dirty="0"/>
          </a:p>
          <a:p>
            <a:pPr marL="109728" indent="0">
              <a:buNone/>
            </a:pPr>
            <a:r>
              <a:rPr lang="en-US" sz="2800" dirty="0"/>
              <a:t>1</a:t>
            </a:r>
            <a:r>
              <a:rPr lang="en-US" sz="2800" dirty="0" smtClean="0"/>
              <a:t>. </a:t>
            </a:r>
            <a:r>
              <a:rPr lang="en-US" sz="2800" b="1" dirty="0" smtClean="0"/>
              <a:t>Lebensraum</a:t>
            </a:r>
            <a:r>
              <a:rPr lang="en-US" sz="2800" dirty="0" smtClean="0"/>
              <a:t> – More Living Space for Germany (reclaim lost land)</a:t>
            </a:r>
            <a:endParaRPr lang="en-US" sz="2800" dirty="0"/>
          </a:p>
          <a:p>
            <a:pPr marL="109728" indent="0">
              <a:buNone/>
            </a:pPr>
            <a:r>
              <a:rPr lang="en-US" sz="2800" dirty="0"/>
              <a:t> </a:t>
            </a:r>
          </a:p>
          <a:p>
            <a:pPr marL="109728" indent="0">
              <a:buNone/>
            </a:pPr>
            <a:r>
              <a:rPr lang="en-US" sz="2800" dirty="0"/>
              <a:t>2</a:t>
            </a:r>
            <a:r>
              <a:rPr lang="en-US" sz="2800" dirty="0" smtClean="0"/>
              <a:t>. </a:t>
            </a:r>
            <a:r>
              <a:rPr lang="en-US" sz="2800" b="1" dirty="0" smtClean="0"/>
              <a:t>3</a:t>
            </a:r>
            <a:r>
              <a:rPr lang="en-US" sz="2800" b="1" baseline="30000" dirty="0" smtClean="0"/>
              <a:t>rd</a:t>
            </a:r>
            <a:r>
              <a:rPr lang="en-US" sz="2800" b="1" dirty="0" smtClean="0"/>
              <a:t> Reich </a:t>
            </a:r>
            <a:r>
              <a:rPr lang="en-US" sz="2800" dirty="0" smtClean="0"/>
              <a:t>– Powerful German Empire (Restore the greatness of the German Empire)</a:t>
            </a:r>
            <a:endParaRPr lang="en-US" sz="2800" dirty="0"/>
          </a:p>
          <a:p>
            <a:pPr marL="109728" indent="0">
              <a:buNone/>
            </a:pPr>
            <a:r>
              <a:rPr lang="en-US" sz="2800" dirty="0"/>
              <a:t> </a:t>
            </a:r>
          </a:p>
          <a:p>
            <a:pPr marL="109728" indent="0">
              <a:buNone/>
            </a:pPr>
            <a:r>
              <a:rPr lang="en-US" sz="2800" dirty="0"/>
              <a:t>3</a:t>
            </a:r>
            <a:r>
              <a:rPr lang="en-US" sz="2800" dirty="0" smtClean="0"/>
              <a:t>. </a:t>
            </a:r>
            <a:r>
              <a:rPr lang="en-US" sz="2800" b="1" dirty="0" smtClean="0"/>
              <a:t>Single Unified German Race</a:t>
            </a:r>
            <a:r>
              <a:rPr lang="en-US" sz="2800" dirty="0" smtClean="0"/>
              <a:t> (No Jews)</a:t>
            </a:r>
            <a:endParaRPr lang="en-US" sz="2800" dirty="0"/>
          </a:p>
          <a:p>
            <a:endParaRPr lang="en-US" dirty="0" smtClean="0"/>
          </a:p>
          <a:p>
            <a:endParaRPr lang="en-US" dirty="0"/>
          </a:p>
        </p:txBody>
      </p:sp>
    </p:spTree>
    <p:extLst>
      <p:ext uri="{BB962C8B-B14F-4D97-AF65-F5344CB8AC3E}">
        <p14:creationId xmlns:p14="http://schemas.microsoft.com/office/powerpoint/2010/main" val="248686409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4"/>
          <p:cNvSpPr>
            <a:spLocks noGrp="1" noChangeArrowheads="1"/>
          </p:cNvSpPr>
          <p:nvPr>
            <p:ph type="title"/>
          </p:nvPr>
        </p:nvSpPr>
        <p:spPr>
          <a:xfrm>
            <a:off x="457200" y="274638"/>
            <a:ext cx="8229600" cy="1020762"/>
          </a:xfrm>
        </p:spPr>
        <p:txBody>
          <a:bodyPr/>
          <a:lstStyle/>
          <a:p>
            <a:r>
              <a:rPr lang="en-US" altLang="en-US" b="1"/>
              <a:t>Misery loves company…</a:t>
            </a:r>
          </a:p>
        </p:txBody>
      </p:sp>
      <p:pic>
        <p:nvPicPr>
          <p:cNvPr id="74757" name="Picture 5" descr="nazi-unemploy gra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136196"/>
            <a:ext cx="6629400" cy="5721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45369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pPr algn="l"/>
            <a:r>
              <a:rPr lang="en-US" sz="5400" dirty="0" smtClean="0"/>
              <a:t>Aim:  How Did Mussolini Rise to Power?</a:t>
            </a:r>
            <a:endParaRPr lang="en-US" sz="5400"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1264077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183880" cy="1051560"/>
          </a:xfrm>
        </p:spPr>
        <p:txBody>
          <a:bodyPr/>
          <a:lstStyle/>
          <a:p>
            <a:r>
              <a:rPr lang="en-US" dirty="0" smtClean="0"/>
              <a:t>Mussolini Gains Control</a:t>
            </a:r>
            <a:endParaRPr lang="en-US" dirty="0"/>
          </a:p>
        </p:txBody>
      </p:sp>
      <p:sp>
        <p:nvSpPr>
          <p:cNvPr id="3" name="Content Placeholder 2"/>
          <p:cNvSpPr>
            <a:spLocks noGrp="1"/>
          </p:cNvSpPr>
          <p:nvPr>
            <p:ph idx="1"/>
          </p:nvPr>
        </p:nvSpPr>
        <p:spPr>
          <a:xfrm>
            <a:off x="228600" y="1524000"/>
            <a:ext cx="8610600" cy="4797552"/>
          </a:xfrm>
        </p:spPr>
        <p:txBody>
          <a:bodyPr/>
          <a:lstStyle/>
          <a:p>
            <a:r>
              <a:rPr lang="en-US" sz="3600" dirty="0" smtClean="0"/>
              <a:t>Founded Fascist Party in 1919</a:t>
            </a:r>
          </a:p>
          <a:p>
            <a:r>
              <a:rPr lang="en-US" sz="3600" dirty="0" smtClean="0"/>
              <a:t>Organized supporters into “Combat Squads”</a:t>
            </a:r>
          </a:p>
          <a:p>
            <a:r>
              <a:rPr lang="en-US" sz="3600" b="1" dirty="0" smtClean="0">
                <a:sym typeface="Wingdings" pitchFamily="2" charset="2"/>
              </a:rPr>
              <a:t>March on Rome</a:t>
            </a:r>
          </a:p>
          <a:p>
            <a:pPr lvl="1"/>
            <a:r>
              <a:rPr lang="en-US" sz="2800" dirty="0" smtClean="0">
                <a:sym typeface="Wingdings" pitchFamily="2" charset="2"/>
              </a:rPr>
              <a:t>Mussolini named </a:t>
            </a:r>
            <a:r>
              <a:rPr lang="en-US" sz="2800" u="sng" dirty="0" smtClean="0">
                <a:sym typeface="Wingdings" pitchFamily="2" charset="2"/>
              </a:rPr>
              <a:t>PRIME MINISTER </a:t>
            </a:r>
            <a:endParaRPr lang="en-US" sz="2800" u="sng" dirty="0" smtClean="0"/>
          </a:p>
          <a:p>
            <a:endParaRPr lang="en-US" dirty="0" smtClean="0"/>
          </a:p>
          <a:p>
            <a:endParaRPr lang="en-US" dirty="0"/>
          </a:p>
        </p:txBody>
      </p:sp>
    </p:spTree>
    <p:extLst>
      <p:ext uri="{BB962C8B-B14F-4D97-AF65-F5344CB8AC3E}">
        <p14:creationId xmlns:p14="http://schemas.microsoft.com/office/powerpoint/2010/main" val="6349082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183880" cy="1051560"/>
          </a:xfrm>
        </p:spPr>
        <p:txBody>
          <a:bodyPr/>
          <a:lstStyle/>
          <a:p>
            <a:r>
              <a:rPr lang="en-US" dirty="0" smtClean="0"/>
              <a:t>Mussolini and the Fascist Party</a:t>
            </a:r>
            <a:endParaRPr lang="en-US" dirty="0"/>
          </a:p>
        </p:txBody>
      </p:sp>
      <p:sp>
        <p:nvSpPr>
          <p:cNvPr id="3" name="Content Placeholder 2"/>
          <p:cNvSpPr>
            <a:spLocks noGrp="1"/>
          </p:cNvSpPr>
          <p:nvPr>
            <p:ph idx="1"/>
          </p:nvPr>
        </p:nvSpPr>
        <p:spPr>
          <a:xfrm>
            <a:off x="228600" y="1524000"/>
            <a:ext cx="8610600" cy="4797552"/>
          </a:xfrm>
        </p:spPr>
        <p:txBody>
          <a:bodyPr/>
          <a:lstStyle/>
          <a:p>
            <a:pPr marL="109728" indent="0">
              <a:buNone/>
            </a:pPr>
            <a:r>
              <a:rPr lang="en-US" sz="3600" b="1" u="sng" dirty="0"/>
              <a:t>The Fascist Party</a:t>
            </a:r>
            <a:endParaRPr lang="en-US" sz="3600" dirty="0"/>
          </a:p>
          <a:p>
            <a:pPr marL="109728" indent="0">
              <a:buNone/>
            </a:pPr>
            <a:r>
              <a:rPr lang="en-US" sz="3600" dirty="0" smtClean="0"/>
              <a:t>Motto</a:t>
            </a:r>
            <a:r>
              <a:rPr lang="en-US" sz="3600" dirty="0"/>
              <a:t>: </a:t>
            </a:r>
            <a:r>
              <a:rPr lang="en-US" sz="3600" dirty="0" smtClean="0"/>
              <a:t>“Believe, Obey, Fight”</a:t>
            </a:r>
            <a:endParaRPr lang="en-US" sz="3600" dirty="0"/>
          </a:p>
          <a:p>
            <a:pPr marL="109728" indent="0">
              <a:buNone/>
            </a:pPr>
            <a:endParaRPr lang="en-US" sz="3600" dirty="0"/>
          </a:p>
          <a:p>
            <a:pPr marL="109728" indent="0">
              <a:buNone/>
            </a:pPr>
            <a:r>
              <a:rPr lang="en-US" sz="3600" dirty="0"/>
              <a:t>Mussolini consolidates power and organizes supporters into </a:t>
            </a:r>
            <a:r>
              <a:rPr lang="en-US" sz="3600" b="1" dirty="0"/>
              <a:t>“Combat Squads”</a:t>
            </a:r>
            <a:endParaRPr lang="en-US" sz="3600" dirty="0"/>
          </a:p>
          <a:p>
            <a:endParaRPr lang="en-US" dirty="0" smtClean="0"/>
          </a:p>
          <a:p>
            <a:endParaRPr lang="en-US" dirty="0"/>
          </a:p>
        </p:txBody>
      </p:sp>
    </p:spTree>
    <p:extLst>
      <p:ext uri="{BB962C8B-B14F-4D97-AF65-F5344CB8AC3E}">
        <p14:creationId xmlns:p14="http://schemas.microsoft.com/office/powerpoint/2010/main" val="2972024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066800"/>
            <a:ext cx="8458200" cy="5562600"/>
          </a:xfrm>
        </p:spPr>
        <p:txBody>
          <a:bodyPr>
            <a:normAutofit lnSpcReduction="10000"/>
          </a:bodyPr>
          <a:lstStyle/>
          <a:p>
            <a:r>
              <a:rPr lang="en-US" sz="3000" dirty="0" smtClean="0"/>
              <a:t>Goal – Achieve a just and lasting peace in Europe</a:t>
            </a:r>
          </a:p>
          <a:p>
            <a:pPr lvl="1"/>
            <a:r>
              <a:rPr lang="en-US" sz="3200" dirty="0" smtClean="0"/>
              <a:t>Create a General Association of Nations</a:t>
            </a:r>
          </a:p>
          <a:p>
            <a:pPr lvl="1"/>
            <a:r>
              <a:rPr lang="en-US" sz="3200" dirty="0" smtClean="0"/>
              <a:t>Change Borders and Create New Nations</a:t>
            </a:r>
          </a:p>
          <a:p>
            <a:pPr lvl="1"/>
            <a:r>
              <a:rPr lang="en-US" sz="3200" dirty="0" smtClean="0"/>
              <a:t>End Secret Treaties</a:t>
            </a:r>
          </a:p>
          <a:p>
            <a:pPr lvl="1"/>
            <a:r>
              <a:rPr lang="en-US" sz="3200" dirty="0" smtClean="0"/>
              <a:t>Free Trade</a:t>
            </a:r>
          </a:p>
          <a:p>
            <a:pPr lvl="1" algn="ctr">
              <a:buNone/>
            </a:pPr>
            <a:r>
              <a:rPr lang="en-US" sz="3200" dirty="0" smtClean="0"/>
              <a:t>WHY IT DOESN’T WORK </a:t>
            </a:r>
            <a:r>
              <a:rPr lang="en-US" sz="3200" dirty="0" smtClean="0">
                <a:sym typeface="Wingdings" panose="05000000000000000000" pitchFamily="2" charset="2"/>
              </a:rPr>
              <a:t> </a:t>
            </a:r>
          </a:p>
          <a:p>
            <a:pPr lvl="1" algn="ctr">
              <a:buNone/>
            </a:pPr>
            <a:r>
              <a:rPr lang="en-US" sz="3200" dirty="0" smtClean="0"/>
              <a:t> France and Britain want MORE </a:t>
            </a:r>
          </a:p>
          <a:p>
            <a:pPr lvl="1" algn="ctr">
              <a:buNone/>
            </a:pPr>
            <a:r>
              <a:rPr lang="en-US" sz="3200" dirty="0" smtClean="0"/>
              <a:t>(to the VICTOR go the SPOILS)</a:t>
            </a:r>
          </a:p>
        </p:txBody>
      </p:sp>
      <p:sp>
        <p:nvSpPr>
          <p:cNvPr id="3" name="Title 2"/>
          <p:cNvSpPr>
            <a:spLocks noGrp="1"/>
          </p:cNvSpPr>
          <p:nvPr>
            <p:ph type="title"/>
          </p:nvPr>
        </p:nvSpPr>
        <p:spPr>
          <a:xfrm>
            <a:off x="0" y="274638"/>
            <a:ext cx="8991600" cy="792162"/>
          </a:xfrm>
        </p:spPr>
        <p:txBody>
          <a:bodyPr>
            <a:noAutofit/>
          </a:bodyPr>
          <a:lstStyle/>
          <a:p>
            <a:pPr algn="ctr"/>
            <a:r>
              <a:rPr sz="3200" dirty="0" smtClean="0"/>
              <a:t>US President Woodrow Wilsons 14 Points</a:t>
            </a:r>
            <a:endParaRPr lang="en-US" sz="3200" dirty="0"/>
          </a:p>
        </p:txBody>
      </p:sp>
    </p:spTree>
    <p:extLst>
      <p:ext uri="{BB962C8B-B14F-4D97-AF65-F5344CB8AC3E}">
        <p14:creationId xmlns:p14="http://schemas.microsoft.com/office/powerpoint/2010/main" val="336194492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183880" cy="1051560"/>
          </a:xfrm>
        </p:spPr>
        <p:txBody>
          <a:bodyPr>
            <a:normAutofit/>
          </a:bodyPr>
          <a:lstStyle/>
          <a:p>
            <a:r>
              <a:rPr lang="en-US" sz="4800" dirty="0" smtClean="0"/>
              <a:t>What is Fascism?</a:t>
            </a:r>
            <a:endParaRPr lang="en-US" sz="4800" dirty="0"/>
          </a:p>
        </p:txBody>
      </p:sp>
      <p:sp>
        <p:nvSpPr>
          <p:cNvPr id="3" name="Content Placeholder 2"/>
          <p:cNvSpPr>
            <a:spLocks noGrp="1"/>
          </p:cNvSpPr>
          <p:nvPr>
            <p:ph idx="1"/>
          </p:nvPr>
        </p:nvSpPr>
        <p:spPr>
          <a:xfrm>
            <a:off x="304800" y="990600"/>
            <a:ext cx="8458200" cy="5486400"/>
          </a:xfrm>
        </p:spPr>
        <p:txBody>
          <a:bodyPr>
            <a:normAutofit lnSpcReduction="10000"/>
          </a:bodyPr>
          <a:lstStyle/>
          <a:p>
            <a:pPr marL="624078" indent="-514350">
              <a:buFont typeface="+mj-lt"/>
              <a:buAutoNum type="arabicPeriod"/>
            </a:pPr>
            <a:r>
              <a:rPr lang="en-US" sz="3000" dirty="0" smtClean="0"/>
              <a:t>Totalitarian State</a:t>
            </a:r>
          </a:p>
          <a:p>
            <a:pPr marL="365760" lvl="1" indent="0">
              <a:buNone/>
            </a:pPr>
            <a:r>
              <a:rPr lang="en-US" dirty="0"/>
              <a:t>	</a:t>
            </a:r>
            <a:r>
              <a:rPr lang="en-US" dirty="0" smtClean="0"/>
              <a:t>One-party dictatorship with TOTAL control</a:t>
            </a:r>
          </a:p>
          <a:p>
            <a:pPr marL="624078" indent="-514350">
              <a:buFont typeface="+mj-lt"/>
              <a:buAutoNum type="arabicPeriod"/>
            </a:pPr>
            <a:r>
              <a:rPr lang="en-US" sz="3200" dirty="0" smtClean="0"/>
              <a:t>Non-Communist</a:t>
            </a:r>
          </a:p>
          <a:p>
            <a:pPr marL="624078" indent="-514350">
              <a:buFont typeface="+mj-lt"/>
              <a:buAutoNum type="arabicPeriod"/>
            </a:pPr>
            <a:r>
              <a:rPr lang="en-US" sz="3200" dirty="0" smtClean="0"/>
              <a:t>Policies Glorify the State over Individual</a:t>
            </a:r>
          </a:p>
          <a:p>
            <a:pPr marL="624078" indent="-514350">
              <a:buFont typeface="+mj-lt"/>
              <a:buAutoNum type="arabicPeriod"/>
            </a:pPr>
            <a:r>
              <a:rPr lang="en-US" sz="3200" dirty="0" smtClean="0"/>
              <a:t>Extreme Nationalism/Blind Devotion</a:t>
            </a:r>
          </a:p>
          <a:p>
            <a:pPr marL="624078" indent="-514350">
              <a:buFont typeface="+mj-lt"/>
              <a:buAutoNum type="arabicPeriod"/>
            </a:pPr>
            <a:r>
              <a:rPr lang="en-US" sz="3200" dirty="0" smtClean="0"/>
              <a:t>Action, Violence and Discipline</a:t>
            </a:r>
          </a:p>
          <a:p>
            <a:pPr marL="624078" indent="-514350">
              <a:buFont typeface="+mj-lt"/>
              <a:buAutoNum type="arabicPeriod"/>
            </a:pPr>
            <a:r>
              <a:rPr lang="en-US" sz="3200" dirty="0" smtClean="0"/>
              <a:t>Foreign Expansion – “Survival of the Fittest”</a:t>
            </a:r>
          </a:p>
          <a:p>
            <a:pPr marL="624078" indent="-514350">
              <a:buFont typeface="+mj-lt"/>
              <a:buAutoNum type="arabicPeriod"/>
            </a:pPr>
            <a:r>
              <a:rPr lang="en-US" sz="3200" dirty="0" smtClean="0"/>
              <a:t>Use Terror/Fear to maintain control</a:t>
            </a:r>
          </a:p>
          <a:p>
            <a:pPr marL="624078" indent="-514350">
              <a:buFont typeface="+mj-lt"/>
              <a:buAutoNum type="arabicPeriod"/>
            </a:pPr>
            <a:r>
              <a:rPr lang="en-US" sz="3200" dirty="0" smtClean="0"/>
              <a:t>Propaganda/Indoctrination</a:t>
            </a:r>
          </a:p>
          <a:p>
            <a:endParaRPr lang="en-US" dirty="0" smtClean="0"/>
          </a:p>
        </p:txBody>
      </p:sp>
    </p:spTree>
    <p:extLst>
      <p:ext uri="{BB962C8B-B14F-4D97-AF65-F5344CB8AC3E}">
        <p14:creationId xmlns:p14="http://schemas.microsoft.com/office/powerpoint/2010/main" val="248641027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 government that has TOTAL control over its people</a:t>
            </a:r>
          </a:p>
          <a:p>
            <a:endParaRPr lang="en-US" dirty="0" smtClean="0"/>
          </a:p>
          <a:p>
            <a:pPr>
              <a:buNone/>
            </a:pPr>
            <a:endParaRPr lang="en-US" dirty="0" smtClean="0"/>
          </a:p>
          <a:p>
            <a:pPr>
              <a:buNone/>
            </a:pPr>
            <a:r>
              <a:rPr lang="en-US" u="sng" dirty="0" smtClean="0"/>
              <a:t>FASCISM</a:t>
            </a:r>
            <a:r>
              <a:rPr lang="en-US" dirty="0" smtClean="0"/>
              <a:t>: A political movement that promotes an extreme form of nationalism, a denial of individual rights, and a one party dictatorship.</a:t>
            </a:r>
          </a:p>
          <a:p>
            <a:pPr>
              <a:buNone/>
            </a:pPr>
            <a:endParaRPr lang="en-US" dirty="0" smtClean="0"/>
          </a:p>
          <a:p>
            <a:pPr>
              <a:buNone/>
            </a:pPr>
            <a:endParaRPr lang="en-US" dirty="0"/>
          </a:p>
        </p:txBody>
      </p:sp>
      <p:sp>
        <p:nvSpPr>
          <p:cNvPr id="3" name="Title 2"/>
          <p:cNvSpPr>
            <a:spLocks noGrp="1"/>
          </p:cNvSpPr>
          <p:nvPr>
            <p:ph type="title"/>
          </p:nvPr>
        </p:nvSpPr>
        <p:spPr/>
        <p:txBody>
          <a:bodyPr/>
          <a:lstStyle/>
          <a:p>
            <a:r>
              <a:rPr lang="en-US" dirty="0" smtClean="0"/>
              <a:t>Totalitarianism</a:t>
            </a:r>
            <a:endParaRPr lang="en-US" dirty="0"/>
          </a:p>
        </p:txBody>
      </p:sp>
    </p:spTree>
    <p:extLst>
      <p:ext uri="{BB962C8B-B14F-4D97-AF65-F5344CB8AC3E}">
        <p14:creationId xmlns:p14="http://schemas.microsoft.com/office/powerpoint/2010/main" val="18204271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481328"/>
            <a:ext cx="8839200" cy="4525963"/>
          </a:xfrm>
        </p:spPr>
        <p:txBody>
          <a:bodyPr/>
          <a:lstStyle/>
          <a:p>
            <a:pPr>
              <a:buNone/>
            </a:pPr>
            <a:r>
              <a:rPr lang="en-US" sz="3200" dirty="0" smtClean="0"/>
              <a:t>Turns Germany into a TOTALITARIAN state</a:t>
            </a:r>
          </a:p>
          <a:p>
            <a:pPr marL="907542" lvl="1" indent="-514350">
              <a:buFont typeface="+mj-lt"/>
              <a:buAutoNum type="arabicPeriod"/>
            </a:pPr>
            <a:r>
              <a:rPr lang="en-US" sz="2800" dirty="0" smtClean="0"/>
              <a:t>Banned Strikes, Dissolved Unions</a:t>
            </a:r>
          </a:p>
          <a:p>
            <a:pPr marL="907542" lvl="1" indent="-514350">
              <a:buFont typeface="+mj-lt"/>
              <a:buAutoNum type="arabicPeriod"/>
            </a:pPr>
            <a:r>
              <a:rPr lang="en-US" sz="2800" dirty="0" smtClean="0"/>
              <a:t>Massive Public Works (Reduce Unemployed)</a:t>
            </a:r>
          </a:p>
          <a:p>
            <a:pPr marL="907542" lvl="1" indent="-514350">
              <a:buFont typeface="+mj-lt"/>
              <a:buAutoNum type="arabicPeriod"/>
            </a:pPr>
            <a:r>
              <a:rPr lang="en-US" sz="2800" dirty="0" smtClean="0"/>
              <a:t>Censorship/Book burning (Gestapo=Secret Police)</a:t>
            </a:r>
          </a:p>
          <a:p>
            <a:pPr marL="907542" lvl="1" indent="-514350">
              <a:buFont typeface="+mj-lt"/>
              <a:buAutoNum type="arabicPeriod"/>
            </a:pPr>
            <a:r>
              <a:rPr lang="en-US" sz="2800" dirty="0" smtClean="0"/>
              <a:t>EXTREME PROPAGANDA</a:t>
            </a:r>
          </a:p>
          <a:p>
            <a:pPr marL="907542" lvl="1" indent="-514350">
              <a:buFont typeface="+mj-lt"/>
              <a:buAutoNum type="arabicPeriod"/>
            </a:pPr>
            <a:r>
              <a:rPr lang="en-US" sz="2800" dirty="0" smtClean="0"/>
              <a:t>Indoctrination: Youth had to join HITLER YOUTH</a:t>
            </a:r>
          </a:p>
          <a:p>
            <a:pPr lvl="1"/>
            <a:endParaRPr lang="en-US" dirty="0"/>
          </a:p>
        </p:txBody>
      </p:sp>
      <p:sp>
        <p:nvSpPr>
          <p:cNvPr id="3" name="Title 2"/>
          <p:cNvSpPr>
            <a:spLocks noGrp="1"/>
          </p:cNvSpPr>
          <p:nvPr>
            <p:ph type="title"/>
          </p:nvPr>
        </p:nvSpPr>
        <p:spPr/>
        <p:txBody>
          <a:bodyPr>
            <a:normAutofit/>
          </a:bodyPr>
          <a:lstStyle/>
          <a:p>
            <a:r>
              <a:rPr lang="en-US" dirty="0" smtClean="0"/>
              <a:t>Hitler Becomes Dictator</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itler 1.jpg"/>
          <p:cNvPicPr>
            <a:picLocks noGrp="1" noChangeAspect="1"/>
          </p:cNvPicPr>
          <p:nvPr>
            <p:ph idx="1"/>
          </p:nvPr>
        </p:nvPicPr>
        <p:blipFill>
          <a:blip r:embed="rId2" cstate="print"/>
          <a:stretch>
            <a:fillRect/>
          </a:stretch>
        </p:blipFill>
        <p:spPr>
          <a:xfrm>
            <a:off x="1905000" y="0"/>
            <a:ext cx="4876800" cy="6827520"/>
          </a:xfrm>
        </p:spPr>
      </p:pic>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itler 2.jpg"/>
          <p:cNvPicPr>
            <a:picLocks noGrp="1" noChangeAspect="1"/>
          </p:cNvPicPr>
          <p:nvPr>
            <p:ph idx="1"/>
          </p:nvPr>
        </p:nvPicPr>
        <p:blipFill>
          <a:blip r:embed="rId2" cstate="print"/>
          <a:stretch>
            <a:fillRect/>
          </a:stretch>
        </p:blipFill>
        <p:spPr>
          <a:xfrm>
            <a:off x="381000" y="304799"/>
            <a:ext cx="8001000" cy="5941337"/>
          </a:xfrm>
        </p:spPr>
      </p:pic>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itler 3.jpg"/>
          <p:cNvPicPr>
            <a:picLocks noGrp="1" noChangeAspect="1"/>
          </p:cNvPicPr>
          <p:nvPr>
            <p:ph idx="1"/>
          </p:nvPr>
        </p:nvPicPr>
        <p:blipFill>
          <a:blip r:embed="rId2" cstate="print"/>
          <a:stretch>
            <a:fillRect/>
          </a:stretch>
        </p:blipFill>
        <p:spPr>
          <a:xfrm>
            <a:off x="304800" y="228600"/>
            <a:ext cx="8440692" cy="5943600"/>
          </a:xfrm>
        </p:spPr>
      </p:pic>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481328"/>
            <a:ext cx="8534400" cy="4525963"/>
          </a:xfrm>
        </p:spPr>
        <p:txBody>
          <a:bodyPr/>
          <a:lstStyle/>
          <a:p>
            <a:pPr lvl="1">
              <a:buNone/>
            </a:pPr>
            <a:r>
              <a:rPr lang="en-US" sz="3200" dirty="0" smtClean="0"/>
              <a:t>1) Germans (Aryans) were master race</a:t>
            </a:r>
          </a:p>
          <a:p>
            <a:pPr lvl="1">
              <a:buNone/>
            </a:pPr>
            <a:endParaRPr lang="en-US" sz="3200" dirty="0" smtClean="0"/>
          </a:p>
          <a:p>
            <a:pPr lvl="1">
              <a:buNone/>
            </a:pPr>
            <a:r>
              <a:rPr lang="en-US" sz="3200" dirty="0" smtClean="0"/>
              <a:t>2) Non-Aryans (Jews and Gypsies) were inferior</a:t>
            </a:r>
          </a:p>
          <a:p>
            <a:pPr lvl="1">
              <a:buNone/>
            </a:pPr>
            <a:endParaRPr lang="en-US" sz="3200" dirty="0" smtClean="0"/>
          </a:p>
          <a:p>
            <a:pPr lvl="1">
              <a:buNone/>
            </a:pPr>
            <a:r>
              <a:rPr lang="en-US" sz="3200" dirty="0" smtClean="0"/>
              <a:t>3) Germany was over overcrowded – Needed Lebensraum (Living Space)</a:t>
            </a:r>
          </a:p>
          <a:p>
            <a:pPr lvl="1">
              <a:buFont typeface="Wingdings" pitchFamily="2" charset="2"/>
              <a:buChar char="Ø"/>
            </a:pPr>
            <a:endParaRPr lang="en-US" sz="3200" dirty="0" smtClean="0"/>
          </a:p>
          <a:p>
            <a:endParaRPr lang="en-US" dirty="0"/>
          </a:p>
        </p:txBody>
      </p:sp>
      <p:sp>
        <p:nvSpPr>
          <p:cNvPr id="3" name="Title 2"/>
          <p:cNvSpPr>
            <a:spLocks noGrp="1"/>
          </p:cNvSpPr>
          <p:nvPr>
            <p:ph type="title"/>
          </p:nvPr>
        </p:nvSpPr>
        <p:spPr/>
        <p:txBody>
          <a:bodyPr/>
          <a:lstStyle/>
          <a:p>
            <a:r>
              <a:rPr lang="en-US" dirty="0" smtClean="0"/>
              <a:t>Mein </a:t>
            </a:r>
            <a:r>
              <a:rPr lang="en-US" dirty="0" err="1" smtClean="0"/>
              <a:t>Kampf</a:t>
            </a:r>
            <a:r>
              <a:rPr lang="en-US" dirty="0" smtClean="0"/>
              <a:t> – Hitler’s Book</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81328"/>
            <a:ext cx="8686800" cy="4525963"/>
          </a:xfrm>
        </p:spPr>
        <p:txBody>
          <a:bodyPr/>
          <a:lstStyle/>
          <a:p>
            <a:r>
              <a:rPr lang="en-US" sz="3000" dirty="0" smtClean="0"/>
              <a:t>Scapegoats for Germany’s trouble (1% of Pop)</a:t>
            </a:r>
          </a:p>
          <a:p>
            <a:r>
              <a:rPr lang="en-US" sz="3000" dirty="0" smtClean="0"/>
              <a:t>Nuremberg Laws – Deprived Jews of Rights</a:t>
            </a:r>
          </a:p>
          <a:p>
            <a:r>
              <a:rPr lang="en-US" sz="3000" dirty="0" err="1" smtClean="0"/>
              <a:t>Kristallnacht</a:t>
            </a:r>
            <a:r>
              <a:rPr lang="en-US" sz="3000" dirty="0" smtClean="0"/>
              <a:t> – Night of Broken Glass</a:t>
            </a:r>
          </a:p>
          <a:p>
            <a:r>
              <a:rPr lang="en-US" sz="3000" dirty="0" smtClean="0"/>
              <a:t>“Final Solution” – Extermination of all Jews</a:t>
            </a:r>
          </a:p>
          <a:p>
            <a:endParaRPr lang="en-US" dirty="0"/>
          </a:p>
        </p:txBody>
      </p:sp>
      <p:sp>
        <p:nvSpPr>
          <p:cNvPr id="3" name="Title 2"/>
          <p:cNvSpPr>
            <a:spLocks noGrp="1"/>
          </p:cNvSpPr>
          <p:nvPr>
            <p:ph type="title"/>
          </p:nvPr>
        </p:nvSpPr>
        <p:spPr/>
        <p:txBody>
          <a:bodyPr/>
          <a:lstStyle/>
          <a:p>
            <a:r>
              <a:rPr lang="en-US" dirty="0" smtClean="0"/>
              <a:t>Anti-Semitism: Hatred of Jews</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hitleryouth.wmv">
            <a:hlinkClick r:id="" action="ppaction://media"/>
          </p:cNvPr>
          <p:cNvPicPr>
            <a:picLocks noGrp="1" noRot="1" noChangeAspect="1"/>
          </p:cNvPicPr>
          <p:nvPr>
            <p:ph idx="1"/>
            <a:videoFile r:link="rId1"/>
          </p:nvPr>
        </p:nvPicPr>
        <p:blipFill>
          <a:blip r:embed="rId3" cstate="print"/>
          <a:stretch>
            <a:fillRect/>
          </a:stretch>
        </p:blipFill>
        <p:spPr>
          <a:xfrm>
            <a:off x="304800" y="0"/>
            <a:ext cx="8534400" cy="682752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azi Prop 3.jpg"/>
          <p:cNvPicPr>
            <a:picLocks noGrp="1" noChangeAspect="1"/>
          </p:cNvPicPr>
          <p:nvPr>
            <p:ph idx="1"/>
          </p:nvPr>
        </p:nvPicPr>
        <p:blipFill>
          <a:blip r:embed="rId2" cstate="print"/>
          <a:stretch>
            <a:fillRect/>
          </a:stretch>
        </p:blipFill>
        <p:spPr>
          <a:xfrm>
            <a:off x="2514600" y="914400"/>
            <a:ext cx="3962400" cy="5749365"/>
          </a:xfrm>
        </p:spPr>
      </p:pic>
      <p:sp>
        <p:nvSpPr>
          <p:cNvPr id="3" name="Title 2"/>
          <p:cNvSpPr>
            <a:spLocks noGrp="1"/>
          </p:cNvSpPr>
          <p:nvPr>
            <p:ph type="title"/>
          </p:nvPr>
        </p:nvSpPr>
        <p:spPr>
          <a:xfrm>
            <a:off x="457200" y="274638"/>
            <a:ext cx="8229600" cy="715962"/>
          </a:xfrm>
        </p:spPr>
        <p:txBody>
          <a:bodyPr>
            <a:normAutofit/>
          </a:bodyPr>
          <a:lstStyle/>
          <a:p>
            <a:pPr algn="ctr"/>
            <a:r>
              <a:rPr lang="en-US" sz="3200" dirty="0" smtClean="0"/>
              <a:t>“Healthy Parents have Healthy Children”</a:t>
            </a:r>
            <a:endParaRPr lang="en-US" sz="3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953000"/>
          </a:xfrm>
        </p:spPr>
        <p:txBody>
          <a:bodyPr>
            <a:normAutofit fontScale="92500" lnSpcReduction="20000"/>
          </a:bodyPr>
          <a:lstStyle/>
          <a:p>
            <a:pPr>
              <a:buNone/>
            </a:pPr>
            <a:r>
              <a:rPr lang="en-US" dirty="0" smtClean="0"/>
              <a:t>1. Punished Germany</a:t>
            </a:r>
          </a:p>
          <a:p>
            <a:r>
              <a:rPr lang="en-US" dirty="0" smtClean="0"/>
              <a:t>Article 231 – “War Guilt Clause” (Sole responsibility)</a:t>
            </a:r>
          </a:p>
          <a:p>
            <a:r>
              <a:rPr lang="en-US" dirty="0" smtClean="0"/>
              <a:t>Forced to REPARATIONS (Payments for damage in war)</a:t>
            </a:r>
          </a:p>
          <a:p>
            <a:r>
              <a:rPr lang="en-US" dirty="0" smtClean="0"/>
              <a:t>Military Restrictions</a:t>
            </a:r>
          </a:p>
          <a:p>
            <a:r>
              <a:rPr lang="en-US" dirty="0" smtClean="0"/>
              <a:t>Germany Loses Territory </a:t>
            </a:r>
          </a:p>
          <a:p>
            <a:pPr lvl="2"/>
            <a:r>
              <a:rPr lang="en-US" dirty="0" smtClean="0"/>
              <a:t>Alsace Lorraine and Saar Basin to France</a:t>
            </a:r>
          </a:p>
          <a:p>
            <a:pPr lvl="2"/>
            <a:r>
              <a:rPr lang="en-US" dirty="0" smtClean="0"/>
              <a:t>Poland Created</a:t>
            </a:r>
          </a:p>
          <a:p>
            <a:pPr>
              <a:buNone/>
            </a:pPr>
            <a:r>
              <a:rPr lang="en-US" dirty="0" smtClean="0"/>
              <a:t>2. Creates a League of Nations</a:t>
            </a:r>
          </a:p>
          <a:p>
            <a:pPr>
              <a:buNone/>
            </a:pPr>
            <a:r>
              <a:rPr lang="en-US" dirty="0" smtClean="0"/>
              <a:t>3. Map of Europe is Redrawn</a:t>
            </a:r>
          </a:p>
          <a:p>
            <a:r>
              <a:rPr lang="en-US" dirty="0" smtClean="0"/>
              <a:t>New Nations better reflect ethnic groups</a:t>
            </a:r>
          </a:p>
          <a:p>
            <a:r>
              <a:rPr lang="en-US" dirty="0" smtClean="0"/>
              <a:t>Based on the principle of SELF DETERMINATION (right to rule your own nation)</a:t>
            </a:r>
            <a:endParaRPr lang="en-US" dirty="0"/>
          </a:p>
        </p:txBody>
      </p:sp>
      <p:sp>
        <p:nvSpPr>
          <p:cNvPr id="3" name="Title 2"/>
          <p:cNvSpPr>
            <a:spLocks noGrp="1"/>
          </p:cNvSpPr>
          <p:nvPr>
            <p:ph type="title"/>
          </p:nvPr>
        </p:nvSpPr>
        <p:spPr>
          <a:xfrm>
            <a:off x="0" y="152400"/>
            <a:ext cx="9144000" cy="990600"/>
          </a:xfrm>
        </p:spPr>
        <p:txBody>
          <a:bodyPr>
            <a:normAutofit fontScale="90000"/>
          </a:bodyPr>
          <a:lstStyle/>
          <a:p>
            <a:pPr algn="ctr"/>
            <a:r>
              <a:rPr dirty="0" smtClean="0"/>
              <a:t>Major Provisions -Treaty of Versailles </a:t>
            </a:r>
            <a:br>
              <a:rPr dirty="0" smtClean="0"/>
            </a:br>
            <a:r>
              <a:rPr sz="2200" i="1" dirty="0" smtClean="0"/>
              <a:t>(</a:t>
            </a:r>
            <a:r>
              <a:rPr lang="en-US" sz="2200" i="1" dirty="0" smtClean="0"/>
              <a:t>Signed June 28, 1919)</a:t>
            </a:r>
            <a:endParaRPr lang="en-US" sz="2200" i="1" dirty="0"/>
          </a:p>
        </p:txBody>
      </p:sp>
    </p:spTree>
    <p:extLst>
      <p:ext uri="{BB962C8B-B14F-4D97-AF65-F5344CB8AC3E}">
        <p14:creationId xmlns:p14="http://schemas.microsoft.com/office/powerpoint/2010/main" val="283383684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azi Prop 2.jpg"/>
          <p:cNvPicPr>
            <a:picLocks noGrp="1" noChangeAspect="1"/>
          </p:cNvPicPr>
          <p:nvPr>
            <p:ph idx="1"/>
          </p:nvPr>
        </p:nvPicPr>
        <p:blipFill>
          <a:blip r:embed="rId2" cstate="print"/>
          <a:stretch>
            <a:fillRect/>
          </a:stretch>
        </p:blipFill>
        <p:spPr>
          <a:xfrm>
            <a:off x="1600200" y="0"/>
            <a:ext cx="5562600" cy="6764396"/>
          </a:xfrm>
        </p:spPr>
      </p:pic>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530352"/>
            <a:ext cx="8183880" cy="5794248"/>
          </a:xfrm>
        </p:spPr>
        <p:txBody>
          <a:bodyPr>
            <a:normAutofit/>
          </a:bodyPr>
          <a:lstStyle/>
          <a:p>
            <a:r>
              <a:rPr lang="en-US" sz="3600" b="1" u="sng" dirty="0" smtClean="0"/>
              <a:t>Tariff</a:t>
            </a:r>
            <a:r>
              <a:rPr lang="en-US" sz="3600" dirty="0" smtClean="0"/>
              <a:t> – Tax on Imports</a:t>
            </a:r>
          </a:p>
          <a:p>
            <a:r>
              <a:rPr lang="en-US" sz="3600" b="1" u="sng" dirty="0" smtClean="0"/>
              <a:t>Inflation</a:t>
            </a:r>
            <a:r>
              <a:rPr lang="en-US" sz="3600" dirty="0" smtClean="0"/>
              <a:t> – Substantial rise in the price of goods and services, leading to devalued currency.</a:t>
            </a:r>
          </a:p>
          <a:p>
            <a:r>
              <a:rPr lang="en-US" sz="3600" b="1" u="sng" dirty="0" smtClean="0"/>
              <a:t>Fascism</a:t>
            </a:r>
            <a:r>
              <a:rPr lang="en-US" sz="3600" dirty="0" smtClean="0"/>
              <a:t> – Totalitarian government based on aggressive nationalism</a:t>
            </a:r>
          </a:p>
          <a:p>
            <a:r>
              <a:rPr lang="en-US" sz="3600" b="1" u="sng" dirty="0" smtClean="0"/>
              <a:t>Oppression</a:t>
            </a:r>
            <a:r>
              <a:rPr lang="en-US" sz="3600" dirty="0" smtClean="0"/>
              <a:t> – Excessive use of power which places great strain on the population</a:t>
            </a:r>
            <a:endParaRPr lang="en-US" sz="3600" dirty="0"/>
          </a:p>
        </p:txBody>
      </p:sp>
    </p:spTree>
    <p:extLst>
      <p:ext uri="{BB962C8B-B14F-4D97-AF65-F5344CB8AC3E}">
        <p14:creationId xmlns:p14="http://schemas.microsoft.com/office/powerpoint/2010/main" val="200121794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183880" cy="838200"/>
          </a:xfrm>
        </p:spPr>
        <p:txBody>
          <a:bodyPr>
            <a:normAutofit/>
          </a:bodyPr>
          <a:lstStyle/>
          <a:p>
            <a:r>
              <a:rPr lang="en-US" dirty="0" smtClean="0"/>
              <a:t>Mussolini – “Il Duce”</a:t>
            </a:r>
            <a:endParaRPr lang="en-US" dirty="0"/>
          </a:p>
        </p:txBody>
      </p:sp>
      <p:sp>
        <p:nvSpPr>
          <p:cNvPr id="3" name="Content Placeholder 2"/>
          <p:cNvSpPr>
            <a:spLocks noGrp="1"/>
          </p:cNvSpPr>
          <p:nvPr>
            <p:ph idx="1"/>
          </p:nvPr>
        </p:nvSpPr>
        <p:spPr>
          <a:xfrm>
            <a:off x="457200" y="1066800"/>
            <a:ext cx="8183880" cy="5254752"/>
          </a:xfrm>
        </p:spPr>
        <p:txBody>
          <a:bodyPr/>
          <a:lstStyle/>
          <a:p>
            <a:r>
              <a:rPr lang="en-US" sz="3200" b="1" dirty="0" smtClean="0"/>
              <a:t>Dictatorship Built on Terror</a:t>
            </a:r>
          </a:p>
          <a:p>
            <a:pPr marL="907542" lvl="1" indent="-514350">
              <a:buFont typeface="+mj-lt"/>
              <a:buAutoNum type="arabicPeriod"/>
            </a:pPr>
            <a:r>
              <a:rPr lang="en-US" sz="2800" dirty="0" smtClean="0"/>
              <a:t>CENSORSHIP</a:t>
            </a:r>
          </a:p>
          <a:p>
            <a:pPr marL="907542" lvl="1" indent="-514350">
              <a:buFont typeface="+mj-lt"/>
              <a:buAutoNum type="arabicPeriod"/>
            </a:pPr>
            <a:r>
              <a:rPr lang="en-US" sz="2800" dirty="0" smtClean="0"/>
              <a:t>Rigged Elections</a:t>
            </a:r>
          </a:p>
          <a:p>
            <a:pPr marL="907542" lvl="1" indent="-514350">
              <a:buFont typeface="+mj-lt"/>
              <a:buAutoNum type="arabicPeriod"/>
            </a:pPr>
            <a:r>
              <a:rPr lang="en-US" sz="2800" dirty="0" smtClean="0"/>
              <a:t>Secret Police</a:t>
            </a:r>
          </a:p>
          <a:p>
            <a:pPr marL="907542" lvl="1" indent="-514350">
              <a:buFont typeface="+mj-lt"/>
              <a:buAutoNum type="arabicPeriod"/>
            </a:pPr>
            <a:r>
              <a:rPr lang="en-US" sz="2800" dirty="0" smtClean="0"/>
              <a:t>Propaganda</a:t>
            </a:r>
          </a:p>
          <a:p>
            <a:r>
              <a:rPr lang="en-US" sz="3200" b="1" dirty="0" smtClean="0"/>
              <a:t>State Control of the Economy</a:t>
            </a:r>
          </a:p>
          <a:p>
            <a:pPr marL="907542" lvl="1" indent="-514350">
              <a:buFont typeface="+mj-lt"/>
              <a:buAutoNum type="arabicPeriod"/>
            </a:pPr>
            <a:r>
              <a:rPr lang="en-US" sz="2800" dirty="0" smtClean="0"/>
              <a:t>Increase Economic Growth</a:t>
            </a:r>
          </a:p>
          <a:p>
            <a:pPr marL="907542" lvl="1" indent="-514350">
              <a:buFont typeface="+mj-lt"/>
              <a:buAutoNum type="arabicPeriod"/>
            </a:pPr>
            <a:r>
              <a:rPr lang="en-US" sz="2800" dirty="0" smtClean="0"/>
              <a:t>Production Increased</a:t>
            </a:r>
          </a:p>
          <a:p>
            <a:pPr marL="907542" lvl="1" indent="-514350">
              <a:buFont typeface="+mj-lt"/>
              <a:buAutoNum type="arabicPeriod"/>
            </a:pPr>
            <a:r>
              <a:rPr lang="en-US" sz="2800" dirty="0" smtClean="0"/>
              <a:t>Workers Became Oppressed </a:t>
            </a:r>
            <a:endParaRPr lang="en-US" sz="2800" dirty="0"/>
          </a:p>
        </p:txBody>
      </p:sp>
    </p:spTree>
    <p:extLst>
      <p:ext uri="{BB962C8B-B14F-4D97-AF65-F5344CB8AC3E}">
        <p14:creationId xmlns:p14="http://schemas.microsoft.com/office/powerpoint/2010/main" val="56476403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183880" cy="1051560"/>
          </a:xfrm>
        </p:spPr>
        <p:txBody>
          <a:bodyPr/>
          <a:lstStyle/>
          <a:p>
            <a:endParaRPr lang="en-US" dirty="0"/>
          </a:p>
        </p:txBody>
      </p:sp>
      <p:pic>
        <p:nvPicPr>
          <p:cNvPr id="4" name="Content Placeholder 3" descr="Mussolini 2.jpg"/>
          <p:cNvPicPr>
            <a:picLocks noGrp="1" noChangeAspect="1"/>
          </p:cNvPicPr>
          <p:nvPr>
            <p:ph idx="1"/>
          </p:nvPr>
        </p:nvPicPr>
        <p:blipFill>
          <a:blip r:embed="rId2" cstate="print"/>
          <a:stretch>
            <a:fillRect/>
          </a:stretch>
        </p:blipFill>
        <p:spPr>
          <a:xfrm>
            <a:off x="0" y="0"/>
            <a:ext cx="9144000" cy="6773334"/>
          </a:xfrm>
        </p:spPr>
      </p:pic>
    </p:spTree>
    <p:extLst>
      <p:ext uri="{BB962C8B-B14F-4D97-AF65-F5344CB8AC3E}">
        <p14:creationId xmlns:p14="http://schemas.microsoft.com/office/powerpoint/2010/main" val="401114713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ussolini 3.gif"/>
          <p:cNvPicPr>
            <a:picLocks noGrp="1" noChangeAspect="1"/>
          </p:cNvPicPr>
          <p:nvPr>
            <p:ph idx="1"/>
          </p:nvPr>
        </p:nvPicPr>
        <p:blipFill>
          <a:blip r:embed="rId2" cstate="print"/>
          <a:stretch>
            <a:fillRect/>
          </a:stretch>
        </p:blipFill>
        <p:spPr>
          <a:xfrm>
            <a:off x="838200" y="4839"/>
            <a:ext cx="7391400" cy="6853161"/>
          </a:xfrm>
        </p:spPr>
      </p:pic>
    </p:spTree>
    <p:extLst>
      <p:ext uri="{BB962C8B-B14F-4D97-AF65-F5344CB8AC3E}">
        <p14:creationId xmlns:p14="http://schemas.microsoft.com/office/powerpoint/2010/main" val="120162100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ussolini Prop 1.jpg"/>
          <p:cNvPicPr>
            <a:picLocks noGrp="1" noChangeAspect="1"/>
          </p:cNvPicPr>
          <p:nvPr>
            <p:ph idx="1"/>
          </p:nvPr>
        </p:nvPicPr>
        <p:blipFill>
          <a:blip r:embed="rId2" cstate="print"/>
          <a:stretch>
            <a:fillRect/>
          </a:stretch>
        </p:blipFill>
        <p:spPr>
          <a:xfrm>
            <a:off x="-1" y="0"/>
            <a:ext cx="9140517" cy="6248400"/>
          </a:xfrm>
        </p:spPr>
      </p:pic>
    </p:spTree>
    <p:extLst>
      <p:ext uri="{BB962C8B-B14F-4D97-AF65-F5344CB8AC3E}">
        <p14:creationId xmlns:p14="http://schemas.microsoft.com/office/powerpoint/2010/main" val="225487484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ussolini Prop 2.gif"/>
          <p:cNvPicPr>
            <a:picLocks noGrp="1" noChangeAspect="1"/>
          </p:cNvPicPr>
          <p:nvPr>
            <p:ph idx="1"/>
          </p:nvPr>
        </p:nvPicPr>
        <p:blipFill>
          <a:blip r:embed="rId2" cstate="print"/>
          <a:stretch>
            <a:fillRect/>
          </a:stretch>
        </p:blipFill>
        <p:spPr>
          <a:xfrm>
            <a:off x="2362200" y="457200"/>
            <a:ext cx="4126109" cy="6016133"/>
          </a:xfrm>
        </p:spPr>
      </p:pic>
    </p:spTree>
    <p:extLst>
      <p:ext uri="{BB962C8B-B14F-4D97-AF65-F5344CB8AC3E}">
        <p14:creationId xmlns:p14="http://schemas.microsoft.com/office/powerpoint/2010/main" val="165485980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183880" cy="1219200"/>
          </a:xfrm>
        </p:spPr>
        <p:txBody>
          <a:bodyPr>
            <a:normAutofit fontScale="90000"/>
          </a:bodyPr>
          <a:lstStyle/>
          <a:p>
            <a:r>
              <a:rPr lang="en-US" dirty="0" smtClean="0"/>
              <a:t>How Were People Treated Under Mussolini?</a:t>
            </a:r>
            <a:endParaRPr lang="en-US" dirty="0"/>
          </a:p>
        </p:txBody>
      </p:sp>
      <p:sp>
        <p:nvSpPr>
          <p:cNvPr id="3" name="Content Placeholder 2"/>
          <p:cNvSpPr>
            <a:spLocks noGrp="1"/>
          </p:cNvSpPr>
          <p:nvPr>
            <p:ph idx="1"/>
          </p:nvPr>
        </p:nvSpPr>
        <p:spPr>
          <a:xfrm>
            <a:off x="457200" y="1524000"/>
            <a:ext cx="8183880" cy="5105400"/>
          </a:xfrm>
        </p:spPr>
        <p:txBody>
          <a:bodyPr/>
          <a:lstStyle/>
          <a:p>
            <a:r>
              <a:rPr lang="en-US" sz="3200" dirty="0" smtClean="0"/>
              <a:t>Total Loyalty to the State</a:t>
            </a:r>
          </a:p>
          <a:p>
            <a:r>
              <a:rPr lang="en-US" sz="3200" dirty="0" smtClean="0"/>
              <a:t>Slogans Glorified the State</a:t>
            </a:r>
          </a:p>
          <a:p>
            <a:pPr lvl="1"/>
            <a:r>
              <a:rPr lang="en-US" sz="2800" dirty="0" smtClean="0"/>
              <a:t>“Believe, Obey, Fight”</a:t>
            </a:r>
          </a:p>
          <a:p>
            <a:r>
              <a:rPr lang="en-US" sz="3200" dirty="0" smtClean="0"/>
              <a:t>Men</a:t>
            </a:r>
          </a:p>
          <a:p>
            <a:pPr lvl="1"/>
            <a:r>
              <a:rPr lang="en-US" sz="2800" dirty="0" smtClean="0"/>
              <a:t>Ruthless, Selfless Warriors</a:t>
            </a:r>
          </a:p>
          <a:p>
            <a:r>
              <a:rPr lang="en-US" sz="3200" dirty="0" smtClean="0"/>
              <a:t>Women</a:t>
            </a:r>
          </a:p>
          <a:p>
            <a:pPr lvl="1"/>
            <a:r>
              <a:rPr lang="en-US" sz="2800" dirty="0" smtClean="0"/>
              <a:t>Pushed out of paying jobs</a:t>
            </a:r>
          </a:p>
          <a:p>
            <a:pPr lvl="1"/>
            <a:r>
              <a:rPr lang="en-US" sz="2800" dirty="0" smtClean="0"/>
              <a:t>“Win the Battle of Motherhood”</a:t>
            </a:r>
            <a:endParaRPr lang="en-US" sz="2800" dirty="0"/>
          </a:p>
        </p:txBody>
      </p:sp>
    </p:spTree>
    <p:extLst>
      <p:ext uri="{BB962C8B-B14F-4D97-AF65-F5344CB8AC3E}">
        <p14:creationId xmlns:p14="http://schemas.microsoft.com/office/powerpoint/2010/main" val="196908851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ussolini Prop 3.jpg"/>
          <p:cNvPicPr>
            <a:picLocks noGrp="1" noChangeAspect="1"/>
          </p:cNvPicPr>
          <p:nvPr>
            <p:ph idx="1"/>
          </p:nvPr>
        </p:nvPicPr>
        <p:blipFill>
          <a:blip r:embed="rId2" cstate="print"/>
          <a:stretch>
            <a:fillRect/>
          </a:stretch>
        </p:blipFill>
        <p:spPr>
          <a:xfrm>
            <a:off x="1901335" y="101335"/>
            <a:ext cx="4423265" cy="6451865"/>
          </a:xfrm>
        </p:spPr>
      </p:pic>
    </p:spTree>
    <p:extLst>
      <p:ext uri="{BB962C8B-B14F-4D97-AF65-F5344CB8AC3E}">
        <p14:creationId xmlns:p14="http://schemas.microsoft.com/office/powerpoint/2010/main" val="42250418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609600"/>
            <a:ext cx="3611880" cy="2895600"/>
          </a:xfrm>
        </p:spPr>
        <p:txBody>
          <a:bodyPr>
            <a:normAutofit/>
          </a:bodyPr>
          <a:lstStyle/>
          <a:p>
            <a:r>
              <a:rPr lang="en-US" sz="4800" dirty="0" smtClean="0"/>
              <a:t>“Il Duce”</a:t>
            </a:r>
            <a:endParaRPr lang="en-US" sz="4800" dirty="0"/>
          </a:p>
        </p:txBody>
      </p:sp>
      <p:pic>
        <p:nvPicPr>
          <p:cNvPr id="4" name="Content Placeholder 3" descr="Mussolini 1.jpg"/>
          <p:cNvPicPr>
            <a:picLocks noGrp="1" noChangeAspect="1"/>
          </p:cNvPicPr>
          <p:nvPr>
            <p:ph idx="1"/>
          </p:nvPr>
        </p:nvPicPr>
        <p:blipFill>
          <a:blip r:embed="rId2" cstate="print"/>
          <a:stretch>
            <a:fillRect/>
          </a:stretch>
        </p:blipFill>
        <p:spPr>
          <a:xfrm>
            <a:off x="0" y="0"/>
            <a:ext cx="4191000" cy="6882279"/>
          </a:xfrm>
        </p:spPr>
      </p:pic>
    </p:spTree>
    <p:extLst>
      <p:ext uri="{BB962C8B-B14F-4D97-AF65-F5344CB8AC3E}">
        <p14:creationId xmlns:p14="http://schemas.microsoft.com/office/powerpoint/2010/main" val="3400458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685800"/>
          </a:xfrm>
        </p:spPr>
        <p:txBody>
          <a:bodyPr>
            <a:normAutofit fontScale="90000"/>
          </a:bodyPr>
          <a:lstStyle/>
          <a:p>
            <a:r>
              <a:rPr lang="en-US" dirty="0" smtClean="0"/>
              <a:t>New Map of Europe</a:t>
            </a:r>
            <a:endParaRPr lang="en-US" dirty="0"/>
          </a:p>
        </p:txBody>
      </p:sp>
      <p:pic>
        <p:nvPicPr>
          <p:cNvPr id="7" name="Content Placeholder 6" descr="Europe Before and After WWI.gif"/>
          <p:cNvPicPr>
            <a:picLocks noGrp="1" noChangeAspect="1"/>
          </p:cNvPicPr>
          <p:nvPr>
            <p:ph sz="half" idx="1"/>
          </p:nvPr>
        </p:nvPicPr>
        <p:blipFill>
          <a:blip r:embed="rId2" cstate="print"/>
          <a:stretch>
            <a:fillRect/>
          </a:stretch>
        </p:blipFill>
        <p:spPr>
          <a:xfrm>
            <a:off x="0" y="762000"/>
            <a:ext cx="9104588" cy="5334000"/>
          </a:xfrm>
        </p:spPr>
      </p:pic>
    </p:spTree>
    <p:extLst>
      <p:ext uri="{BB962C8B-B14F-4D97-AF65-F5344CB8AC3E}">
        <p14:creationId xmlns:p14="http://schemas.microsoft.com/office/powerpoint/2010/main" val="322415080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183880" cy="1051560"/>
          </a:xfrm>
        </p:spPr>
        <p:txBody>
          <a:bodyPr>
            <a:noAutofit/>
          </a:bodyPr>
          <a:lstStyle/>
          <a:p>
            <a:r>
              <a:rPr lang="en-US" sz="4000" dirty="0" smtClean="0"/>
              <a:t>What was the Appeal of Fascism?</a:t>
            </a:r>
            <a:endParaRPr lang="en-US" sz="4000" dirty="0"/>
          </a:p>
        </p:txBody>
      </p:sp>
      <p:sp>
        <p:nvSpPr>
          <p:cNvPr id="3" name="Content Placeholder 2"/>
          <p:cNvSpPr>
            <a:spLocks noGrp="1"/>
          </p:cNvSpPr>
          <p:nvPr>
            <p:ph idx="1"/>
          </p:nvPr>
        </p:nvSpPr>
        <p:spPr>
          <a:xfrm>
            <a:off x="457200" y="1752600"/>
            <a:ext cx="8183880" cy="4568952"/>
          </a:xfrm>
        </p:spPr>
        <p:txBody>
          <a:bodyPr>
            <a:normAutofit/>
          </a:bodyPr>
          <a:lstStyle/>
          <a:p>
            <a:r>
              <a:rPr lang="en-US" sz="3600" dirty="0" smtClean="0"/>
              <a:t>Strong Stable Government</a:t>
            </a:r>
          </a:p>
          <a:p>
            <a:r>
              <a:rPr lang="en-US" sz="3600" dirty="0" smtClean="0"/>
              <a:t>Nationalism = Pride</a:t>
            </a:r>
          </a:p>
          <a:p>
            <a:r>
              <a:rPr lang="en-US" sz="3600" dirty="0" smtClean="0"/>
              <a:t>Democracy Wasn’t Working in Italy</a:t>
            </a:r>
            <a:endParaRPr lang="en-US" sz="3600" dirty="0"/>
          </a:p>
        </p:txBody>
      </p:sp>
    </p:spTree>
    <p:extLst>
      <p:ext uri="{BB962C8B-B14F-4D97-AF65-F5344CB8AC3E}">
        <p14:creationId xmlns:p14="http://schemas.microsoft.com/office/powerpoint/2010/main" val="313130395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183880" cy="685800"/>
          </a:xfrm>
        </p:spPr>
        <p:txBody>
          <a:bodyPr>
            <a:noAutofit/>
          </a:bodyPr>
          <a:lstStyle/>
          <a:p>
            <a:r>
              <a:rPr lang="en-US" sz="4000" dirty="0" smtClean="0"/>
              <a:t>Fascism vs. Communism</a:t>
            </a:r>
            <a:endParaRPr lang="en-US" sz="4000" dirty="0"/>
          </a:p>
        </p:txBody>
      </p:sp>
      <p:sp>
        <p:nvSpPr>
          <p:cNvPr id="3" name="Content Placeholder 2"/>
          <p:cNvSpPr>
            <a:spLocks noGrp="1"/>
          </p:cNvSpPr>
          <p:nvPr>
            <p:ph idx="1"/>
          </p:nvPr>
        </p:nvSpPr>
        <p:spPr>
          <a:xfrm>
            <a:off x="457200" y="990600"/>
            <a:ext cx="8183880" cy="5330952"/>
          </a:xfrm>
        </p:spPr>
        <p:txBody>
          <a:bodyPr>
            <a:normAutofit/>
          </a:bodyPr>
          <a:lstStyle/>
          <a:p>
            <a:r>
              <a:rPr lang="en-US" sz="3200" b="1" dirty="0" smtClean="0"/>
              <a:t>Communism</a:t>
            </a:r>
          </a:p>
          <a:p>
            <a:pPr lvl="1"/>
            <a:r>
              <a:rPr lang="en-US" sz="2800" dirty="0" smtClean="0"/>
              <a:t>International Change</a:t>
            </a:r>
          </a:p>
          <a:p>
            <a:pPr lvl="1"/>
            <a:r>
              <a:rPr lang="en-US" sz="2800" dirty="0" smtClean="0"/>
              <a:t>Classless Society</a:t>
            </a:r>
          </a:p>
          <a:p>
            <a:r>
              <a:rPr lang="en-US" sz="3200" b="1" dirty="0" smtClean="0"/>
              <a:t>Fascism</a:t>
            </a:r>
          </a:p>
          <a:p>
            <a:pPr lvl="1"/>
            <a:r>
              <a:rPr lang="en-US" sz="2800" dirty="0" smtClean="0"/>
              <a:t>National Change</a:t>
            </a:r>
          </a:p>
          <a:p>
            <a:pPr lvl="1"/>
            <a:r>
              <a:rPr lang="en-US" sz="2800" dirty="0" smtClean="0"/>
              <a:t>Classes</a:t>
            </a:r>
          </a:p>
          <a:p>
            <a:r>
              <a:rPr lang="en-US" sz="3200" b="1" dirty="0" smtClean="0"/>
              <a:t>Both</a:t>
            </a:r>
          </a:p>
          <a:p>
            <a:pPr lvl="1"/>
            <a:r>
              <a:rPr lang="en-US" sz="2800" dirty="0" smtClean="0"/>
              <a:t>Blind devotion to the state</a:t>
            </a:r>
          </a:p>
          <a:p>
            <a:pPr lvl="1"/>
            <a:r>
              <a:rPr lang="en-US" sz="2800" dirty="0" smtClean="0"/>
              <a:t>Terror used to maintain power</a:t>
            </a:r>
          </a:p>
          <a:p>
            <a:pPr lvl="1"/>
            <a:r>
              <a:rPr lang="en-US" sz="2800" dirty="0" smtClean="0"/>
              <a:t>Rise in time of trouble</a:t>
            </a:r>
            <a:endParaRPr lang="en-US" sz="2800" dirty="0"/>
          </a:p>
        </p:txBody>
      </p:sp>
    </p:spTree>
    <p:extLst>
      <p:ext uri="{BB962C8B-B14F-4D97-AF65-F5344CB8AC3E}">
        <p14:creationId xmlns:p14="http://schemas.microsoft.com/office/powerpoint/2010/main" val="259233362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1026" name="Picture 2" descr="German Birthrate Cart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5289" y="0"/>
            <a:ext cx="4941311" cy="7176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943486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530352"/>
            <a:ext cx="8183880" cy="5794248"/>
          </a:xfrm>
        </p:spPr>
        <p:txBody>
          <a:bodyPr>
            <a:normAutofit fontScale="92500" lnSpcReduction="10000"/>
          </a:bodyPr>
          <a:lstStyle/>
          <a:p>
            <a:r>
              <a:rPr lang="en-US" sz="3600" b="1" u="sng" dirty="0" smtClean="0"/>
              <a:t>Inflation</a:t>
            </a:r>
            <a:r>
              <a:rPr lang="en-US" sz="3600" dirty="0" smtClean="0"/>
              <a:t> – Substantial rise in the price of goods and services, leading to devalued currency.</a:t>
            </a:r>
          </a:p>
          <a:p>
            <a:r>
              <a:rPr lang="en-US" sz="3600" b="1" u="sng" dirty="0" smtClean="0"/>
              <a:t>Destined</a:t>
            </a:r>
            <a:r>
              <a:rPr lang="en-US" sz="3600" dirty="0" smtClean="0"/>
              <a:t> – Developed as according to plan</a:t>
            </a:r>
          </a:p>
          <a:p>
            <a:r>
              <a:rPr lang="en-US" sz="3600" b="1" u="sng" dirty="0" smtClean="0"/>
              <a:t>Opposition</a:t>
            </a:r>
            <a:r>
              <a:rPr lang="en-US" sz="3600" dirty="0" smtClean="0"/>
              <a:t>– Resistance or dissent expressed in action</a:t>
            </a:r>
          </a:p>
          <a:p>
            <a:r>
              <a:rPr lang="en-US" sz="3600" b="1" u="sng" dirty="0" smtClean="0"/>
              <a:t>Vast</a:t>
            </a:r>
            <a:r>
              <a:rPr lang="en-US" sz="3600" dirty="0" smtClean="0"/>
              <a:t>– A very great extent or quantity</a:t>
            </a:r>
          </a:p>
          <a:p>
            <a:r>
              <a:rPr lang="en-US" sz="3600" b="1" u="sng" dirty="0" smtClean="0"/>
              <a:t>Condemned</a:t>
            </a:r>
            <a:r>
              <a:rPr lang="en-US" sz="3600" dirty="0" smtClean="0"/>
              <a:t> – Express complete disapproval of</a:t>
            </a:r>
          </a:p>
          <a:p>
            <a:r>
              <a:rPr lang="en-US" sz="3600" b="1" u="sng" dirty="0" smtClean="0"/>
              <a:t>Rearmament</a:t>
            </a:r>
            <a:r>
              <a:rPr lang="en-US" sz="3600" dirty="0" smtClean="0"/>
              <a:t> – Provide with a new supply of weapons.</a:t>
            </a:r>
            <a:endParaRPr lang="en-US" sz="3600" dirty="0"/>
          </a:p>
        </p:txBody>
      </p:sp>
    </p:spTree>
    <p:extLst>
      <p:ext uri="{BB962C8B-B14F-4D97-AF65-F5344CB8AC3E}">
        <p14:creationId xmlns:p14="http://schemas.microsoft.com/office/powerpoint/2010/main" val="328030001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685800"/>
            <a:ext cx="8686800" cy="6019800"/>
          </a:xfrm>
        </p:spPr>
        <p:txBody>
          <a:bodyPr>
            <a:normAutofit/>
          </a:bodyPr>
          <a:lstStyle/>
          <a:p>
            <a:r>
              <a:rPr lang="en-US" dirty="0" smtClean="0"/>
              <a:t>Czarist Russia/Bloody Sunday: Czar fails to meet the needs of the people, kills peasants on bloody Sunday to spark revolution.</a:t>
            </a:r>
          </a:p>
          <a:p>
            <a:r>
              <a:rPr lang="en-US" dirty="0" smtClean="0"/>
              <a:t>Bolshevik Revolution: Lenin leads communists to overthrow the Czarist system and establish a communist state (1917). “Peace, Land, Bread”</a:t>
            </a:r>
          </a:p>
          <a:p>
            <a:r>
              <a:rPr lang="en-US" dirty="0" smtClean="0"/>
              <a:t>Communism in the Soviet Union: Lenin’s NEP (allows some capitalism), Stalin’s 5 Year plans (Industry, Collectivization, Famine-UKRAINE)</a:t>
            </a:r>
          </a:p>
          <a:p>
            <a:r>
              <a:rPr lang="en-US" dirty="0" smtClean="0"/>
              <a:t>Causes: Bad Leader (Czar), no representation, GFMNP, WWI</a:t>
            </a:r>
          </a:p>
          <a:p>
            <a:r>
              <a:rPr lang="en-US" dirty="0" smtClean="0"/>
              <a:t>Effects: Communism, Forced Famine in Ukraine, gets out of WWI (Brest-Litovsk)</a:t>
            </a:r>
          </a:p>
        </p:txBody>
      </p:sp>
      <p:sp>
        <p:nvSpPr>
          <p:cNvPr id="3" name="Title 2"/>
          <p:cNvSpPr>
            <a:spLocks noGrp="1"/>
          </p:cNvSpPr>
          <p:nvPr>
            <p:ph type="title"/>
          </p:nvPr>
        </p:nvSpPr>
        <p:spPr>
          <a:xfrm>
            <a:off x="457200" y="0"/>
            <a:ext cx="8229600" cy="838200"/>
          </a:xfrm>
        </p:spPr>
        <p:txBody>
          <a:bodyPr/>
          <a:lstStyle/>
          <a:p>
            <a:r>
              <a:rPr lang="en-US" dirty="0" smtClean="0"/>
              <a:t>Russian Revolution</a:t>
            </a:r>
            <a:endParaRPr lang="en-US" dirty="0"/>
          </a:p>
        </p:txBody>
      </p:sp>
    </p:spTree>
    <p:extLst>
      <p:ext uri="{BB962C8B-B14F-4D97-AF65-F5344CB8AC3E}">
        <p14:creationId xmlns:p14="http://schemas.microsoft.com/office/powerpoint/2010/main" val="377702926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5016691"/>
          </a:xfrm>
        </p:spPr>
        <p:txBody>
          <a:bodyPr>
            <a:normAutofit lnSpcReduction="10000"/>
          </a:bodyPr>
          <a:lstStyle/>
          <a:p>
            <a:pPr marL="109728" indent="0">
              <a:buNone/>
            </a:pPr>
            <a:r>
              <a:rPr lang="en-US" u="sng" dirty="0" smtClean="0"/>
              <a:t>Stock Market Crash of 1929</a:t>
            </a:r>
            <a:r>
              <a:rPr lang="en-US" dirty="0" smtClean="0"/>
              <a:t>: Begins the great depression in US and spreads globally.</a:t>
            </a:r>
          </a:p>
          <a:p>
            <a:pPr marL="109728" indent="0">
              <a:buNone/>
            </a:pPr>
            <a:r>
              <a:rPr lang="en-US" u="sng" dirty="0" smtClean="0"/>
              <a:t>Germany </a:t>
            </a:r>
            <a:r>
              <a:rPr lang="en-US" u="sng" dirty="0"/>
              <a:t>currency printed</a:t>
            </a:r>
            <a:r>
              <a:rPr lang="en-US" dirty="0"/>
              <a:t>: </a:t>
            </a:r>
            <a:r>
              <a:rPr lang="en-US" dirty="0" smtClean="0"/>
              <a:t>Used to pay REPARATIONS, leads to HYPERINFLATION</a:t>
            </a:r>
          </a:p>
          <a:p>
            <a:pPr marL="109728" indent="0">
              <a:buNone/>
            </a:pPr>
            <a:r>
              <a:rPr lang="en-US" u="sng" dirty="0" smtClean="0"/>
              <a:t>Overproduction</a:t>
            </a:r>
            <a:r>
              <a:rPr lang="en-US" dirty="0"/>
              <a:t>: </a:t>
            </a:r>
            <a:r>
              <a:rPr lang="en-US" dirty="0" smtClean="0"/>
              <a:t>Causes prices to decline, furthers economic instability</a:t>
            </a:r>
          </a:p>
          <a:p>
            <a:pPr marL="109728" indent="0">
              <a:buNone/>
            </a:pPr>
            <a:r>
              <a:rPr lang="en-US" u="sng" dirty="0" smtClean="0"/>
              <a:t>Decline </a:t>
            </a:r>
            <a:r>
              <a:rPr lang="en-US" u="sng" dirty="0"/>
              <a:t>in World Trade</a:t>
            </a:r>
            <a:r>
              <a:rPr lang="en-US" dirty="0"/>
              <a:t>: </a:t>
            </a:r>
            <a:r>
              <a:rPr lang="en-US" dirty="0" smtClean="0"/>
              <a:t> Depression combined with internal economic problems causes global instability.</a:t>
            </a:r>
            <a:endParaRPr lang="en-US" dirty="0"/>
          </a:p>
          <a:p>
            <a:pPr marL="109728" indent="0">
              <a:buNone/>
            </a:pPr>
            <a:r>
              <a:rPr lang="en-US" u="sng" dirty="0" smtClean="0"/>
              <a:t>Worldwide </a:t>
            </a:r>
            <a:r>
              <a:rPr lang="en-US" u="sng" dirty="0"/>
              <a:t>Economic Problems</a:t>
            </a:r>
            <a:r>
              <a:rPr lang="en-US" dirty="0"/>
              <a:t>: </a:t>
            </a:r>
            <a:r>
              <a:rPr lang="en-US" dirty="0" smtClean="0"/>
              <a:t> Great depression, recovery from WW1, Reparations, decline in trade</a:t>
            </a:r>
            <a:endParaRPr lang="en-US" dirty="0"/>
          </a:p>
          <a:p>
            <a:pPr marL="109728" indent="0">
              <a:buNone/>
            </a:pPr>
            <a:endParaRPr lang="en-US" dirty="0" smtClean="0"/>
          </a:p>
          <a:p>
            <a:pPr marL="109728" indent="0">
              <a:buNone/>
            </a:pPr>
            <a:endParaRPr lang="en-US" dirty="0"/>
          </a:p>
        </p:txBody>
      </p:sp>
      <p:sp>
        <p:nvSpPr>
          <p:cNvPr id="3" name="Title 2"/>
          <p:cNvSpPr>
            <a:spLocks noGrp="1"/>
          </p:cNvSpPr>
          <p:nvPr>
            <p:ph type="title"/>
          </p:nvPr>
        </p:nvSpPr>
        <p:spPr>
          <a:xfrm>
            <a:off x="457200" y="152400"/>
            <a:ext cx="8229600" cy="792162"/>
          </a:xfrm>
        </p:spPr>
        <p:txBody>
          <a:bodyPr/>
          <a:lstStyle/>
          <a:p>
            <a:r>
              <a:rPr lang="en-US" dirty="0" smtClean="0"/>
              <a:t>The Great Depression</a:t>
            </a:r>
            <a:endParaRPr lang="en-US" dirty="0"/>
          </a:p>
        </p:txBody>
      </p:sp>
    </p:spTree>
    <p:extLst>
      <p:ext uri="{BB962C8B-B14F-4D97-AF65-F5344CB8AC3E}">
        <p14:creationId xmlns:p14="http://schemas.microsoft.com/office/powerpoint/2010/main" val="46790242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838200"/>
            <a:ext cx="8305800" cy="5638800"/>
          </a:xfrm>
        </p:spPr>
        <p:txBody>
          <a:bodyPr>
            <a:normAutofit/>
          </a:bodyPr>
          <a:lstStyle/>
          <a:p>
            <a:pPr marL="109728" indent="0">
              <a:buNone/>
            </a:pPr>
            <a:r>
              <a:rPr lang="en-US" u="sng" dirty="0" smtClean="0"/>
              <a:t>Reasons </a:t>
            </a:r>
            <a:r>
              <a:rPr lang="en-US" u="sng" dirty="0"/>
              <a:t>why dictators come to power</a:t>
            </a:r>
            <a:r>
              <a:rPr lang="en-US" dirty="0"/>
              <a:t>: </a:t>
            </a:r>
            <a:r>
              <a:rPr lang="en-US" dirty="0" smtClean="0"/>
              <a:t> Political, economic and social INSTABILITY</a:t>
            </a:r>
          </a:p>
          <a:p>
            <a:pPr marL="109728" indent="0">
              <a:buNone/>
            </a:pPr>
            <a:r>
              <a:rPr lang="en-US" u="sng" dirty="0" smtClean="0"/>
              <a:t>Dictators offered</a:t>
            </a:r>
            <a:r>
              <a:rPr lang="en-US" dirty="0" smtClean="0"/>
              <a:t>:  Simple solutions to complex problems</a:t>
            </a:r>
          </a:p>
          <a:p>
            <a:pPr marL="109728" indent="0">
              <a:buNone/>
            </a:pPr>
            <a:r>
              <a:rPr lang="en-US" u="sng" dirty="0" smtClean="0"/>
              <a:t>Totalitarian </a:t>
            </a:r>
            <a:r>
              <a:rPr lang="en-US" u="sng" dirty="0"/>
              <a:t>Governments</a:t>
            </a:r>
            <a:r>
              <a:rPr lang="en-US" dirty="0"/>
              <a:t>: </a:t>
            </a:r>
            <a:r>
              <a:rPr lang="en-US" dirty="0" smtClean="0"/>
              <a:t> Build power in crisis to control ALL aspects of life.</a:t>
            </a:r>
            <a:endParaRPr lang="en-US" dirty="0"/>
          </a:p>
          <a:p>
            <a:pPr marL="109728" indent="0">
              <a:buNone/>
            </a:pPr>
            <a:r>
              <a:rPr lang="en-US" u="sng" dirty="0" smtClean="0"/>
              <a:t>Suppress </a:t>
            </a:r>
            <a:r>
              <a:rPr lang="en-US" u="sng" dirty="0"/>
              <a:t>all Dissenters/Opposition</a:t>
            </a:r>
            <a:r>
              <a:rPr lang="en-US" dirty="0"/>
              <a:t>: </a:t>
            </a:r>
            <a:r>
              <a:rPr lang="en-US" dirty="0" smtClean="0"/>
              <a:t> Totalitarian/Fascist leaders ELIMINATE anyone who threatens their power</a:t>
            </a:r>
            <a:endParaRPr lang="en-US" dirty="0"/>
          </a:p>
          <a:p>
            <a:pPr marL="109728" indent="0">
              <a:buNone/>
            </a:pPr>
            <a:r>
              <a:rPr lang="en-US" u="sng" dirty="0" smtClean="0"/>
              <a:t>Soviet </a:t>
            </a:r>
            <a:r>
              <a:rPr lang="en-US" u="sng" dirty="0"/>
              <a:t>Union’s government/party</a:t>
            </a:r>
            <a:r>
              <a:rPr lang="en-US" dirty="0"/>
              <a:t>: </a:t>
            </a:r>
            <a:r>
              <a:rPr lang="en-US" dirty="0" smtClean="0"/>
              <a:t> Bolsheviks/Communists use a totalitarian dictatorship to rule the soviet union.</a:t>
            </a:r>
            <a:endParaRPr lang="en-US" dirty="0"/>
          </a:p>
          <a:p>
            <a:pPr marL="109728" indent="0">
              <a:buNone/>
            </a:pPr>
            <a:endParaRPr lang="en-US" dirty="0"/>
          </a:p>
        </p:txBody>
      </p:sp>
      <p:sp>
        <p:nvSpPr>
          <p:cNvPr id="3" name="Title 2"/>
          <p:cNvSpPr>
            <a:spLocks noGrp="1"/>
          </p:cNvSpPr>
          <p:nvPr>
            <p:ph type="title"/>
          </p:nvPr>
        </p:nvSpPr>
        <p:spPr>
          <a:xfrm>
            <a:off x="457200" y="0"/>
            <a:ext cx="8229600" cy="838200"/>
          </a:xfrm>
        </p:spPr>
        <p:txBody>
          <a:bodyPr/>
          <a:lstStyle/>
          <a:p>
            <a:r>
              <a:rPr lang="en-US" dirty="0" smtClean="0"/>
              <a:t>The Rise of Dictators</a:t>
            </a:r>
            <a:endParaRPr lang="en-US" dirty="0"/>
          </a:p>
        </p:txBody>
      </p:sp>
    </p:spTree>
    <p:extLst>
      <p:ext uri="{BB962C8B-B14F-4D97-AF65-F5344CB8AC3E}">
        <p14:creationId xmlns:p14="http://schemas.microsoft.com/office/powerpoint/2010/main" val="193131155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838200"/>
            <a:ext cx="8305800" cy="5638800"/>
          </a:xfrm>
        </p:spPr>
        <p:txBody>
          <a:bodyPr>
            <a:normAutofit/>
          </a:bodyPr>
          <a:lstStyle/>
          <a:p>
            <a:pPr marL="109728" indent="0">
              <a:buNone/>
            </a:pPr>
            <a:r>
              <a:rPr lang="en-US" u="sng" dirty="0" smtClean="0"/>
              <a:t>Conditions </a:t>
            </a:r>
            <a:r>
              <a:rPr lang="en-US" u="sng" dirty="0"/>
              <a:t>in Germany after WWI</a:t>
            </a:r>
            <a:r>
              <a:rPr lang="en-US" dirty="0"/>
              <a:t>: </a:t>
            </a:r>
            <a:r>
              <a:rPr lang="en-US" dirty="0" smtClean="0"/>
              <a:t>Weak Government (Weimar Republic), Terrible Economy, Resentment for Treaty of Versailles</a:t>
            </a:r>
          </a:p>
          <a:p>
            <a:pPr marL="109728" indent="0">
              <a:buNone/>
            </a:pPr>
            <a:r>
              <a:rPr lang="en-US" u="sng" dirty="0" smtClean="0"/>
              <a:t>Fascism</a:t>
            </a:r>
            <a:r>
              <a:rPr lang="en-US" dirty="0" smtClean="0"/>
              <a:t>: Extreme nationalist ideology that glorifies the state over the individual.</a:t>
            </a:r>
          </a:p>
          <a:p>
            <a:pPr marL="109728" indent="0">
              <a:buNone/>
            </a:pPr>
            <a:r>
              <a:rPr lang="en-US" u="sng" dirty="0" smtClean="0"/>
              <a:t>Economic </a:t>
            </a:r>
            <a:r>
              <a:rPr lang="en-US" u="sng" dirty="0"/>
              <a:t>Problems after WWI</a:t>
            </a:r>
            <a:r>
              <a:rPr lang="en-US" dirty="0"/>
              <a:t>: </a:t>
            </a:r>
            <a:r>
              <a:rPr lang="en-US" dirty="0" smtClean="0"/>
              <a:t>Great depression, inflation, high unemployment</a:t>
            </a:r>
          </a:p>
          <a:p>
            <a:pPr marL="109728" indent="0">
              <a:buNone/>
            </a:pPr>
            <a:r>
              <a:rPr lang="en-US" u="sng" dirty="0" smtClean="0"/>
              <a:t>Fascist </a:t>
            </a:r>
            <a:r>
              <a:rPr lang="en-US" u="sng" dirty="0"/>
              <a:t>Rulers </a:t>
            </a:r>
            <a:r>
              <a:rPr lang="en-US" u="sng" dirty="0" smtClean="0"/>
              <a:t>Offer</a:t>
            </a:r>
            <a:r>
              <a:rPr lang="en-US" dirty="0" smtClean="0"/>
              <a:t>: Simple solutions to complex problems, hope and pride for future.</a:t>
            </a:r>
            <a:endParaRPr lang="en-US" dirty="0"/>
          </a:p>
        </p:txBody>
      </p:sp>
      <p:sp>
        <p:nvSpPr>
          <p:cNvPr id="3" name="Title 2"/>
          <p:cNvSpPr>
            <a:spLocks noGrp="1"/>
          </p:cNvSpPr>
          <p:nvPr>
            <p:ph type="title"/>
          </p:nvPr>
        </p:nvSpPr>
        <p:spPr>
          <a:xfrm>
            <a:off x="457200" y="0"/>
            <a:ext cx="8229600" cy="838200"/>
          </a:xfrm>
        </p:spPr>
        <p:txBody>
          <a:bodyPr/>
          <a:lstStyle/>
          <a:p>
            <a:r>
              <a:rPr lang="en-US" dirty="0" smtClean="0"/>
              <a:t>The Rise of Fascism/Nazism</a:t>
            </a:r>
            <a:endParaRPr lang="en-US" dirty="0"/>
          </a:p>
        </p:txBody>
      </p:sp>
    </p:spTree>
    <p:extLst>
      <p:ext uri="{BB962C8B-B14F-4D97-AF65-F5344CB8AC3E}">
        <p14:creationId xmlns:p14="http://schemas.microsoft.com/office/powerpoint/2010/main" val="224380233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838200"/>
            <a:ext cx="8305800" cy="5638800"/>
          </a:xfrm>
        </p:spPr>
        <p:txBody>
          <a:bodyPr>
            <a:normAutofit fontScale="85000" lnSpcReduction="10000"/>
          </a:bodyPr>
          <a:lstStyle/>
          <a:p>
            <a:pPr marL="109728" indent="0">
              <a:buNone/>
            </a:pPr>
            <a:r>
              <a:rPr lang="en-US" u="sng" dirty="0" smtClean="0"/>
              <a:t>“</a:t>
            </a:r>
            <a:r>
              <a:rPr lang="en-US" u="sng" dirty="0"/>
              <a:t>State” or party more important than</a:t>
            </a:r>
            <a:r>
              <a:rPr lang="en-US" dirty="0"/>
              <a:t>: </a:t>
            </a:r>
            <a:r>
              <a:rPr lang="en-US" dirty="0" smtClean="0"/>
              <a:t> Individual rights and freedoms don’t exist</a:t>
            </a:r>
          </a:p>
          <a:p>
            <a:pPr marL="109728" indent="0">
              <a:buNone/>
            </a:pPr>
            <a:r>
              <a:rPr lang="en-US" u="sng" dirty="0" smtClean="0"/>
              <a:t>EXTREME </a:t>
            </a:r>
            <a:r>
              <a:rPr lang="en-US" u="sng" dirty="0"/>
              <a:t>Nationalism/Racial Superiority</a:t>
            </a:r>
            <a:r>
              <a:rPr lang="en-US" dirty="0"/>
              <a:t>: </a:t>
            </a:r>
            <a:r>
              <a:rPr lang="en-US" dirty="0" smtClean="0"/>
              <a:t> Unity in ethnicity and race=national power.</a:t>
            </a:r>
            <a:endParaRPr lang="en-US" dirty="0"/>
          </a:p>
          <a:p>
            <a:pPr marL="109728" indent="0">
              <a:buNone/>
            </a:pPr>
            <a:r>
              <a:rPr lang="en-US" u="sng" dirty="0" smtClean="0"/>
              <a:t>Promotes </a:t>
            </a:r>
            <a:r>
              <a:rPr lang="en-US" u="sng" dirty="0"/>
              <a:t>imperialism and extreme</a:t>
            </a:r>
            <a:r>
              <a:rPr lang="en-US" dirty="0"/>
              <a:t>: </a:t>
            </a:r>
            <a:r>
              <a:rPr lang="en-US" dirty="0" smtClean="0"/>
              <a:t> Aggressive expansion</a:t>
            </a:r>
            <a:endParaRPr lang="en-US" dirty="0"/>
          </a:p>
          <a:p>
            <a:pPr marL="109728" indent="0">
              <a:buNone/>
            </a:pPr>
            <a:r>
              <a:rPr lang="en-US" u="sng" dirty="0" smtClean="0"/>
              <a:t>Censorship</a:t>
            </a:r>
            <a:r>
              <a:rPr lang="en-US" dirty="0"/>
              <a:t>: </a:t>
            </a:r>
            <a:r>
              <a:rPr lang="en-US" dirty="0" smtClean="0"/>
              <a:t> Government regulates ALL MEDIA</a:t>
            </a:r>
            <a:endParaRPr lang="en-US" dirty="0"/>
          </a:p>
          <a:p>
            <a:pPr marL="109728" indent="0">
              <a:buNone/>
            </a:pPr>
            <a:r>
              <a:rPr lang="en-US" u="sng" dirty="0" smtClean="0"/>
              <a:t>Propaganda</a:t>
            </a:r>
            <a:r>
              <a:rPr lang="en-US" dirty="0"/>
              <a:t>: </a:t>
            </a:r>
            <a:r>
              <a:rPr lang="en-US" dirty="0" smtClean="0"/>
              <a:t> Government advertising to support a cause</a:t>
            </a:r>
            <a:endParaRPr lang="en-US" dirty="0"/>
          </a:p>
          <a:p>
            <a:pPr marL="109728" indent="0">
              <a:buNone/>
            </a:pPr>
            <a:r>
              <a:rPr lang="en-US" u="sng" dirty="0" smtClean="0"/>
              <a:t>Secret </a:t>
            </a:r>
            <a:r>
              <a:rPr lang="en-US" u="sng" dirty="0"/>
              <a:t>Police</a:t>
            </a:r>
            <a:r>
              <a:rPr lang="en-US" dirty="0"/>
              <a:t>: </a:t>
            </a:r>
            <a:r>
              <a:rPr lang="en-US" dirty="0" smtClean="0"/>
              <a:t> Used to instill fear/terror into people</a:t>
            </a:r>
            <a:endParaRPr lang="en-US" dirty="0"/>
          </a:p>
          <a:p>
            <a:pPr marL="109728" indent="0">
              <a:buNone/>
            </a:pPr>
            <a:r>
              <a:rPr lang="en-US" u="sng" dirty="0" smtClean="0"/>
              <a:t>Youth </a:t>
            </a:r>
            <a:r>
              <a:rPr lang="en-US" u="sng" dirty="0"/>
              <a:t>Groups</a:t>
            </a:r>
            <a:r>
              <a:rPr lang="en-US" dirty="0"/>
              <a:t>: </a:t>
            </a:r>
            <a:r>
              <a:rPr lang="en-US" dirty="0" smtClean="0"/>
              <a:t> Indoctrination to follow fascist ideology</a:t>
            </a:r>
            <a:endParaRPr lang="en-US" dirty="0"/>
          </a:p>
          <a:p>
            <a:pPr marL="109728" indent="0">
              <a:buNone/>
            </a:pPr>
            <a:r>
              <a:rPr lang="en-US" u="sng" dirty="0" smtClean="0"/>
              <a:t>Rule </a:t>
            </a:r>
            <a:r>
              <a:rPr lang="en-US" u="sng" dirty="0"/>
              <a:t>by Terror</a:t>
            </a:r>
            <a:r>
              <a:rPr lang="en-US" dirty="0"/>
              <a:t>: </a:t>
            </a:r>
            <a:r>
              <a:rPr lang="en-US" dirty="0" smtClean="0"/>
              <a:t> Fear used to control and eliminate dissent</a:t>
            </a:r>
            <a:endParaRPr lang="en-US" dirty="0"/>
          </a:p>
          <a:p>
            <a:pPr marL="109728" indent="0">
              <a:buNone/>
            </a:pPr>
            <a:r>
              <a:rPr lang="en-US" u="sng" dirty="0" smtClean="0"/>
              <a:t>Benito </a:t>
            </a:r>
            <a:r>
              <a:rPr lang="en-US" u="sng" dirty="0"/>
              <a:t>Mussolini</a:t>
            </a:r>
            <a:r>
              <a:rPr lang="en-US" dirty="0"/>
              <a:t>: </a:t>
            </a:r>
            <a:r>
              <a:rPr lang="en-US" dirty="0" smtClean="0"/>
              <a:t> Italian Fascist</a:t>
            </a:r>
            <a:endParaRPr lang="en-US" dirty="0"/>
          </a:p>
          <a:p>
            <a:pPr marL="109728" indent="0">
              <a:buNone/>
            </a:pPr>
            <a:r>
              <a:rPr lang="en-US" u="sng" dirty="0" smtClean="0"/>
              <a:t>Fascist </a:t>
            </a:r>
            <a:r>
              <a:rPr lang="en-US" u="sng" dirty="0"/>
              <a:t>opinion of the Treaty of Versailles</a:t>
            </a:r>
            <a:r>
              <a:rPr lang="en-US" dirty="0"/>
              <a:t>: </a:t>
            </a:r>
            <a:r>
              <a:rPr lang="en-US" dirty="0" smtClean="0"/>
              <a:t>Fascists blame treaty of Versailles for problems.</a:t>
            </a:r>
            <a:endParaRPr lang="en-US" dirty="0"/>
          </a:p>
        </p:txBody>
      </p:sp>
      <p:sp>
        <p:nvSpPr>
          <p:cNvPr id="3" name="Title 2"/>
          <p:cNvSpPr>
            <a:spLocks noGrp="1"/>
          </p:cNvSpPr>
          <p:nvPr>
            <p:ph type="title"/>
          </p:nvPr>
        </p:nvSpPr>
        <p:spPr>
          <a:xfrm>
            <a:off x="152400" y="0"/>
            <a:ext cx="8915400" cy="762000"/>
          </a:xfrm>
        </p:spPr>
        <p:txBody>
          <a:bodyPr>
            <a:normAutofit fontScale="90000"/>
          </a:bodyPr>
          <a:lstStyle/>
          <a:p>
            <a:r>
              <a:rPr lang="en-US" dirty="0" smtClean="0"/>
              <a:t>Characteristics of Fascist Government</a:t>
            </a:r>
            <a:endParaRPr lang="en-US" dirty="0"/>
          </a:p>
        </p:txBody>
      </p:sp>
    </p:spTree>
    <p:extLst>
      <p:ext uri="{BB962C8B-B14F-4D97-AF65-F5344CB8AC3E}">
        <p14:creationId xmlns:p14="http://schemas.microsoft.com/office/powerpoint/2010/main" val="40650466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5334000"/>
          </a:xfrm>
        </p:spPr>
        <p:txBody>
          <a:bodyPr>
            <a:normAutofit/>
          </a:bodyPr>
          <a:lstStyle/>
          <a:p>
            <a:r>
              <a:rPr lang="en-US" dirty="0" smtClean="0"/>
              <a:t>Austria</a:t>
            </a:r>
          </a:p>
          <a:p>
            <a:r>
              <a:rPr lang="en-US" dirty="0" smtClean="0"/>
              <a:t>Hungary</a:t>
            </a:r>
          </a:p>
          <a:p>
            <a:r>
              <a:rPr lang="en-US" dirty="0" smtClean="0"/>
              <a:t>Czechoslovakia</a:t>
            </a:r>
          </a:p>
          <a:p>
            <a:r>
              <a:rPr lang="en-US" dirty="0" smtClean="0"/>
              <a:t>Yugoslavia</a:t>
            </a:r>
          </a:p>
          <a:p>
            <a:r>
              <a:rPr lang="en-US" dirty="0" smtClean="0"/>
              <a:t>Turkey</a:t>
            </a:r>
          </a:p>
          <a:p>
            <a:r>
              <a:rPr lang="en-US" dirty="0" smtClean="0"/>
              <a:t>Romania</a:t>
            </a:r>
          </a:p>
          <a:p>
            <a:r>
              <a:rPr lang="en-US" dirty="0" smtClean="0"/>
              <a:t>Poland</a:t>
            </a:r>
          </a:p>
          <a:p>
            <a:endParaRPr lang="en-US" dirty="0" smtClean="0"/>
          </a:p>
          <a:p>
            <a:r>
              <a:rPr lang="en-US" dirty="0" smtClean="0"/>
              <a:t>Territories in the Middle East go back to Britain and France</a:t>
            </a:r>
            <a:endParaRPr lang="en-US" dirty="0"/>
          </a:p>
        </p:txBody>
      </p:sp>
      <p:sp>
        <p:nvSpPr>
          <p:cNvPr id="3" name="Title 2"/>
          <p:cNvSpPr>
            <a:spLocks noGrp="1"/>
          </p:cNvSpPr>
          <p:nvPr>
            <p:ph type="title"/>
          </p:nvPr>
        </p:nvSpPr>
        <p:spPr>
          <a:xfrm>
            <a:off x="457200" y="152400"/>
            <a:ext cx="8229600" cy="914400"/>
          </a:xfrm>
        </p:spPr>
        <p:txBody>
          <a:bodyPr/>
          <a:lstStyle/>
          <a:p>
            <a:r>
              <a:rPr dirty="0" smtClean="0"/>
              <a:t>New Nations are Created</a:t>
            </a:r>
            <a:endParaRPr lang="en-US" dirty="0"/>
          </a:p>
        </p:txBody>
      </p:sp>
    </p:spTree>
    <p:extLst>
      <p:ext uri="{BB962C8B-B14F-4D97-AF65-F5344CB8AC3E}">
        <p14:creationId xmlns:p14="http://schemas.microsoft.com/office/powerpoint/2010/main" val="36531617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US Rejected Treaty</a:t>
            </a:r>
          </a:p>
          <a:p>
            <a:r>
              <a:rPr lang="en-US" dirty="0" smtClean="0"/>
              <a:t>US is not in the League of Nations</a:t>
            </a:r>
          </a:p>
          <a:p>
            <a:r>
              <a:rPr lang="en-US" dirty="0" smtClean="0"/>
              <a:t>Mandated (Colonial) Territories wanted Independence</a:t>
            </a:r>
          </a:p>
          <a:p>
            <a:r>
              <a:rPr lang="en-US" dirty="0" smtClean="0"/>
              <a:t>Germany – Angry for taking FULL blame</a:t>
            </a:r>
          </a:p>
          <a:p>
            <a:r>
              <a:rPr lang="en-US" dirty="0" smtClean="0"/>
              <a:t>Japan/Italy – Feel slighted because they didn’t get anything.</a:t>
            </a:r>
          </a:p>
          <a:p>
            <a:endParaRPr lang="en-US" dirty="0" smtClean="0"/>
          </a:p>
        </p:txBody>
      </p:sp>
      <p:sp>
        <p:nvSpPr>
          <p:cNvPr id="3" name="Title 2"/>
          <p:cNvSpPr>
            <a:spLocks noGrp="1"/>
          </p:cNvSpPr>
          <p:nvPr>
            <p:ph type="title"/>
          </p:nvPr>
        </p:nvSpPr>
        <p:spPr/>
        <p:txBody>
          <a:bodyPr/>
          <a:lstStyle/>
          <a:p>
            <a:r>
              <a:rPr dirty="0" smtClean="0"/>
              <a:t>Problems with the Treaty</a:t>
            </a:r>
            <a:endParaRPr lang="en-US" dirty="0"/>
          </a:p>
        </p:txBody>
      </p:sp>
    </p:spTree>
    <p:extLst>
      <p:ext uri="{BB962C8B-B14F-4D97-AF65-F5344CB8AC3E}">
        <p14:creationId xmlns:p14="http://schemas.microsoft.com/office/powerpoint/2010/main" val="28717749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849</TotalTime>
  <Words>2028</Words>
  <Application>Microsoft Office PowerPoint</Application>
  <PresentationFormat>On-screen Show (4:3)</PresentationFormat>
  <Paragraphs>289</Paragraphs>
  <Slides>78</Slides>
  <Notes>2</Notes>
  <HiddenSlides>0</HiddenSlides>
  <MMClips>1</MMClips>
  <ScaleCrop>false</ScaleCrop>
  <HeadingPairs>
    <vt:vector size="4" baseType="variant">
      <vt:variant>
        <vt:lpstr>Theme</vt:lpstr>
      </vt:variant>
      <vt:variant>
        <vt:i4>1</vt:i4>
      </vt:variant>
      <vt:variant>
        <vt:lpstr>Slide Titles</vt:lpstr>
      </vt:variant>
      <vt:variant>
        <vt:i4>78</vt:i4>
      </vt:variant>
    </vt:vector>
  </HeadingPairs>
  <TitlesOfParts>
    <vt:vector size="79" baseType="lpstr">
      <vt:lpstr>Concourse</vt:lpstr>
      <vt:lpstr>The Interwar Period Between WWI and WWII</vt:lpstr>
      <vt:lpstr>Recall Activity</vt:lpstr>
      <vt:lpstr>The Paris Peace Conference Treaty of Versailles</vt:lpstr>
      <vt:lpstr>The Big Four</vt:lpstr>
      <vt:lpstr>US President Woodrow Wilsons 14 Points</vt:lpstr>
      <vt:lpstr>Major Provisions -Treaty of Versailles  (Signed June 28, 1919)</vt:lpstr>
      <vt:lpstr>New Map of Europe</vt:lpstr>
      <vt:lpstr>New Nations are Created</vt:lpstr>
      <vt:lpstr>Problems with the Treaty</vt:lpstr>
      <vt:lpstr>Let’s start with WHY? </vt:lpstr>
      <vt:lpstr>PowerPoint Presentation</vt:lpstr>
      <vt:lpstr>German Territorial Losses</vt:lpstr>
      <vt:lpstr>Military Clauses</vt:lpstr>
      <vt:lpstr>REPARATIONS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INTERWAR THEMES</vt:lpstr>
      <vt:lpstr>INTERWAR PERIOD</vt:lpstr>
      <vt:lpstr>The Great Depression (1929 – 1940s)</vt:lpstr>
      <vt:lpstr>Aim: What was life like in Europe between WWI and WWII? </vt:lpstr>
      <vt:lpstr>PowerPoint Presentation</vt:lpstr>
      <vt:lpstr>PowerPoint Presentation</vt:lpstr>
      <vt:lpstr>Major Problems in Germany</vt:lpstr>
      <vt:lpstr>Major Problems in Germany</vt:lpstr>
      <vt:lpstr>INFLATION</vt:lpstr>
      <vt:lpstr>How much would this cost in a Germany experiencing hyper-inflation?</vt:lpstr>
      <vt:lpstr>German Marks needed to buy a $170.00 iPhone</vt:lpstr>
      <vt:lpstr>PowerPoint Presentation</vt:lpstr>
      <vt:lpstr>When ALL children were millionaires…</vt:lpstr>
      <vt:lpstr>PowerPoint Presentation</vt:lpstr>
      <vt:lpstr>PowerPoint Presentation</vt:lpstr>
      <vt:lpstr>Aim: What Were the Conditions in Italy after WWI?  </vt:lpstr>
      <vt:lpstr> Major Problems in Italy After WWI</vt:lpstr>
      <vt:lpstr> Major Problems in Italy After WWI</vt:lpstr>
      <vt:lpstr>Aim:  What is Totalitarianism? How Did Hitler Rise to Power?</vt:lpstr>
      <vt:lpstr>The Rise of Hitler</vt:lpstr>
      <vt:lpstr>PowerPoint Presentation</vt:lpstr>
      <vt:lpstr>Misery loves company…</vt:lpstr>
      <vt:lpstr>Aim:  How Did Mussolini Rise to Power?</vt:lpstr>
      <vt:lpstr>Mussolini Gains Control</vt:lpstr>
      <vt:lpstr>Mussolini and the Fascist Party</vt:lpstr>
      <vt:lpstr>What is Fascism?</vt:lpstr>
      <vt:lpstr>Totalitarianism</vt:lpstr>
      <vt:lpstr>Hitler Becomes Dictator</vt:lpstr>
      <vt:lpstr>PowerPoint Presentation</vt:lpstr>
      <vt:lpstr>PowerPoint Presentation</vt:lpstr>
      <vt:lpstr>PowerPoint Presentation</vt:lpstr>
      <vt:lpstr>Mein Kampf – Hitler’s Book</vt:lpstr>
      <vt:lpstr>Anti-Semitism: Hatred of Jews</vt:lpstr>
      <vt:lpstr>PowerPoint Presentation</vt:lpstr>
      <vt:lpstr>“Healthy Parents have Healthy Children”</vt:lpstr>
      <vt:lpstr>PowerPoint Presentation</vt:lpstr>
      <vt:lpstr>PowerPoint Presentation</vt:lpstr>
      <vt:lpstr>Mussolini – “Il Duce”</vt:lpstr>
      <vt:lpstr>PowerPoint Presentation</vt:lpstr>
      <vt:lpstr>PowerPoint Presentation</vt:lpstr>
      <vt:lpstr>PowerPoint Presentation</vt:lpstr>
      <vt:lpstr>PowerPoint Presentation</vt:lpstr>
      <vt:lpstr>How Were People Treated Under Mussolini?</vt:lpstr>
      <vt:lpstr>PowerPoint Presentation</vt:lpstr>
      <vt:lpstr>“Il Duce”</vt:lpstr>
      <vt:lpstr>What was the Appeal of Fascism?</vt:lpstr>
      <vt:lpstr>Fascism vs. Communism</vt:lpstr>
      <vt:lpstr>PowerPoint Presentation</vt:lpstr>
      <vt:lpstr>PowerPoint Presentation</vt:lpstr>
      <vt:lpstr>Russian Revolution</vt:lpstr>
      <vt:lpstr>The Great Depression</vt:lpstr>
      <vt:lpstr>The Rise of Dictators</vt:lpstr>
      <vt:lpstr>The Rise of Fascism/Nazism</vt:lpstr>
      <vt:lpstr>Characteristics of Fascist Government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Interwar Period Between WWI and WWII</dc:title>
  <dc:creator>M. Rivera</dc:creator>
  <cp:lastModifiedBy>Sachem Central School District</cp:lastModifiedBy>
  <cp:revision>34</cp:revision>
  <dcterms:created xsi:type="dcterms:W3CDTF">2010-01-04T01:42:36Z</dcterms:created>
  <dcterms:modified xsi:type="dcterms:W3CDTF">2018-01-10T15:31:28Z</dcterms:modified>
</cp:coreProperties>
</file>