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 id="2147483996" r:id="rId2"/>
    <p:sldMasterId id="2147484008" r:id="rId3"/>
  </p:sldMasterIdLst>
  <p:handoutMasterIdLst>
    <p:handoutMasterId r:id="rId29"/>
  </p:handoutMasterIdLst>
  <p:sldIdLst>
    <p:sldId id="256" r:id="rId4"/>
    <p:sldId id="319" r:id="rId5"/>
    <p:sldId id="402" r:id="rId6"/>
    <p:sldId id="320" r:id="rId7"/>
    <p:sldId id="328" r:id="rId8"/>
    <p:sldId id="259" r:id="rId9"/>
    <p:sldId id="260" r:id="rId10"/>
    <p:sldId id="276" r:id="rId11"/>
    <p:sldId id="317" r:id="rId12"/>
    <p:sldId id="304" r:id="rId13"/>
    <p:sldId id="323" r:id="rId14"/>
    <p:sldId id="322" r:id="rId15"/>
    <p:sldId id="275" r:id="rId16"/>
    <p:sldId id="325" r:id="rId17"/>
    <p:sldId id="326" r:id="rId18"/>
    <p:sldId id="401" r:id="rId19"/>
    <p:sldId id="399" r:id="rId20"/>
    <p:sldId id="327" r:id="rId21"/>
    <p:sldId id="300" r:id="rId22"/>
    <p:sldId id="273" r:id="rId23"/>
    <p:sldId id="352" r:id="rId24"/>
    <p:sldId id="331" r:id="rId25"/>
    <p:sldId id="333" r:id="rId26"/>
    <p:sldId id="354" r:id="rId27"/>
    <p:sldId id="355"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880" autoAdjust="0"/>
    <p:restoredTop sz="94801" autoAdjust="0"/>
  </p:normalViewPr>
  <p:slideViewPr>
    <p:cSldViewPr>
      <p:cViewPr varScale="1">
        <p:scale>
          <a:sx n="73" d="100"/>
          <a:sy n="73" d="100"/>
        </p:scale>
        <p:origin x="39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7" d="100"/>
          <a:sy n="57" d="100"/>
        </p:scale>
        <p:origin x="-174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9AF3407-6CF3-4C88-901A-A010E5E8A3BF}" type="datetimeFigureOut">
              <a:rPr lang="en-US" smtClean="0"/>
              <a:t>11/2/2018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159D2E2-504A-47F2-B3D1-3E9D39143E21}" type="slidenum">
              <a:rPr lang="en-US" smtClean="0"/>
              <a:t>‹#›</a:t>
            </a:fld>
            <a:endParaRPr lang="en-US"/>
          </a:p>
        </p:txBody>
      </p:sp>
    </p:spTree>
    <p:extLst>
      <p:ext uri="{BB962C8B-B14F-4D97-AF65-F5344CB8AC3E}">
        <p14:creationId xmlns:p14="http://schemas.microsoft.com/office/powerpoint/2010/main" val="84586801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82A2CD-D2C0-40C7-8A13-A75BCAD69BD1}"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F44784-FD81-419C-B807-6163AA7534A6}" type="slidenum">
              <a:rPr lang="en-US" smtClean="0"/>
              <a:t>‹#›</a:t>
            </a:fld>
            <a:endParaRPr lang="en-US"/>
          </a:p>
        </p:txBody>
      </p:sp>
    </p:spTree>
    <p:extLst>
      <p:ext uri="{BB962C8B-B14F-4D97-AF65-F5344CB8AC3E}">
        <p14:creationId xmlns:p14="http://schemas.microsoft.com/office/powerpoint/2010/main" val="1190282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82A2CD-D2C0-40C7-8A13-A75BCAD69BD1}"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F44784-FD81-419C-B807-6163AA7534A6}" type="slidenum">
              <a:rPr lang="en-US" smtClean="0"/>
              <a:t>‹#›</a:t>
            </a:fld>
            <a:endParaRPr lang="en-US"/>
          </a:p>
        </p:txBody>
      </p:sp>
    </p:spTree>
    <p:extLst>
      <p:ext uri="{BB962C8B-B14F-4D97-AF65-F5344CB8AC3E}">
        <p14:creationId xmlns:p14="http://schemas.microsoft.com/office/powerpoint/2010/main" val="1231016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82A2CD-D2C0-40C7-8A13-A75BCAD69BD1}"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F44784-FD81-419C-B807-6163AA7534A6}" type="slidenum">
              <a:rPr lang="en-US" smtClean="0"/>
              <a:t>‹#›</a:t>
            </a:fld>
            <a:endParaRPr lang="en-US"/>
          </a:p>
        </p:txBody>
      </p:sp>
    </p:spTree>
    <p:extLst>
      <p:ext uri="{BB962C8B-B14F-4D97-AF65-F5344CB8AC3E}">
        <p14:creationId xmlns:p14="http://schemas.microsoft.com/office/powerpoint/2010/main" val="1917247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a:cxnSpLocks noChangeShapeType="1"/>
          </p:cNvCxnSpPr>
          <p:nvPr/>
        </p:nvCxnSpPr>
        <p:spPr bwMode="auto">
          <a:xfrm>
            <a:off x="1463675" y="3549650"/>
            <a:ext cx="2971800" cy="1588"/>
          </a:xfrm>
          <a:prstGeom prst="line">
            <a:avLst/>
          </a:prstGeom>
          <a:noFill/>
          <a:ln w="9525">
            <a:solidFill>
              <a:srgbClr val="E7E7E7"/>
            </a:solidFill>
            <a:round/>
            <a:headEnd/>
            <a:tailEnd/>
          </a:ln>
          <a:effectLst>
            <a:outerShdw blurRad="31750" algn="tl" rotWithShape="0">
              <a:srgbClr val="808080">
                <a:alpha val="54999"/>
              </a:srgbClr>
            </a:outerShdw>
          </a:effectLst>
          <a:extLst>
            <a:ext uri="{909E8E84-426E-40DD-AFC4-6F175D3DCCD1}">
              <a14:hiddenFill xmlns:a14="http://schemas.microsoft.com/office/drawing/2010/main">
                <a:noFill/>
              </a14:hiddenFill>
            </a:ext>
          </a:extLst>
        </p:spPr>
      </p:cxnSp>
      <p:cxnSp>
        <p:nvCxnSpPr>
          <p:cNvPr id="5" name="Straight Connector 4"/>
          <p:cNvCxnSpPr>
            <a:cxnSpLocks noChangeShapeType="1"/>
          </p:cNvCxnSpPr>
          <p:nvPr/>
        </p:nvCxnSpPr>
        <p:spPr bwMode="auto">
          <a:xfrm>
            <a:off x="4708525" y="3549650"/>
            <a:ext cx="2971800" cy="1588"/>
          </a:xfrm>
          <a:prstGeom prst="line">
            <a:avLst/>
          </a:prstGeom>
          <a:noFill/>
          <a:ln w="9525">
            <a:solidFill>
              <a:srgbClr val="E7E7E7"/>
            </a:solidFill>
            <a:round/>
            <a:headEnd/>
            <a:tailEnd/>
          </a:ln>
          <a:effectLst>
            <a:outerShdw blurRad="31750" algn="tl" rotWithShape="0">
              <a:srgbClr val="808080">
                <a:alpha val="54999"/>
              </a:srgbClr>
            </a:outerShdw>
          </a:effectLst>
          <a:extLst>
            <a:ext uri="{909E8E84-426E-40DD-AFC4-6F175D3DCCD1}">
              <a14:hiddenFill xmlns:a14="http://schemas.microsoft.com/office/drawing/2010/main">
                <a:noFill/>
              </a14:hiddenFill>
            </a:ext>
          </a:extLst>
        </p:spPr>
      </p:cxnSp>
      <p:sp>
        <p:nvSpPr>
          <p:cNvPr id="6" name="Oval 5"/>
          <p:cNvSpPr>
            <a:spLocks noChangeArrowheads="1"/>
          </p:cNvSpPr>
          <p:nvPr/>
        </p:nvSpPr>
        <p:spPr bwMode="auto">
          <a:xfrm>
            <a:off x="4540250" y="3525838"/>
            <a:ext cx="46038" cy="46037"/>
          </a:xfrm>
          <a:prstGeom prst="ellipse">
            <a:avLst/>
          </a:prstGeom>
          <a:solidFill>
            <a:schemeClr val="accent2"/>
          </a:solidFill>
          <a:ln w="38100">
            <a:solidFill>
              <a:schemeClr val="accent2"/>
            </a:solidFill>
            <a:round/>
            <a:headEnd/>
            <a:tailEnd/>
          </a:ln>
          <a:effectLst>
            <a:outerShdw blurRad="31750" algn="tl" rotWithShape="0">
              <a:srgbClr val="808080">
                <a:alpha val="54999"/>
              </a:srgbClr>
            </a:outerShdw>
          </a:effectLst>
        </p:spPr>
        <p:txBody>
          <a:bodyPr anchor="ctr"/>
          <a:lstStyle/>
          <a:p>
            <a:pPr algn="ctr" fontAlgn="base">
              <a:spcBef>
                <a:spcPct val="0"/>
              </a:spcBef>
              <a:spcAft>
                <a:spcPct val="0"/>
              </a:spcAft>
              <a:defRPr/>
            </a:pPr>
            <a:endParaRPr lang="en-US" sz="2400">
              <a:solidFill>
                <a:prstClr val="white"/>
              </a:solidFill>
              <a:ea typeface="MS PGothic" pitchFamily="34" charset="-128"/>
            </a:endParaRPr>
          </a:p>
        </p:txBody>
      </p:sp>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8" name="Title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smtClean="0"/>
              <a:t>Click to edit Master title style</a:t>
            </a:r>
            <a:endParaRPr lang="en-US"/>
          </a:p>
        </p:txBody>
      </p:sp>
      <p:sp>
        <p:nvSpPr>
          <p:cNvPr id="7" name="Date Placeholder 14"/>
          <p:cNvSpPr>
            <a:spLocks noGrp="1"/>
          </p:cNvSpPr>
          <p:nvPr>
            <p:ph type="dt" sz="half" idx="10"/>
          </p:nvPr>
        </p:nvSpPr>
        <p:spPr/>
        <p:txBody>
          <a:bodyPr wrap="square" lIns="91440" tIns="45720" rIns="91440" bIns="45720" numCol="1" compatLnSpc="1">
            <a:prstTxWarp prst="textNoShape">
              <a:avLst/>
            </a:prstTxWarp>
          </a:bodyPr>
          <a:lstStyle>
            <a:lvl1pPr>
              <a:defRPr smtClean="0">
                <a:latin typeface="Times New Roman" pitchFamily="18" charset="0"/>
                <a:ea typeface="MS PGothic" pitchFamily="34" charset="-128"/>
              </a:defRPr>
            </a:lvl1pPr>
          </a:lstStyle>
          <a:p>
            <a:pPr>
              <a:defRPr/>
            </a:pPr>
            <a:fld id="{34178331-9BD4-4E06-ACEF-8D935536483B}" type="datetimeFigureOut">
              <a:rPr lang="en-US" altLang="en-US">
                <a:solidFill>
                  <a:srgbClr val="F8F8F8"/>
                </a:solidFill>
              </a:rPr>
              <a:pPr>
                <a:defRPr/>
              </a:pPr>
              <a:t>11/2/2018</a:t>
            </a:fld>
            <a:endParaRPr lang="en-US" altLang="en-US">
              <a:solidFill>
                <a:srgbClr val="F8F8F8"/>
              </a:solidFill>
            </a:endParaRPr>
          </a:p>
        </p:txBody>
      </p:sp>
      <p:sp>
        <p:nvSpPr>
          <p:cNvPr id="8" name="Slide Number Placeholder 15"/>
          <p:cNvSpPr>
            <a:spLocks noGrp="1"/>
          </p:cNvSpPr>
          <p:nvPr>
            <p:ph type="sldNum" sz="quarter" idx="11"/>
          </p:nvPr>
        </p:nvSpPr>
        <p:spPr/>
        <p:txBody>
          <a:bodyPr/>
          <a:lstStyle>
            <a:lvl1pPr>
              <a:defRPr smtClean="0"/>
            </a:lvl1pPr>
          </a:lstStyle>
          <a:p>
            <a:pPr>
              <a:defRPr/>
            </a:pPr>
            <a:fld id="{9A8DE9A0-3A0D-49FF-81C5-57C2AF0AF0EF}" type="slidenum">
              <a:rPr lang="en-US" altLang="en-US">
                <a:solidFill>
                  <a:srgbClr val="F8F8F8"/>
                </a:solidFill>
              </a:rPr>
              <a:pPr>
                <a:defRPr/>
              </a:pPr>
              <a:t>‹#›</a:t>
            </a:fld>
            <a:endParaRPr lang="en-US" altLang="en-US">
              <a:solidFill>
                <a:srgbClr val="F8F8F8"/>
              </a:solidFill>
            </a:endParaRPr>
          </a:p>
        </p:txBody>
      </p:sp>
      <p:sp>
        <p:nvSpPr>
          <p:cNvPr id="10" name="Footer Placeholder 16"/>
          <p:cNvSpPr>
            <a:spLocks noGrp="1"/>
          </p:cNvSpPr>
          <p:nvPr>
            <p:ph type="ftr" sz="quarter" idx="12"/>
          </p:nvPr>
        </p:nvSpPr>
        <p:spPr/>
        <p:txBody>
          <a:bodyPr/>
          <a:lstStyle>
            <a:lvl1pPr>
              <a:defRPr/>
            </a:lvl1pPr>
          </a:lstStyle>
          <a:p>
            <a:pPr>
              <a:defRPr/>
            </a:pPr>
            <a:endParaRPr lang="en-US">
              <a:solidFill>
                <a:srgbClr val="F8F8F8"/>
              </a:solidFill>
            </a:endParaRPr>
          </a:p>
        </p:txBody>
      </p:sp>
    </p:spTree>
    <p:extLst>
      <p:ext uri="{BB962C8B-B14F-4D97-AF65-F5344CB8AC3E}">
        <p14:creationId xmlns:p14="http://schemas.microsoft.com/office/powerpoint/2010/main" val="2737065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itle 16"/>
          <p:cNvSpPr>
            <a:spLocks noGrp="1"/>
          </p:cNvSpPr>
          <p:nvPr>
            <p:ph type="title"/>
          </p:nvPr>
        </p:nvSpPr>
        <p:spPr/>
        <p:txBody>
          <a:bodyPr rtlCol="0"/>
          <a:lstStyle/>
          <a:p>
            <a:r>
              <a:rPr lang="en-US" smtClean="0"/>
              <a:t>Click to edit Master title style</a:t>
            </a:r>
            <a:endParaRPr lang="en-US"/>
          </a:p>
        </p:txBody>
      </p:sp>
      <p:sp>
        <p:nvSpPr>
          <p:cNvPr id="4" name="Date Placeholder 23"/>
          <p:cNvSpPr>
            <a:spLocks noGrp="1"/>
          </p:cNvSpPr>
          <p:nvPr>
            <p:ph type="dt" sz="half" idx="10"/>
          </p:nvPr>
        </p:nvSpPr>
        <p:spPr/>
        <p:txBody>
          <a:bodyPr/>
          <a:lstStyle>
            <a:lvl1pPr>
              <a:defRPr/>
            </a:lvl1pPr>
          </a:lstStyle>
          <a:p>
            <a:pPr>
              <a:defRPr/>
            </a:pPr>
            <a:endParaRPr lang="en-US">
              <a:solidFill>
                <a:srgbClr val="F8F8F8"/>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F8F8F8"/>
              </a:solidFill>
            </a:endParaRPr>
          </a:p>
        </p:txBody>
      </p:sp>
      <p:sp>
        <p:nvSpPr>
          <p:cNvPr id="6" name="Slide Number Placeholder 21"/>
          <p:cNvSpPr>
            <a:spLocks noGrp="1"/>
          </p:cNvSpPr>
          <p:nvPr>
            <p:ph type="sldNum" sz="quarter" idx="12"/>
          </p:nvPr>
        </p:nvSpPr>
        <p:spPr/>
        <p:txBody>
          <a:bodyPr/>
          <a:lstStyle>
            <a:lvl1pPr>
              <a:defRPr/>
            </a:lvl1pPr>
          </a:lstStyle>
          <a:p>
            <a:pPr>
              <a:defRPr/>
            </a:pPr>
            <a:fld id="{01490FE0-8421-4274-8A09-0BADD472C549}" type="slidenum">
              <a:rPr lang="en-US" altLang="en-US">
                <a:solidFill>
                  <a:srgbClr val="F8F8F8"/>
                </a:solidFill>
              </a:rPr>
              <a:pPr>
                <a:defRPr/>
              </a:pPr>
              <a:t>‹#›</a:t>
            </a:fld>
            <a:endParaRPr lang="en-US" altLang="en-US">
              <a:solidFill>
                <a:srgbClr val="F8F8F8"/>
              </a:solidFill>
            </a:endParaRPr>
          </a:p>
        </p:txBody>
      </p:sp>
    </p:spTree>
    <p:extLst>
      <p:ext uri="{BB962C8B-B14F-4D97-AF65-F5344CB8AC3E}">
        <p14:creationId xmlns:p14="http://schemas.microsoft.com/office/powerpoint/2010/main" val="62890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a:cxnSpLocks noChangeShapeType="1"/>
          </p:cNvCxnSpPr>
          <p:nvPr/>
        </p:nvCxnSpPr>
        <p:spPr bwMode="auto">
          <a:xfrm>
            <a:off x="685800" y="4916488"/>
            <a:ext cx="7924800" cy="4762"/>
          </a:xfrm>
          <a:prstGeom prst="line">
            <a:avLst/>
          </a:prstGeom>
          <a:noFill/>
          <a:ln w="9525">
            <a:solidFill>
              <a:srgbClr val="E9E9E8"/>
            </a:solidFill>
            <a:round/>
            <a:headEnd/>
            <a:tailEnd/>
          </a:ln>
          <a:effectLst>
            <a:outerShdw blurRad="31750" algn="tl" rotWithShape="0">
              <a:srgbClr val="808080">
                <a:alpha val="54999"/>
              </a:srgbClr>
            </a:outerShdw>
          </a:effectLst>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5" name="Date Placeholder 3"/>
          <p:cNvSpPr>
            <a:spLocks noGrp="1"/>
          </p:cNvSpPr>
          <p:nvPr>
            <p:ph type="dt" sz="half" idx="10"/>
          </p:nvPr>
        </p:nvSpPr>
        <p:spPr/>
        <p:txBody>
          <a:bodyPr wrap="square" lIns="91440" tIns="45720" rIns="91440" bIns="45720" numCol="1" compatLnSpc="1">
            <a:prstTxWarp prst="textNoShape">
              <a:avLst/>
            </a:prstTxWarp>
          </a:bodyPr>
          <a:lstStyle>
            <a:lvl1pPr>
              <a:defRPr smtClean="0">
                <a:latin typeface="Times New Roman" pitchFamily="18" charset="0"/>
                <a:ea typeface="MS PGothic" pitchFamily="34" charset="-128"/>
              </a:defRPr>
            </a:lvl1pPr>
          </a:lstStyle>
          <a:p>
            <a:pPr>
              <a:defRPr/>
            </a:pPr>
            <a:fld id="{E850E491-4F55-40D3-A09C-EB8A464C0AEC}" type="datetimeFigureOut">
              <a:rPr lang="en-US" altLang="en-US">
                <a:solidFill>
                  <a:srgbClr val="F8F8F8"/>
                </a:solidFill>
              </a:rPr>
              <a:pPr>
                <a:defRPr/>
              </a:pPr>
              <a:t>11/2/2018</a:t>
            </a:fld>
            <a:endParaRPr lang="en-US" altLang="en-US">
              <a:solidFill>
                <a:srgbClr val="F8F8F8"/>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8F8F8"/>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21A93388-E94F-4C4D-A8A7-13200F9752AD}" type="slidenum">
              <a:rPr lang="en-US" altLang="en-US">
                <a:solidFill>
                  <a:srgbClr val="F8F8F8"/>
                </a:solidFill>
              </a:rPr>
              <a:pPr>
                <a:defRPr/>
              </a:pPr>
              <a:t>‹#›</a:t>
            </a:fld>
            <a:endParaRPr lang="en-US" altLang="en-US">
              <a:solidFill>
                <a:srgbClr val="F8F8F8"/>
              </a:solidFill>
            </a:endParaRPr>
          </a:p>
        </p:txBody>
      </p:sp>
    </p:spTree>
    <p:extLst>
      <p:ext uri="{BB962C8B-B14F-4D97-AF65-F5344CB8AC3E}">
        <p14:creationId xmlns:p14="http://schemas.microsoft.com/office/powerpoint/2010/main" val="1604771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10"/>
          <p:cNvSpPr>
            <a:spLocks noGrp="1"/>
          </p:cNvSpPr>
          <p:nvPr>
            <p:ph sz="half" idx="1"/>
          </p:nvPr>
        </p:nvSpPr>
        <p:spPr>
          <a:xfrm>
            <a:off x="457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endParaRPr lang="en-US">
              <a:solidFill>
                <a:srgbClr val="F8F8F8"/>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8F8F8"/>
              </a:solidFill>
            </a:endParaRPr>
          </a:p>
        </p:txBody>
      </p:sp>
      <p:sp>
        <p:nvSpPr>
          <p:cNvPr id="7" name="Slide Number Placeholder 21"/>
          <p:cNvSpPr>
            <a:spLocks noGrp="1"/>
          </p:cNvSpPr>
          <p:nvPr>
            <p:ph type="sldNum" sz="quarter" idx="12"/>
          </p:nvPr>
        </p:nvSpPr>
        <p:spPr/>
        <p:txBody>
          <a:bodyPr/>
          <a:lstStyle>
            <a:lvl1pPr>
              <a:defRPr/>
            </a:lvl1pPr>
          </a:lstStyle>
          <a:p>
            <a:pPr>
              <a:defRPr/>
            </a:pPr>
            <a:fld id="{08DFFE4C-BAD5-49BD-BEC2-763EBB92FEC9}" type="slidenum">
              <a:rPr lang="en-US" altLang="en-US">
                <a:solidFill>
                  <a:srgbClr val="F8F8F8"/>
                </a:solidFill>
              </a:rPr>
              <a:pPr>
                <a:defRPr/>
              </a:pPr>
              <a:t>‹#›</a:t>
            </a:fld>
            <a:endParaRPr lang="en-US" altLang="en-US">
              <a:solidFill>
                <a:srgbClr val="F8F8F8"/>
              </a:solidFill>
            </a:endParaRPr>
          </a:p>
        </p:txBody>
      </p:sp>
    </p:spTree>
    <p:extLst>
      <p:ext uri="{BB962C8B-B14F-4D97-AF65-F5344CB8AC3E}">
        <p14:creationId xmlns:p14="http://schemas.microsoft.com/office/powerpoint/2010/main" val="29079503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a:cxnSpLocks noChangeShapeType="1"/>
          </p:cNvCxnSpPr>
          <p:nvPr/>
        </p:nvCxnSpPr>
        <p:spPr bwMode="auto">
          <a:xfrm>
            <a:off x="563563" y="2179638"/>
            <a:ext cx="3748087" cy="1587"/>
          </a:xfrm>
          <a:prstGeom prst="line">
            <a:avLst/>
          </a:prstGeom>
          <a:noFill/>
          <a:ln w="12700">
            <a:solidFill>
              <a:srgbClr val="E7E7E7"/>
            </a:solidFill>
            <a:round/>
            <a:headEnd/>
            <a:tailEnd/>
          </a:ln>
          <a:effectLst>
            <a:outerShdw blurRad="34925" algn="tl" rotWithShape="0">
              <a:srgbClr val="808080">
                <a:alpha val="54999"/>
              </a:srgbClr>
            </a:outerShdw>
          </a:effectLst>
          <a:extLst>
            <a:ext uri="{909E8E84-426E-40DD-AFC4-6F175D3DCCD1}">
              <a14:hiddenFill xmlns:a14="http://schemas.microsoft.com/office/drawing/2010/main">
                <a:noFill/>
              </a14:hiddenFill>
            </a:ext>
          </a:extLst>
        </p:spPr>
      </p:cxnSp>
      <p:cxnSp>
        <p:nvCxnSpPr>
          <p:cNvPr id="8" name="Straight Connector 7"/>
          <p:cNvCxnSpPr>
            <a:cxnSpLocks noChangeShapeType="1"/>
          </p:cNvCxnSpPr>
          <p:nvPr/>
        </p:nvCxnSpPr>
        <p:spPr bwMode="auto">
          <a:xfrm>
            <a:off x="4754563" y="2179638"/>
            <a:ext cx="3749675" cy="1587"/>
          </a:xfrm>
          <a:prstGeom prst="line">
            <a:avLst/>
          </a:prstGeom>
          <a:noFill/>
          <a:ln w="12700">
            <a:solidFill>
              <a:srgbClr val="E7E7E7"/>
            </a:solidFill>
            <a:round/>
            <a:headEnd/>
            <a:tailEnd/>
          </a:ln>
          <a:effectLst>
            <a:outerShdw blurRad="34925" algn="tl" rotWithShape="0">
              <a:srgbClr val="808080">
                <a:alpha val="54999"/>
              </a:srgbClr>
            </a:outerShdw>
          </a:effectLst>
          <a:extLst>
            <a:ext uri="{909E8E84-426E-40DD-AFC4-6F175D3DCCD1}">
              <a14:hiddenFill xmlns:a14="http://schemas.microsoft.com/office/drawing/2010/main">
                <a:noFill/>
              </a14:hiddenFill>
            </a:ext>
          </a:extLst>
        </p:spPr>
      </p:cxn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4" name="Content Placeholder 33"/>
          <p:cNvSpPr>
            <a:spLocks noGrp="1"/>
          </p:cNvSpPr>
          <p:nvPr>
            <p:ph sz="quarter" idx="4"/>
          </p:nvPr>
        </p:nvSpPr>
        <p:spPr>
          <a:xfrm>
            <a:off x="4649788"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457200" y="155448"/>
            <a:ext cx="8229600" cy="1143000"/>
          </a:xfrm>
        </p:spPr>
        <p:txBody>
          <a:bodyPr/>
          <a:lstStyle>
            <a:lvl1pPr>
              <a:defRPr/>
            </a:lvl1pPr>
          </a:lstStyle>
          <a:p>
            <a:r>
              <a:rPr lang="en-US" smtClean="0"/>
              <a:t>Click to edit Master title style</a:t>
            </a:r>
            <a:endParaRPr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9" name="Slide Number Placeholder 8"/>
          <p:cNvSpPr>
            <a:spLocks noGrp="1"/>
          </p:cNvSpPr>
          <p:nvPr>
            <p:ph type="sldNum" sz="quarter" idx="10"/>
          </p:nvPr>
        </p:nvSpPr>
        <p:spPr/>
        <p:txBody>
          <a:bodyPr/>
          <a:lstStyle>
            <a:lvl1pPr>
              <a:defRPr smtClean="0"/>
            </a:lvl1pPr>
          </a:lstStyle>
          <a:p>
            <a:pPr>
              <a:defRPr/>
            </a:pPr>
            <a:fld id="{75B7D085-C9F9-46D2-B1BA-E66FFBAA633C}" type="slidenum">
              <a:rPr lang="en-US" altLang="en-US">
                <a:solidFill>
                  <a:srgbClr val="F8F8F8"/>
                </a:solidFill>
              </a:rPr>
              <a:pPr>
                <a:defRPr/>
              </a:pPr>
              <a:t>‹#›</a:t>
            </a:fld>
            <a:endParaRPr lang="en-US" altLang="en-US">
              <a:solidFill>
                <a:srgbClr val="F8F8F8"/>
              </a:solidFill>
            </a:endParaRPr>
          </a:p>
        </p:txBody>
      </p:sp>
      <p:sp>
        <p:nvSpPr>
          <p:cNvPr id="10" name="Footer Placeholder 7"/>
          <p:cNvSpPr>
            <a:spLocks noGrp="1"/>
          </p:cNvSpPr>
          <p:nvPr>
            <p:ph type="ftr" sz="quarter" idx="11"/>
          </p:nvPr>
        </p:nvSpPr>
        <p:spPr/>
        <p:txBody>
          <a:bodyPr/>
          <a:lstStyle>
            <a:lvl1pPr>
              <a:defRPr/>
            </a:lvl1pPr>
          </a:lstStyle>
          <a:p>
            <a:pPr>
              <a:defRPr/>
            </a:pPr>
            <a:endParaRPr lang="en-US">
              <a:solidFill>
                <a:srgbClr val="F8F8F8"/>
              </a:solidFill>
            </a:endParaRPr>
          </a:p>
        </p:txBody>
      </p:sp>
      <p:sp>
        <p:nvSpPr>
          <p:cNvPr id="11" name="Date Placeholder 6"/>
          <p:cNvSpPr>
            <a:spLocks noGrp="1"/>
          </p:cNvSpPr>
          <p:nvPr>
            <p:ph type="dt" sz="half" idx="12"/>
          </p:nvPr>
        </p:nvSpPr>
        <p:spPr/>
        <p:txBody>
          <a:bodyPr/>
          <a:lstStyle>
            <a:lvl1pPr>
              <a:defRPr/>
            </a:lvl1pPr>
          </a:lstStyle>
          <a:p>
            <a:pPr>
              <a:defRPr/>
            </a:pPr>
            <a:endParaRPr lang="en-US">
              <a:solidFill>
                <a:srgbClr val="F8F8F8"/>
              </a:solidFill>
            </a:endParaRPr>
          </a:p>
        </p:txBody>
      </p:sp>
    </p:spTree>
    <p:extLst>
      <p:ext uri="{BB962C8B-B14F-4D97-AF65-F5344CB8AC3E}">
        <p14:creationId xmlns:p14="http://schemas.microsoft.com/office/powerpoint/2010/main" val="2489718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endParaRPr lang="en-US">
              <a:solidFill>
                <a:srgbClr val="F8F8F8"/>
              </a:solidFill>
            </a:endParaRPr>
          </a:p>
        </p:txBody>
      </p:sp>
      <p:sp>
        <p:nvSpPr>
          <p:cNvPr id="4" name="Footer Placeholder 9"/>
          <p:cNvSpPr>
            <a:spLocks noGrp="1"/>
          </p:cNvSpPr>
          <p:nvPr>
            <p:ph type="ftr" sz="quarter" idx="11"/>
          </p:nvPr>
        </p:nvSpPr>
        <p:spPr/>
        <p:txBody>
          <a:bodyPr/>
          <a:lstStyle>
            <a:lvl1pPr>
              <a:defRPr/>
            </a:lvl1pPr>
          </a:lstStyle>
          <a:p>
            <a:pPr>
              <a:defRPr/>
            </a:pPr>
            <a:endParaRPr lang="en-US">
              <a:solidFill>
                <a:srgbClr val="F8F8F8"/>
              </a:solidFill>
            </a:endParaRPr>
          </a:p>
        </p:txBody>
      </p:sp>
      <p:sp>
        <p:nvSpPr>
          <p:cNvPr id="5" name="Slide Number Placeholder 21"/>
          <p:cNvSpPr>
            <a:spLocks noGrp="1"/>
          </p:cNvSpPr>
          <p:nvPr>
            <p:ph type="sldNum" sz="quarter" idx="12"/>
          </p:nvPr>
        </p:nvSpPr>
        <p:spPr/>
        <p:txBody>
          <a:bodyPr/>
          <a:lstStyle>
            <a:lvl1pPr>
              <a:defRPr/>
            </a:lvl1pPr>
          </a:lstStyle>
          <a:p>
            <a:pPr>
              <a:defRPr/>
            </a:pPr>
            <a:fld id="{8790A7CB-FB74-4240-B702-FAC4A388A9D5}" type="slidenum">
              <a:rPr lang="en-US" altLang="en-US">
                <a:solidFill>
                  <a:srgbClr val="F8F8F8"/>
                </a:solidFill>
              </a:rPr>
              <a:pPr>
                <a:defRPr/>
              </a:pPr>
              <a:t>‹#›</a:t>
            </a:fld>
            <a:endParaRPr lang="en-US" altLang="en-US">
              <a:solidFill>
                <a:srgbClr val="F8F8F8"/>
              </a:solidFill>
            </a:endParaRPr>
          </a:p>
        </p:txBody>
      </p:sp>
    </p:spTree>
    <p:extLst>
      <p:ext uri="{BB962C8B-B14F-4D97-AF65-F5344CB8AC3E}">
        <p14:creationId xmlns:p14="http://schemas.microsoft.com/office/powerpoint/2010/main" val="24568488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pPr>
              <a:defRPr/>
            </a:pPr>
            <a:endParaRPr lang="en-US">
              <a:solidFill>
                <a:srgbClr val="F8F8F8"/>
              </a:solidFill>
            </a:endParaRPr>
          </a:p>
        </p:txBody>
      </p:sp>
      <p:sp>
        <p:nvSpPr>
          <p:cNvPr id="3" name="Footer Placeholder 9"/>
          <p:cNvSpPr>
            <a:spLocks noGrp="1"/>
          </p:cNvSpPr>
          <p:nvPr>
            <p:ph type="ftr" sz="quarter" idx="11"/>
          </p:nvPr>
        </p:nvSpPr>
        <p:spPr/>
        <p:txBody>
          <a:bodyPr/>
          <a:lstStyle>
            <a:lvl1pPr>
              <a:defRPr/>
            </a:lvl1pPr>
          </a:lstStyle>
          <a:p>
            <a:pPr>
              <a:defRPr/>
            </a:pPr>
            <a:endParaRPr lang="en-US">
              <a:solidFill>
                <a:srgbClr val="F8F8F8"/>
              </a:solidFill>
            </a:endParaRPr>
          </a:p>
        </p:txBody>
      </p:sp>
      <p:sp>
        <p:nvSpPr>
          <p:cNvPr id="4" name="Slide Number Placeholder 21"/>
          <p:cNvSpPr>
            <a:spLocks noGrp="1"/>
          </p:cNvSpPr>
          <p:nvPr>
            <p:ph type="sldNum" sz="quarter" idx="12"/>
          </p:nvPr>
        </p:nvSpPr>
        <p:spPr/>
        <p:txBody>
          <a:bodyPr/>
          <a:lstStyle>
            <a:lvl1pPr>
              <a:defRPr/>
            </a:lvl1pPr>
          </a:lstStyle>
          <a:p>
            <a:pPr>
              <a:defRPr/>
            </a:pPr>
            <a:fld id="{AC0E25AE-44BF-4F5E-B5C7-BAEEDD03A962}" type="slidenum">
              <a:rPr lang="en-US" altLang="en-US">
                <a:solidFill>
                  <a:srgbClr val="F8F8F8"/>
                </a:solidFill>
              </a:rPr>
              <a:pPr>
                <a:defRPr/>
              </a:pPr>
              <a:t>‹#›</a:t>
            </a:fld>
            <a:endParaRPr lang="en-US" altLang="en-US">
              <a:solidFill>
                <a:srgbClr val="F8F8F8"/>
              </a:solidFill>
            </a:endParaRPr>
          </a:p>
        </p:txBody>
      </p:sp>
    </p:spTree>
    <p:extLst>
      <p:ext uri="{BB962C8B-B14F-4D97-AF65-F5344CB8AC3E}">
        <p14:creationId xmlns:p14="http://schemas.microsoft.com/office/powerpoint/2010/main" val="27630355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5" name="Date Placeholder 23"/>
          <p:cNvSpPr>
            <a:spLocks noGrp="1"/>
          </p:cNvSpPr>
          <p:nvPr>
            <p:ph type="dt" sz="half" idx="10"/>
          </p:nvPr>
        </p:nvSpPr>
        <p:spPr/>
        <p:txBody>
          <a:bodyPr/>
          <a:lstStyle>
            <a:lvl1pPr>
              <a:defRPr/>
            </a:lvl1pPr>
          </a:lstStyle>
          <a:p>
            <a:pPr>
              <a:defRPr/>
            </a:pPr>
            <a:endParaRPr lang="en-US">
              <a:solidFill>
                <a:srgbClr val="F8F8F8"/>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8F8F8"/>
              </a:solidFill>
            </a:endParaRPr>
          </a:p>
        </p:txBody>
      </p:sp>
      <p:sp>
        <p:nvSpPr>
          <p:cNvPr id="7" name="Slide Number Placeholder 21"/>
          <p:cNvSpPr>
            <a:spLocks noGrp="1"/>
          </p:cNvSpPr>
          <p:nvPr>
            <p:ph type="sldNum" sz="quarter" idx="12"/>
          </p:nvPr>
        </p:nvSpPr>
        <p:spPr/>
        <p:txBody>
          <a:bodyPr/>
          <a:lstStyle>
            <a:lvl1pPr>
              <a:defRPr/>
            </a:lvl1pPr>
          </a:lstStyle>
          <a:p>
            <a:pPr>
              <a:defRPr/>
            </a:pPr>
            <a:fld id="{0CC555FD-AB52-40CD-819F-712AA89BBB39}" type="slidenum">
              <a:rPr lang="en-US" altLang="en-US">
                <a:solidFill>
                  <a:srgbClr val="F8F8F8"/>
                </a:solidFill>
              </a:rPr>
              <a:pPr>
                <a:defRPr/>
              </a:pPr>
              <a:t>‹#›</a:t>
            </a:fld>
            <a:endParaRPr lang="en-US" altLang="en-US">
              <a:solidFill>
                <a:srgbClr val="F8F8F8"/>
              </a:solidFill>
            </a:endParaRPr>
          </a:p>
        </p:txBody>
      </p:sp>
    </p:spTree>
    <p:extLst>
      <p:ext uri="{BB962C8B-B14F-4D97-AF65-F5344CB8AC3E}">
        <p14:creationId xmlns:p14="http://schemas.microsoft.com/office/powerpoint/2010/main" val="2502478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82A2CD-D2C0-40C7-8A13-A75BCAD69BD1}"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F44784-FD81-419C-B807-6163AA7534A6}" type="slidenum">
              <a:rPr lang="en-US" smtClean="0"/>
              <a:t>‹#›</a:t>
            </a:fld>
            <a:endParaRPr lang="en-US"/>
          </a:p>
        </p:txBody>
      </p:sp>
    </p:spTree>
    <p:extLst>
      <p:ext uri="{BB962C8B-B14F-4D97-AF65-F5344CB8AC3E}">
        <p14:creationId xmlns:p14="http://schemas.microsoft.com/office/powerpoint/2010/main" val="27325301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23"/>
          <p:cNvSpPr>
            <a:spLocks noGrp="1"/>
          </p:cNvSpPr>
          <p:nvPr>
            <p:ph type="dt" sz="half" idx="10"/>
          </p:nvPr>
        </p:nvSpPr>
        <p:spPr/>
        <p:txBody>
          <a:bodyPr/>
          <a:lstStyle>
            <a:lvl1pPr>
              <a:defRPr/>
            </a:lvl1pPr>
          </a:lstStyle>
          <a:p>
            <a:pPr>
              <a:defRPr/>
            </a:pPr>
            <a:endParaRPr lang="en-US">
              <a:solidFill>
                <a:srgbClr val="F8F8F8"/>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8F8F8"/>
              </a:solidFill>
            </a:endParaRPr>
          </a:p>
        </p:txBody>
      </p:sp>
      <p:sp>
        <p:nvSpPr>
          <p:cNvPr id="7" name="Slide Number Placeholder 21"/>
          <p:cNvSpPr>
            <a:spLocks noGrp="1"/>
          </p:cNvSpPr>
          <p:nvPr>
            <p:ph type="sldNum" sz="quarter" idx="12"/>
          </p:nvPr>
        </p:nvSpPr>
        <p:spPr/>
        <p:txBody>
          <a:bodyPr/>
          <a:lstStyle>
            <a:lvl1pPr>
              <a:defRPr/>
            </a:lvl1pPr>
          </a:lstStyle>
          <a:p>
            <a:pPr>
              <a:defRPr/>
            </a:pPr>
            <a:fld id="{A015AC49-E417-4C23-81DF-D353AB7773F9}" type="slidenum">
              <a:rPr lang="en-US" altLang="en-US">
                <a:solidFill>
                  <a:srgbClr val="F8F8F8"/>
                </a:solidFill>
              </a:rPr>
              <a:pPr>
                <a:defRPr/>
              </a:pPr>
              <a:t>‹#›</a:t>
            </a:fld>
            <a:endParaRPr lang="en-US" altLang="en-US">
              <a:solidFill>
                <a:srgbClr val="F8F8F8"/>
              </a:solidFill>
            </a:endParaRPr>
          </a:p>
        </p:txBody>
      </p:sp>
    </p:spTree>
    <p:extLst>
      <p:ext uri="{BB962C8B-B14F-4D97-AF65-F5344CB8AC3E}">
        <p14:creationId xmlns:p14="http://schemas.microsoft.com/office/powerpoint/2010/main" val="23982219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solidFill>
                <a:srgbClr val="F8F8F8"/>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F8F8F8"/>
              </a:solidFill>
            </a:endParaRPr>
          </a:p>
        </p:txBody>
      </p:sp>
      <p:sp>
        <p:nvSpPr>
          <p:cNvPr id="6" name="Slide Number Placeholder 21"/>
          <p:cNvSpPr>
            <a:spLocks noGrp="1"/>
          </p:cNvSpPr>
          <p:nvPr>
            <p:ph type="sldNum" sz="quarter" idx="12"/>
          </p:nvPr>
        </p:nvSpPr>
        <p:spPr/>
        <p:txBody>
          <a:bodyPr/>
          <a:lstStyle>
            <a:lvl1pPr>
              <a:defRPr/>
            </a:lvl1pPr>
          </a:lstStyle>
          <a:p>
            <a:pPr>
              <a:defRPr/>
            </a:pPr>
            <a:fld id="{3E8C73C6-CB25-4FBA-9991-1647EC25D2E4}" type="slidenum">
              <a:rPr lang="en-US" altLang="en-US">
                <a:solidFill>
                  <a:srgbClr val="F8F8F8"/>
                </a:solidFill>
              </a:rPr>
              <a:pPr>
                <a:defRPr/>
              </a:pPr>
              <a:t>‹#›</a:t>
            </a:fld>
            <a:endParaRPr lang="en-US" altLang="en-US">
              <a:solidFill>
                <a:srgbClr val="F8F8F8"/>
              </a:solidFill>
            </a:endParaRPr>
          </a:p>
        </p:txBody>
      </p:sp>
    </p:spTree>
    <p:extLst>
      <p:ext uri="{BB962C8B-B14F-4D97-AF65-F5344CB8AC3E}">
        <p14:creationId xmlns:p14="http://schemas.microsoft.com/office/powerpoint/2010/main" val="10201565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solidFill>
                <a:srgbClr val="F8F8F8"/>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F8F8F8"/>
              </a:solidFill>
            </a:endParaRPr>
          </a:p>
        </p:txBody>
      </p:sp>
      <p:sp>
        <p:nvSpPr>
          <p:cNvPr id="6" name="Slide Number Placeholder 21"/>
          <p:cNvSpPr>
            <a:spLocks noGrp="1"/>
          </p:cNvSpPr>
          <p:nvPr>
            <p:ph type="sldNum" sz="quarter" idx="12"/>
          </p:nvPr>
        </p:nvSpPr>
        <p:spPr/>
        <p:txBody>
          <a:bodyPr/>
          <a:lstStyle>
            <a:lvl1pPr>
              <a:defRPr/>
            </a:lvl1pPr>
          </a:lstStyle>
          <a:p>
            <a:pPr>
              <a:defRPr/>
            </a:pPr>
            <a:fld id="{ABC48CD5-FD9A-4F90-BE5D-7BF94444B403}" type="slidenum">
              <a:rPr lang="en-US" altLang="en-US">
                <a:solidFill>
                  <a:srgbClr val="F8F8F8"/>
                </a:solidFill>
              </a:rPr>
              <a:pPr>
                <a:defRPr/>
              </a:pPr>
              <a:t>‹#›</a:t>
            </a:fld>
            <a:endParaRPr lang="en-US" altLang="en-US">
              <a:solidFill>
                <a:srgbClr val="F8F8F8"/>
              </a:solidFill>
            </a:endParaRPr>
          </a:p>
        </p:txBody>
      </p:sp>
    </p:spTree>
    <p:extLst>
      <p:ext uri="{BB962C8B-B14F-4D97-AF65-F5344CB8AC3E}">
        <p14:creationId xmlns:p14="http://schemas.microsoft.com/office/powerpoint/2010/main" val="7618235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15" name="Date Placeholder 14"/>
          <p:cNvSpPr>
            <a:spLocks noGrp="1"/>
          </p:cNvSpPr>
          <p:nvPr>
            <p:ph type="dt" sz="half" idx="10"/>
          </p:nvPr>
        </p:nvSpPr>
        <p:spPr/>
        <p:txBody>
          <a:bodyPr/>
          <a:lstStyle/>
          <a:p>
            <a:fld id="{B839D278-DA11-41EA-9AC1-D744E86A41ED}" type="datetimeFigureOut">
              <a:rPr lang="en-US" smtClean="0">
                <a:solidFill>
                  <a:srgbClr val="FEFAC9"/>
                </a:solidFill>
              </a:rPr>
              <a:pPr/>
              <a:t>11/2/2018</a:t>
            </a:fld>
            <a:endParaRPr lang="en-US">
              <a:solidFill>
                <a:srgbClr val="FEFAC9"/>
              </a:solidFill>
            </a:endParaRPr>
          </a:p>
        </p:txBody>
      </p:sp>
      <p:sp>
        <p:nvSpPr>
          <p:cNvPr id="16" name="Slide Number Placeholder 15"/>
          <p:cNvSpPr>
            <a:spLocks noGrp="1"/>
          </p:cNvSpPr>
          <p:nvPr>
            <p:ph type="sldNum" sz="quarter" idx="11"/>
          </p:nvPr>
        </p:nvSpPr>
        <p:spPr/>
        <p:txBody>
          <a:bodyPr/>
          <a:lstStyle/>
          <a:p>
            <a:fld id="{DFF88E8D-F2ED-443C-BA0E-6776076978E7}" type="slidenum">
              <a:rPr lang="en-US" smtClean="0">
                <a:solidFill>
                  <a:srgbClr val="FEFAC9"/>
                </a:solidFill>
              </a:rPr>
              <a:pPr/>
              <a:t>‹#›</a:t>
            </a:fld>
            <a:endParaRPr lang="en-US">
              <a:solidFill>
                <a:srgbClr val="FEFAC9"/>
              </a:solidFill>
            </a:endParaRPr>
          </a:p>
        </p:txBody>
      </p:sp>
      <p:sp>
        <p:nvSpPr>
          <p:cNvPr id="17" name="Footer Placeholder 16"/>
          <p:cNvSpPr>
            <a:spLocks noGrp="1"/>
          </p:cNvSpPr>
          <p:nvPr>
            <p:ph type="ftr" sz="quarter" idx="12"/>
          </p:nvPr>
        </p:nvSpPr>
        <p:spPr/>
        <p:txBody>
          <a:bodyPr/>
          <a:lstStyle/>
          <a:p>
            <a:endParaRPr lang="en-US">
              <a:solidFill>
                <a:srgbClr val="FEFAC9"/>
              </a:solidFill>
            </a:endParaRPr>
          </a:p>
        </p:txBody>
      </p:sp>
    </p:spTree>
    <p:extLst>
      <p:ext uri="{BB962C8B-B14F-4D97-AF65-F5344CB8AC3E}">
        <p14:creationId xmlns:p14="http://schemas.microsoft.com/office/powerpoint/2010/main" val="10173021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B839D278-DA11-41EA-9AC1-D744E86A41ED}" type="datetimeFigureOut">
              <a:rPr lang="en-US" smtClean="0">
                <a:solidFill>
                  <a:srgbClr val="FEFAC9"/>
                </a:solidFill>
              </a:rPr>
              <a:pPr/>
              <a:t>11/2/2018</a:t>
            </a:fld>
            <a:endParaRPr lang="en-US">
              <a:solidFill>
                <a:srgbClr val="FEFAC9"/>
              </a:solidFill>
            </a:endParaRPr>
          </a:p>
        </p:txBody>
      </p:sp>
      <p:sp>
        <p:nvSpPr>
          <p:cNvPr id="15" name="Slide Number Placeholder 14"/>
          <p:cNvSpPr>
            <a:spLocks noGrp="1"/>
          </p:cNvSpPr>
          <p:nvPr>
            <p:ph type="sldNum" sz="quarter" idx="15"/>
          </p:nvPr>
        </p:nvSpPr>
        <p:spPr/>
        <p:txBody>
          <a:bodyPr/>
          <a:lstStyle>
            <a:lvl1pPr algn="ctr">
              <a:defRPr/>
            </a:lvl1pPr>
          </a:lstStyle>
          <a:p>
            <a:fld id="{DFF88E8D-F2ED-443C-BA0E-6776076978E7}" type="slidenum">
              <a:rPr lang="en-US" smtClean="0">
                <a:solidFill>
                  <a:srgbClr val="FEFAC9"/>
                </a:solidFill>
              </a:rPr>
              <a:pPr/>
              <a:t>‹#›</a:t>
            </a:fld>
            <a:endParaRPr lang="en-US">
              <a:solidFill>
                <a:srgbClr val="FEFAC9"/>
              </a:solidFill>
            </a:endParaRPr>
          </a:p>
        </p:txBody>
      </p:sp>
      <p:sp>
        <p:nvSpPr>
          <p:cNvPr id="16" name="Footer Placeholder 15"/>
          <p:cNvSpPr>
            <a:spLocks noGrp="1"/>
          </p:cNvSpPr>
          <p:nvPr>
            <p:ph type="ftr" sz="quarter" idx="16"/>
          </p:nvPr>
        </p:nvSpPr>
        <p:spPr/>
        <p:txBody>
          <a:bodyPr/>
          <a:lstStyle/>
          <a:p>
            <a:endParaRPr lang="en-US">
              <a:solidFill>
                <a:srgbClr val="FEFAC9"/>
              </a:solidFill>
            </a:endParaRPr>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42763952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839D278-DA11-41EA-9AC1-D744E86A41ED}" type="datetimeFigureOut">
              <a:rPr lang="en-US" smtClean="0">
                <a:solidFill>
                  <a:srgbClr val="FEFAC9"/>
                </a:solidFill>
              </a:rPr>
              <a:pPr/>
              <a:t>11/2/2018</a:t>
            </a:fld>
            <a:endParaRPr lang="en-US">
              <a:solidFill>
                <a:srgbClr val="FEFAC9"/>
              </a:solidFill>
            </a:endParaRPr>
          </a:p>
        </p:txBody>
      </p:sp>
      <p:sp>
        <p:nvSpPr>
          <p:cNvPr id="5" name="Footer Placeholder 4"/>
          <p:cNvSpPr>
            <a:spLocks noGrp="1"/>
          </p:cNvSpPr>
          <p:nvPr>
            <p:ph type="ftr" sz="quarter" idx="11"/>
          </p:nvPr>
        </p:nvSpPr>
        <p:spPr/>
        <p:txBody>
          <a:bodyPr/>
          <a:lstStyle/>
          <a:p>
            <a:endParaRPr lang="en-US">
              <a:solidFill>
                <a:srgbClr val="FEFAC9"/>
              </a:solidFill>
            </a:endParaRPr>
          </a:p>
        </p:txBody>
      </p:sp>
      <p:sp>
        <p:nvSpPr>
          <p:cNvPr id="6" name="Slide Number Placeholder 5"/>
          <p:cNvSpPr>
            <a:spLocks noGrp="1"/>
          </p:cNvSpPr>
          <p:nvPr>
            <p:ph type="sldNum" sz="quarter" idx="12"/>
          </p:nvPr>
        </p:nvSpPr>
        <p:spPr/>
        <p:txBody>
          <a:bodyPr/>
          <a:lstStyle/>
          <a:p>
            <a:fld id="{DFF88E8D-F2ED-443C-BA0E-6776076978E7}" type="slidenum">
              <a:rPr lang="en-US" smtClean="0">
                <a:solidFill>
                  <a:srgbClr val="FEFAC9"/>
                </a:solidFill>
              </a:rPr>
              <a:pPr/>
              <a:t>‹#›</a:t>
            </a:fld>
            <a:endParaRPr lang="en-US">
              <a:solidFill>
                <a:srgbClr val="FEFAC9"/>
              </a:solidFill>
            </a:endParaRPr>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69541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839D278-DA11-41EA-9AC1-D744E86A41ED}" type="datetimeFigureOut">
              <a:rPr lang="en-US" smtClean="0">
                <a:solidFill>
                  <a:srgbClr val="FEFAC9"/>
                </a:solidFill>
              </a:rPr>
              <a:pPr/>
              <a:t>11/2/2018</a:t>
            </a:fld>
            <a:endParaRPr lang="en-US">
              <a:solidFill>
                <a:srgbClr val="FEFAC9"/>
              </a:solidFill>
            </a:endParaRPr>
          </a:p>
        </p:txBody>
      </p:sp>
      <p:sp>
        <p:nvSpPr>
          <p:cNvPr id="6" name="Footer Placeholder 5"/>
          <p:cNvSpPr>
            <a:spLocks noGrp="1"/>
          </p:cNvSpPr>
          <p:nvPr>
            <p:ph type="ftr" sz="quarter" idx="11"/>
          </p:nvPr>
        </p:nvSpPr>
        <p:spPr/>
        <p:txBody>
          <a:bodyPr/>
          <a:lstStyle/>
          <a:p>
            <a:endParaRPr lang="en-US">
              <a:solidFill>
                <a:srgbClr val="FEFAC9"/>
              </a:solidFill>
            </a:endParaRPr>
          </a:p>
        </p:txBody>
      </p:sp>
      <p:sp>
        <p:nvSpPr>
          <p:cNvPr id="7" name="Slide Number Placeholder 6"/>
          <p:cNvSpPr>
            <a:spLocks noGrp="1"/>
          </p:cNvSpPr>
          <p:nvPr>
            <p:ph type="sldNum" sz="quarter" idx="12"/>
          </p:nvPr>
        </p:nvSpPr>
        <p:spPr/>
        <p:txBody>
          <a:bodyPr/>
          <a:lstStyle/>
          <a:p>
            <a:fld id="{DFF88E8D-F2ED-443C-BA0E-6776076978E7}" type="slidenum">
              <a:rPr lang="en-US" smtClean="0">
                <a:solidFill>
                  <a:srgbClr val="FEFAC9"/>
                </a:solidFill>
              </a:rPr>
              <a:pPr/>
              <a:t>‹#›</a:t>
            </a:fld>
            <a:endParaRPr lang="en-US">
              <a:solidFill>
                <a:srgbClr val="FEFAC9"/>
              </a:solidFill>
            </a:endParaRP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4056860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DFF88E8D-F2ED-443C-BA0E-6776076978E7}" type="slidenum">
              <a:rPr lang="en-US" smtClean="0">
                <a:solidFill>
                  <a:srgbClr val="FEFAC9"/>
                </a:solidFill>
              </a:rPr>
              <a:pPr/>
              <a:t>‹#›</a:t>
            </a:fld>
            <a:endParaRPr lang="en-US">
              <a:solidFill>
                <a:srgbClr val="FEFAC9"/>
              </a:solidFill>
            </a:endParaRPr>
          </a:p>
        </p:txBody>
      </p:sp>
      <p:sp>
        <p:nvSpPr>
          <p:cNvPr id="8" name="Footer Placeholder 7"/>
          <p:cNvSpPr>
            <a:spLocks noGrp="1"/>
          </p:cNvSpPr>
          <p:nvPr>
            <p:ph type="ftr" sz="quarter" idx="11"/>
          </p:nvPr>
        </p:nvSpPr>
        <p:spPr/>
        <p:txBody>
          <a:bodyPr/>
          <a:lstStyle/>
          <a:p>
            <a:endParaRPr lang="en-US">
              <a:solidFill>
                <a:srgbClr val="FEFAC9"/>
              </a:solidFill>
            </a:endParaRPr>
          </a:p>
        </p:txBody>
      </p:sp>
      <p:sp>
        <p:nvSpPr>
          <p:cNvPr id="7" name="Date Placeholder 6"/>
          <p:cNvSpPr>
            <a:spLocks noGrp="1"/>
          </p:cNvSpPr>
          <p:nvPr>
            <p:ph type="dt" sz="half" idx="10"/>
          </p:nvPr>
        </p:nvSpPr>
        <p:spPr/>
        <p:txBody>
          <a:bodyPr/>
          <a:lstStyle/>
          <a:p>
            <a:fld id="{B839D278-DA11-41EA-9AC1-D744E86A41ED}" type="datetimeFigureOut">
              <a:rPr lang="en-US" smtClean="0">
                <a:solidFill>
                  <a:srgbClr val="FEFAC9"/>
                </a:solidFill>
              </a:rPr>
              <a:pPr/>
              <a:t>11/2/2018</a:t>
            </a:fld>
            <a:endParaRPr lang="en-US">
              <a:solidFill>
                <a:srgbClr val="FEFAC9"/>
              </a:solidFill>
            </a:endParaRPr>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88891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839D278-DA11-41EA-9AC1-D744E86A41ED}" type="datetimeFigureOut">
              <a:rPr lang="en-US" smtClean="0">
                <a:solidFill>
                  <a:srgbClr val="FEFAC9"/>
                </a:solidFill>
              </a:rPr>
              <a:pPr/>
              <a:t>11/2/2018</a:t>
            </a:fld>
            <a:endParaRPr lang="en-US">
              <a:solidFill>
                <a:srgbClr val="FEFAC9"/>
              </a:solidFill>
            </a:endParaRPr>
          </a:p>
        </p:txBody>
      </p:sp>
      <p:sp>
        <p:nvSpPr>
          <p:cNvPr id="4" name="Footer Placeholder 3"/>
          <p:cNvSpPr>
            <a:spLocks noGrp="1"/>
          </p:cNvSpPr>
          <p:nvPr>
            <p:ph type="ftr" sz="quarter" idx="11"/>
          </p:nvPr>
        </p:nvSpPr>
        <p:spPr/>
        <p:txBody>
          <a:bodyPr/>
          <a:lstStyle/>
          <a:p>
            <a:endParaRPr lang="en-US">
              <a:solidFill>
                <a:srgbClr val="FEFAC9"/>
              </a:solidFill>
            </a:endParaRPr>
          </a:p>
        </p:txBody>
      </p:sp>
      <p:sp>
        <p:nvSpPr>
          <p:cNvPr id="5" name="Slide Number Placeholder 4"/>
          <p:cNvSpPr>
            <a:spLocks noGrp="1"/>
          </p:cNvSpPr>
          <p:nvPr>
            <p:ph type="sldNum" sz="quarter" idx="12"/>
          </p:nvPr>
        </p:nvSpPr>
        <p:spPr/>
        <p:txBody>
          <a:bodyPr/>
          <a:lstStyle/>
          <a:p>
            <a:fld id="{DFF88E8D-F2ED-443C-BA0E-6776076978E7}" type="slidenum">
              <a:rPr lang="en-US" smtClean="0">
                <a:solidFill>
                  <a:srgbClr val="FEFAC9"/>
                </a:solidFill>
              </a:rPr>
              <a:pPr/>
              <a:t>‹#›</a:t>
            </a:fld>
            <a:endParaRPr lang="en-US">
              <a:solidFill>
                <a:srgbClr val="FEFAC9"/>
              </a:solidFill>
            </a:endParaRP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val="36516097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39D278-DA11-41EA-9AC1-D744E86A41ED}" type="datetimeFigureOut">
              <a:rPr lang="en-US" smtClean="0">
                <a:solidFill>
                  <a:srgbClr val="FEFAC9"/>
                </a:solidFill>
              </a:rPr>
              <a:pPr/>
              <a:t>11/2/2018</a:t>
            </a:fld>
            <a:endParaRPr lang="en-US">
              <a:solidFill>
                <a:srgbClr val="FEFAC9"/>
              </a:solidFill>
            </a:endParaRPr>
          </a:p>
        </p:txBody>
      </p:sp>
      <p:sp>
        <p:nvSpPr>
          <p:cNvPr id="3" name="Footer Placeholder 2"/>
          <p:cNvSpPr>
            <a:spLocks noGrp="1"/>
          </p:cNvSpPr>
          <p:nvPr>
            <p:ph type="ftr" sz="quarter" idx="11"/>
          </p:nvPr>
        </p:nvSpPr>
        <p:spPr/>
        <p:txBody>
          <a:bodyPr/>
          <a:lstStyle/>
          <a:p>
            <a:endParaRPr lang="en-US">
              <a:solidFill>
                <a:srgbClr val="FEFAC9"/>
              </a:solidFill>
            </a:endParaRPr>
          </a:p>
        </p:txBody>
      </p:sp>
      <p:sp>
        <p:nvSpPr>
          <p:cNvPr id="4" name="Slide Number Placeholder 3"/>
          <p:cNvSpPr>
            <a:spLocks noGrp="1"/>
          </p:cNvSpPr>
          <p:nvPr>
            <p:ph type="sldNum" sz="quarter" idx="12"/>
          </p:nvPr>
        </p:nvSpPr>
        <p:spPr/>
        <p:txBody>
          <a:bodyPr/>
          <a:lstStyle/>
          <a:p>
            <a:fld id="{DFF88E8D-F2ED-443C-BA0E-6776076978E7}" type="slidenum">
              <a:rPr lang="en-US" smtClean="0">
                <a:solidFill>
                  <a:srgbClr val="FEFAC9"/>
                </a:solidFill>
              </a:rPr>
              <a:pPr/>
              <a:t>‹#›</a:t>
            </a:fld>
            <a:endParaRPr lang="en-US">
              <a:solidFill>
                <a:srgbClr val="FEFAC9"/>
              </a:solidFill>
            </a:endParaRPr>
          </a:p>
        </p:txBody>
      </p:sp>
    </p:spTree>
    <p:extLst>
      <p:ext uri="{BB962C8B-B14F-4D97-AF65-F5344CB8AC3E}">
        <p14:creationId xmlns:p14="http://schemas.microsoft.com/office/powerpoint/2010/main" val="695775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82A2CD-D2C0-40C7-8A13-A75BCAD69BD1}"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F44784-FD81-419C-B807-6163AA7534A6}" type="slidenum">
              <a:rPr lang="en-US" smtClean="0"/>
              <a:t>‹#›</a:t>
            </a:fld>
            <a:endParaRPr lang="en-US"/>
          </a:p>
        </p:txBody>
      </p:sp>
    </p:spTree>
    <p:extLst>
      <p:ext uri="{BB962C8B-B14F-4D97-AF65-F5344CB8AC3E}">
        <p14:creationId xmlns:p14="http://schemas.microsoft.com/office/powerpoint/2010/main" val="19444218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B839D278-DA11-41EA-9AC1-D744E86A41ED}" type="datetimeFigureOut">
              <a:rPr lang="en-US" smtClean="0">
                <a:solidFill>
                  <a:srgbClr val="FEFAC9"/>
                </a:solidFill>
              </a:rPr>
              <a:pPr/>
              <a:t>11/2/2018</a:t>
            </a:fld>
            <a:endParaRPr lang="en-US">
              <a:solidFill>
                <a:srgbClr val="FEFAC9"/>
              </a:solidFill>
            </a:endParaRPr>
          </a:p>
        </p:txBody>
      </p:sp>
      <p:sp>
        <p:nvSpPr>
          <p:cNvPr id="9" name="Slide Number Placeholder 8"/>
          <p:cNvSpPr>
            <a:spLocks noGrp="1"/>
          </p:cNvSpPr>
          <p:nvPr>
            <p:ph type="sldNum" sz="quarter" idx="15"/>
          </p:nvPr>
        </p:nvSpPr>
        <p:spPr/>
        <p:txBody>
          <a:bodyPr/>
          <a:lstStyle/>
          <a:p>
            <a:fld id="{DFF88E8D-F2ED-443C-BA0E-6776076978E7}" type="slidenum">
              <a:rPr lang="en-US" smtClean="0">
                <a:solidFill>
                  <a:srgbClr val="FEFAC9"/>
                </a:solidFill>
              </a:rPr>
              <a:pPr/>
              <a:t>‹#›</a:t>
            </a:fld>
            <a:endParaRPr lang="en-US">
              <a:solidFill>
                <a:srgbClr val="FEFAC9"/>
              </a:solidFill>
            </a:endParaRPr>
          </a:p>
        </p:txBody>
      </p:sp>
      <p:sp>
        <p:nvSpPr>
          <p:cNvPr id="10" name="Footer Placeholder 9"/>
          <p:cNvSpPr>
            <a:spLocks noGrp="1"/>
          </p:cNvSpPr>
          <p:nvPr>
            <p:ph type="ftr" sz="quarter" idx="16"/>
          </p:nvPr>
        </p:nvSpPr>
        <p:spPr/>
        <p:txBody>
          <a:bodyPr/>
          <a:lstStyle/>
          <a:p>
            <a:endParaRPr lang="en-US">
              <a:solidFill>
                <a:srgbClr val="FEFAC9"/>
              </a:solidFill>
            </a:endParaRPr>
          </a:p>
        </p:txBody>
      </p:sp>
    </p:spTree>
    <p:extLst>
      <p:ext uri="{BB962C8B-B14F-4D97-AF65-F5344CB8AC3E}">
        <p14:creationId xmlns:p14="http://schemas.microsoft.com/office/powerpoint/2010/main" val="36930910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B839D278-DA11-41EA-9AC1-D744E86A41ED}" type="datetimeFigureOut">
              <a:rPr lang="en-US" smtClean="0">
                <a:solidFill>
                  <a:srgbClr val="FEFAC9"/>
                </a:solidFill>
              </a:rPr>
              <a:pPr/>
              <a:t>11/2/2018</a:t>
            </a:fld>
            <a:endParaRPr lang="en-US">
              <a:solidFill>
                <a:srgbClr val="FEFAC9"/>
              </a:solidFill>
            </a:endParaRPr>
          </a:p>
        </p:txBody>
      </p:sp>
      <p:sp>
        <p:nvSpPr>
          <p:cNvPr id="9" name="Slide Number Placeholder 8"/>
          <p:cNvSpPr>
            <a:spLocks noGrp="1"/>
          </p:cNvSpPr>
          <p:nvPr>
            <p:ph type="sldNum" sz="quarter" idx="11"/>
          </p:nvPr>
        </p:nvSpPr>
        <p:spPr/>
        <p:txBody>
          <a:bodyPr/>
          <a:lstStyle/>
          <a:p>
            <a:fld id="{DFF88E8D-F2ED-443C-BA0E-6776076978E7}" type="slidenum">
              <a:rPr lang="en-US" smtClean="0">
                <a:solidFill>
                  <a:srgbClr val="FEFAC9"/>
                </a:solidFill>
              </a:rPr>
              <a:pPr/>
              <a:t>‹#›</a:t>
            </a:fld>
            <a:endParaRPr lang="en-US">
              <a:solidFill>
                <a:srgbClr val="FEFAC9"/>
              </a:solidFill>
            </a:endParaRPr>
          </a:p>
        </p:txBody>
      </p:sp>
      <p:sp>
        <p:nvSpPr>
          <p:cNvPr id="10" name="Footer Placeholder 9"/>
          <p:cNvSpPr>
            <a:spLocks noGrp="1"/>
          </p:cNvSpPr>
          <p:nvPr>
            <p:ph type="ftr" sz="quarter" idx="12"/>
          </p:nvPr>
        </p:nvSpPr>
        <p:spPr/>
        <p:txBody>
          <a:bodyPr/>
          <a:lstStyle/>
          <a:p>
            <a:endParaRPr lang="en-US">
              <a:solidFill>
                <a:srgbClr val="FEFAC9"/>
              </a:solidFill>
            </a:endParaRPr>
          </a:p>
        </p:txBody>
      </p:sp>
    </p:spTree>
    <p:extLst>
      <p:ext uri="{BB962C8B-B14F-4D97-AF65-F5344CB8AC3E}">
        <p14:creationId xmlns:p14="http://schemas.microsoft.com/office/powerpoint/2010/main" val="4399959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839D278-DA11-41EA-9AC1-D744E86A41ED}" type="datetimeFigureOut">
              <a:rPr lang="en-US" smtClean="0">
                <a:solidFill>
                  <a:srgbClr val="FEFAC9"/>
                </a:solidFill>
              </a:rPr>
              <a:pPr/>
              <a:t>11/2/2018</a:t>
            </a:fld>
            <a:endParaRPr lang="en-US">
              <a:solidFill>
                <a:srgbClr val="FEFAC9"/>
              </a:solidFill>
            </a:endParaRPr>
          </a:p>
        </p:txBody>
      </p:sp>
      <p:sp>
        <p:nvSpPr>
          <p:cNvPr id="5" name="Footer Placeholder 4"/>
          <p:cNvSpPr>
            <a:spLocks noGrp="1"/>
          </p:cNvSpPr>
          <p:nvPr>
            <p:ph type="ftr" sz="quarter" idx="11"/>
          </p:nvPr>
        </p:nvSpPr>
        <p:spPr/>
        <p:txBody>
          <a:bodyPr/>
          <a:lstStyle/>
          <a:p>
            <a:endParaRPr lang="en-US">
              <a:solidFill>
                <a:srgbClr val="FEFAC9"/>
              </a:solidFill>
            </a:endParaRPr>
          </a:p>
        </p:txBody>
      </p:sp>
      <p:sp>
        <p:nvSpPr>
          <p:cNvPr id="6" name="Slide Number Placeholder 5"/>
          <p:cNvSpPr>
            <a:spLocks noGrp="1"/>
          </p:cNvSpPr>
          <p:nvPr>
            <p:ph type="sldNum" sz="quarter" idx="12"/>
          </p:nvPr>
        </p:nvSpPr>
        <p:spPr/>
        <p:txBody>
          <a:bodyPr/>
          <a:lstStyle/>
          <a:p>
            <a:fld id="{DFF88E8D-F2ED-443C-BA0E-6776076978E7}" type="slidenum">
              <a:rPr lang="en-US" smtClean="0">
                <a:solidFill>
                  <a:srgbClr val="FEFAC9"/>
                </a:solidFill>
              </a:rPr>
              <a:pPr/>
              <a:t>‹#›</a:t>
            </a:fld>
            <a:endParaRPr lang="en-US">
              <a:solidFill>
                <a:srgbClr val="FEFAC9"/>
              </a:solidFill>
            </a:endParaRPr>
          </a:p>
        </p:txBody>
      </p:sp>
    </p:spTree>
    <p:extLst>
      <p:ext uri="{BB962C8B-B14F-4D97-AF65-F5344CB8AC3E}">
        <p14:creationId xmlns:p14="http://schemas.microsoft.com/office/powerpoint/2010/main" val="21354901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839D278-DA11-41EA-9AC1-D744E86A41ED}" type="datetimeFigureOut">
              <a:rPr lang="en-US" smtClean="0">
                <a:solidFill>
                  <a:srgbClr val="FEFAC9"/>
                </a:solidFill>
              </a:rPr>
              <a:pPr/>
              <a:t>11/2/2018</a:t>
            </a:fld>
            <a:endParaRPr lang="en-US">
              <a:solidFill>
                <a:srgbClr val="FEFAC9"/>
              </a:solidFill>
            </a:endParaRPr>
          </a:p>
        </p:txBody>
      </p:sp>
      <p:sp>
        <p:nvSpPr>
          <p:cNvPr id="5" name="Footer Placeholder 4"/>
          <p:cNvSpPr>
            <a:spLocks noGrp="1"/>
          </p:cNvSpPr>
          <p:nvPr>
            <p:ph type="ftr" sz="quarter" idx="11"/>
          </p:nvPr>
        </p:nvSpPr>
        <p:spPr/>
        <p:txBody>
          <a:bodyPr/>
          <a:lstStyle/>
          <a:p>
            <a:endParaRPr lang="en-US">
              <a:solidFill>
                <a:srgbClr val="FEFAC9"/>
              </a:solidFill>
            </a:endParaRPr>
          </a:p>
        </p:txBody>
      </p:sp>
      <p:sp>
        <p:nvSpPr>
          <p:cNvPr id="6" name="Slide Number Placeholder 5"/>
          <p:cNvSpPr>
            <a:spLocks noGrp="1"/>
          </p:cNvSpPr>
          <p:nvPr>
            <p:ph type="sldNum" sz="quarter" idx="12"/>
          </p:nvPr>
        </p:nvSpPr>
        <p:spPr/>
        <p:txBody>
          <a:bodyPr/>
          <a:lstStyle/>
          <a:p>
            <a:fld id="{DFF88E8D-F2ED-443C-BA0E-6776076978E7}" type="slidenum">
              <a:rPr lang="en-US" smtClean="0">
                <a:solidFill>
                  <a:srgbClr val="FEFAC9"/>
                </a:solidFill>
              </a:rPr>
              <a:pPr/>
              <a:t>‹#›</a:t>
            </a:fld>
            <a:endParaRPr lang="en-US">
              <a:solidFill>
                <a:srgbClr val="FEFAC9"/>
              </a:solidFill>
            </a:endParaRPr>
          </a:p>
        </p:txBody>
      </p:sp>
    </p:spTree>
    <p:extLst>
      <p:ext uri="{BB962C8B-B14F-4D97-AF65-F5344CB8AC3E}">
        <p14:creationId xmlns:p14="http://schemas.microsoft.com/office/powerpoint/2010/main" val="379444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82A2CD-D2C0-40C7-8A13-A75BCAD69BD1}"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F44784-FD81-419C-B807-6163AA7534A6}" type="slidenum">
              <a:rPr lang="en-US" smtClean="0"/>
              <a:t>‹#›</a:t>
            </a:fld>
            <a:endParaRPr lang="en-US"/>
          </a:p>
        </p:txBody>
      </p:sp>
    </p:spTree>
    <p:extLst>
      <p:ext uri="{BB962C8B-B14F-4D97-AF65-F5344CB8AC3E}">
        <p14:creationId xmlns:p14="http://schemas.microsoft.com/office/powerpoint/2010/main" val="3058932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82A2CD-D2C0-40C7-8A13-A75BCAD69BD1}" type="datetimeFigureOut">
              <a:rPr lang="en-US" smtClean="0"/>
              <a:t>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F44784-FD81-419C-B807-6163AA7534A6}" type="slidenum">
              <a:rPr lang="en-US" smtClean="0"/>
              <a:t>‹#›</a:t>
            </a:fld>
            <a:endParaRPr lang="en-US"/>
          </a:p>
        </p:txBody>
      </p:sp>
    </p:spTree>
    <p:extLst>
      <p:ext uri="{BB962C8B-B14F-4D97-AF65-F5344CB8AC3E}">
        <p14:creationId xmlns:p14="http://schemas.microsoft.com/office/powerpoint/2010/main" val="3529188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82A2CD-D2C0-40C7-8A13-A75BCAD69BD1}" type="datetimeFigureOut">
              <a:rPr lang="en-US" smtClean="0"/>
              <a:t>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F44784-FD81-419C-B807-6163AA7534A6}" type="slidenum">
              <a:rPr lang="en-US" smtClean="0"/>
              <a:t>‹#›</a:t>
            </a:fld>
            <a:endParaRPr lang="en-US"/>
          </a:p>
        </p:txBody>
      </p:sp>
    </p:spTree>
    <p:extLst>
      <p:ext uri="{BB962C8B-B14F-4D97-AF65-F5344CB8AC3E}">
        <p14:creationId xmlns:p14="http://schemas.microsoft.com/office/powerpoint/2010/main" val="3690643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82A2CD-D2C0-40C7-8A13-A75BCAD69BD1}" type="datetimeFigureOut">
              <a:rPr lang="en-US" smtClean="0"/>
              <a:t>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F44784-FD81-419C-B807-6163AA7534A6}" type="slidenum">
              <a:rPr lang="en-US" smtClean="0"/>
              <a:t>‹#›</a:t>
            </a:fld>
            <a:endParaRPr lang="en-US"/>
          </a:p>
        </p:txBody>
      </p:sp>
    </p:spTree>
    <p:extLst>
      <p:ext uri="{BB962C8B-B14F-4D97-AF65-F5344CB8AC3E}">
        <p14:creationId xmlns:p14="http://schemas.microsoft.com/office/powerpoint/2010/main" val="2910813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82A2CD-D2C0-40C7-8A13-A75BCAD69BD1}"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F44784-FD81-419C-B807-6163AA7534A6}" type="slidenum">
              <a:rPr lang="en-US" smtClean="0"/>
              <a:t>‹#›</a:t>
            </a:fld>
            <a:endParaRPr lang="en-US"/>
          </a:p>
        </p:txBody>
      </p:sp>
    </p:spTree>
    <p:extLst>
      <p:ext uri="{BB962C8B-B14F-4D97-AF65-F5344CB8AC3E}">
        <p14:creationId xmlns:p14="http://schemas.microsoft.com/office/powerpoint/2010/main" val="4206977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82A2CD-D2C0-40C7-8A13-A75BCAD69BD1}"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F44784-FD81-419C-B807-6163AA7534A6}" type="slidenum">
              <a:rPr lang="en-US" smtClean="0"/>
              <a:t>‹#›</a:t>
            </a:fld>
            <a:endParaRPr lang="en-US"/>
          </a:p>
        </p:txBody>
      </p:sp>
    </p:spTree>
    <p:extLst>
      <p:ext uri="{BB962C8B-B14F-4D97-AF65-F5344CB8AC3E}">
        <p14:creationId xmlns:p14="http://schemas.microsoft.com/office/powerpoint/2010/main" val="423913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80C76F-78F5-473D-98A8-2A6041220587}" type="datetimeFigureOut">
              <a:rPr lang="en-US" smtClean="0">
                <a:solidFill>
                  <a:srgbClr val="DFDCB7"/>
                </a:solidFill>
              </a:rPr>
              <a:pPr/>
              <a:t>11/2/2018</a:t>
            </a:fld>
            <a:endParaRPr lang="en-US" dirty="0">
              <a:solidFill>
                <a:srgbClr val="DFDCB7"/>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DFDCB7"/>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234673-A332-4D11-BCE8-90E5A153909C}" type="slidenum">
              <a:rPr lang="en-US" smtClean="0"/>
              <a:pPr/>
              <a:t>‹#›</a:t>
            </a:fld>
            <a:endParaRPr lang="en-US" dirty="0"/>
          </a:p>
        </p:txBody>
      </p:sp>
    </p:spTree>
    <p:extLst>
      <p:ext uri="{BB962C8B-B14F-4D97-AF65-F5344CB8AC3E}">
        <p14:creationId xmlns:p14="http://schemas.microsoft.com/office/powerpoint/2010/main" val="617405971"/>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8"/>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 name="Date Placeholder 23"/>
          <p:cNvSpPr>
            <a:spLocks noGrp="1"/>
          </p:cNvSpPr>
          <p:nvPr>
            <p:ph type="dt" sz="half" idx="2"/>
          </p:nvPr>
        </p:nvSpPr>
        <p:spPr>
          <a:xfrm>
            <a:off x="5791200" y="6203950"/>
            <a:ext cx="2590800" cy="384175"/>
          </a:xfrm>
          <a:prstGeom prst="rect">
            <a:avLst/>
          </a:prstGeom>
        </p:spPr>
        <p:txBody>
          <a:bodyPr vert="horz" anchor="ctr" anchorCtr="0"/>
          <a:lstStyle>
            <a:lvl1pPr algn="l" eaLnBrk="1" latinLnBrk="0" hangingPunct="1">
              <a:defRPr kumimoji="0" sz="1200">
                <a:solidFill>
                  <a:schemeClr val="tx2"/>
                </a:solidFill>
                <a:latin typeface="Times New Roman" charset="0"/>
                <a:ea typeface="ＭＳ Ｐゴシック" charset="0"/>
                <a:cs typeface="ＭＳ Ｐゴシック" charset="0"/>
              </a:defRPr>
            </a:lvl1pPr>
          </a:lstStyle>
          <a:p>
            <a:pPr fontAlgn="base">
              <a:spcBef>
                <a:spcPct val="0"/>
              </a:spcBef>
              <a:spcAft>
                <a:spcPct val="0"/>
              </a:spcAft>
              <a:defRPr/>
            </a:pPr>
            <a:endParaRPr lang="en-US">
              <a:solidFill>
                <a:srgbClr val="F8F8F8"/>
              </a:solidFill>
            </a:endParaRPr>
          </a:p>
        </p:txBody>
      </p:sp>
      <p:sp>
        <p:nvSpPr>
          <p:cNvPr id="10" name="Footer Placeholder 9"/>
          <p:cNvSpPr>
            <a:spLocks noGrp="1"/>
          </p:cNvSpPr>
          <p:nvPr>
            <p:ph type="ftr" sz="quarter" idx="3"/>
          </p:nvPr>
        </p:nvSpPr>
        <p:spPr>
          <a:xfrm>
            <a:off x="2133600" y="6203950"/>
            <a:ext cx="3581400" cy="384175"/>
          </a:xfrm>
          <a:prstGeom prst="rect">
            <a:avLst/>
          </a:prstGeom>
        </p:spPr>
        <p:txBody>
          <a:bodyPr vert="horz" anchor="ctr" anchorCtr="0"/>
          <a:lstStyle>
            <a:lvl1pPr algn="r" eaLnBrk="1" latinLnBrk="0" hangingPunct="1">
              <a:defRPr kumimoji="0" sz="1200">
                <a:solidFill>
                  <a:schemeClr val="tx2"/>
                </a:solidFill>
                <a:latin typeface="Times New Roman" charset="0"/>
                <a:ea typeface="ＭＳ Ｐゴシック" charset="0"/>
                <a:cs typeface="ＭＳ Ｐゴシック" charset="0"/>
              </a:defRPr>
            </a:lvl1pPr>
          </a:lstStyle>
          <a:p>
            <a:pPr fontAlgn="base">
              <a:spcBef>
                <a:spcPct val="0"/>
              </a:spcBef>
              <a:spcAft>
                <a:spcPct val="0"/>
              </a:spcAft>
              <a:defRPr/>
            </a:pPr>
            <a:endParaRPr lang="en-US">
              <a:solidFill>
                <a:srgbClr val="F8F8F8"/>
              </a:solidFill>
            </a:endParaRPr>
          </a:p>
        </p:txBody>
      </p:sp>
      <p:sp>
        <p:nvSpPr>
          <p:cNvPr id="22" name="Slide Number Placeholder 21"/>
          <p:cNvSpPr>
            <a:spLocks noGrp="1"/>
          </p:cNvSpPr>
          <p:nvPr>
            <p:ph type="sldNum" sz="quarter" idx="4"/>
          </p:nvPr>
        </p:nvSpPr>
        <p:spPr>
          <a:xfrm>
            <a:off x="8410575" y="6181725"/>
            <a:ext cx="609600" cy="457200"/>
          </a:xfrm>
          <a:prstGeom prst="rect">
            <a:avLst/>
          </a:prstGeom>
          <a:noFill/>
        </p:spPr>
        <p:txBody>
          <a:bodyPr vert="horz" wrap="square" lIns="0" tIns="0" rIns="0" bIns="0" numCol="1" anchor="ctr" anchorCtr="0" compatLnSpc="1">
            <a:prstTxWarp prst="textNoShape">
              <a:avLst/>
            </a:prstTxWarp>
            <a:noAutofit/>
          </a:bodyPr>
          <a:lstStyle>
            <a:lvl1pPr algn="ctr">
              <a:defRPr sz="1600" smtClean="0">
                <a:solidFill>
                  <a:schemeClr val="tx2"/>
                </a:solidFill>
              </a:defRPr>
            </a:lvl1pPr>
          </a:lstStyle>
          <a:p>
            <a:pPr fontAlgn="base">
              <a:spcBef>
                <a:spcPct val="0"/>
              </a:spcBef>
              <a:spcAft>
                <a:spcPct val="0"/>
              </a:spcAft>
              <a:defRPr/>
            </a:pPr>
            <a:fld id="{07B531F7-1E78-42AD-A865-55DA08FFE60A}" type="slidenum">
              <a:rPr lang="en-US" altLang="en-US">
                <a:solidFill>
                  <a:srgbClr val="F8F8F8"/>
                </a:solidFill>
                <a:latin typeface="Times New Roman" pitchFamily="18" charset="0"/>
                <a:ea typeface="MS PGothic" pitchFamily="34" charset="-128"/>
              </a:rPr>
              <a:pPr fontAlgn="base">
                <a:spcBef>
                  <a:spcPct val="0"/>
                </a:spcBef>
                <a:spcAft>
                  <a:spcPct val="0"/>
                </a:spcAft>
                <a:defRPr/>
              </a:pPr>
              <a:t>‹#›</a:t>
            </a:fld>
            <a:endParaRPr lang="en-US" altLang="en-US">
              <a:solidFill>
                <a:srgbClr val="F8F8F8"/>
              </a:solidFill>
              <a:latin typeface="Times New Roman" pitchFamily="18" charset="0"/>
              <a:ea typeface="MS PGothic" pitchFamily="34" charset="-128"/>
            </a:endParaRP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smtClean="0"/>
              <a:t>Click to edit Master title style</a:t>
            </a:r>
            <a:endParaRPr lang="en-US"/>
          </a:p>
        </p:txBody>
      </p:sp>
    </p:spTree>
    <p:extLst>
      <p:ext uri="{BB962C8B-B14F-4D97-AF65-F5344CB8AC3E}">
        <p14:creationId xmlns:p14="http://schemas.microsoft.com/office/powerpoint/2010/main" val="2110519361"/>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S PGothic" pitchFamily="34" charset="-128"/>
          <a:cs typeface="ＭＳ Ｐゴシック" charset="0"/>
        </a:defRPr>
      </a:lvl1pPr>
      <a:lvl2pPr algn="l" rtl="0" eaLnBrk="0" fontAlgn="base" hangingPunct="0">
        <a:spcBef>
          <a:spcPct val="0"/>
        </a:spcBef>
        <a:spcAft>
          <a:spcPct val="0"/>
        </a:spcAft>
        <a:defRPr sz="4200">
          <a:solidFill>
            <a:srgbClr val="F9F9F9"/>
          </a:solidFill>
          <a:latin typeface="Constantia" charset="0"/>
          <a:ea typeface="MS PGothic" pitchFamily="34" charset="-128"/>
          <a:cs typeface="ＭＳ Ｐゴシック" charset="0"/>
        </a:defRPr>
      </a:lvl2pPr>
      <a:lvl3pPr algn="l" rtl="0" eaLnBrk="0" fontAlgn="base" hangingPunct="0">
        <a:spcBef>
          <a:spcPct val="0"/>
        </a:spcBef>
        <a:spcAft>
          <a:spcPct val="0"/>
        </a:spcAft>
        <a:defRPr sz="4200">
          <a:solidFill>
            <a:srgbClr val="F9F9F9"/>
          </a:solidFill>
          <a:latin typeface="Constantia" charset="0"/>
          <a:ea typeface="MS PGothic" pitchFamily="34" charset="-128"/>
          <a:cs typeface="ＭＳ Ｐゴシック" charset="0"/>
        </a:defRPr>
      </a:lvl3pPr>
      <a:lvl4pPr algn="l" rtl="0" eaLnBrk="0" fontAlgn="base" hangingPunct="0">
        <a:spcBef>
          <a:spcPct val="0"/>
        </a:spcBef>
        <a:spcAft>
          <a:spcPct val="0"/>
        </a:spcAft>
        <a:defRPr sz="4200">
          <a:solidFill>
            <a:srgbClr val="F9F9F9"/>
          </a:solidFill>
          <a:latin typeface="Constantia" charset="0"/>
          <a:ea typeface="MS PGothic" pitchFamily="34" charset="-128"/>
          <a:cs typeface="ＭＳ Ｐゴシック" charset="0"/>
        </a:defRPr>
      </a:lvl4pPr>
      <a:lvl5pPr algn="l" rtl="0" eaLnBrk="0" fontAlgn="base" hangingPunct="0">
        <a:spcBef>
          <a:spcPct val="0"/>
        </a:spcBef>
        <a:spcAft>
          <a:spcPct val="0"/>
        </a:spcAft>
        <a:defRPr sz="4200">
          <a:solidFill>
            <a:srgbClr val="F9F9F9"/>
          </a:solidFill>
          <a:latin typeface="Constantia" charset="0"/>
          <a:ea typeface="MS PGothic" pitchFamily="34" charset="-128"/>
          <a:cs typeface="ＭＳ Ｐゴシック" charset="0"/>
        </a:defRPr>
      </a:lvl5pPr>
      <a:lvl6pPr marL="457200" algn="l" rtl="0" fontAlgn="base">
        <a:spcBef>
          <a:spcPct val="0"/>
        </a:spcBef>
        <a:spcAft>
          <a:spcPct val="0"/>
        </a:spcAft>
        <a:defRPr sz="4200">
          <a:solidFill>
            <a:srgbClr val="F9F9F9"/>
          </a:solidFill>
          <a:latin typeface="Constantia" charset="0"/>
          <a:ea typeface="ＭＳ Ｐゴシック" charset="0"/>
          <a:cs typeface="ＭＳ Ｐゴシック" charset="0"/>
        </a:defRPr>
      </a:lvl6pPr>
      <a:lvl7pPr marL="914400" algn="l" rtl="0" fontAlgn="base">
        <a:spcBef>
          <a:spcPct val="0"/>
        </a:spcBef>
        <a:spcAft>
          <a:spcPct val="0"/>
        </a:spcAft>
        <a:defRPr sz="4200">
          <a:solidFill>
            <a:srgbClr val="F9F9F9"/>
          </a:solidFill>
          <a:latin typeface="Constantia" charset="0"/>
          <a:ea typeface="ＭＳ Ｐゴシック" charset="0"/>
          <a:cs typeface="ＭＳ Ｐゴシック" charset="0"/>
        </a:defRPr>
      </a:lvl7pPr>
      <a:lvl8pPr marL="1371600" algn="l" rtl="0" fontAlgn="base">
        <a:spcBef>
          <a:spcPct val="0"/>
        </a:spcBef>
        <a:spcAft>
          <a:spcPct val="0"/>
        </a:spcAft>
        <a:defRPr sz="4200">
          <a:solidFill>
            <a:srgbClr val="F9F9F9"/>
          </a:solidFill>
          <a:latin typeface="Constantia" charset="0"/>
          <a:ea typeface="ＭＳ Ｐゴシック" charset="0"/>
          <a:cs typeface="ＭＳ Ｐゴシック" charset="0"/>
        </a:defRPr>
      </a:lvl8pPr>
      <a:lvl9pPr marL="1828800" algn="l" rtl="0" fontAlgn="base">
        <a:spcBef>
          <a:spcPct val="0"/>
        </a:spcBef>
        <a:spcAft>
          <a:spcPct val="0"/>
        </a:spcAft>
        <a:defRPr sz="4200">
          <a:solidFill>
            <a:srgbClr val="F9F9F9"/>
          </a:solidFill>
          <a:latin typeface="Constantia" charset="0"/>
          <a:ea typeface="ＭＳ Ｐゴシック" charset="0"/>
          <a:cs typeface="ＭＳ Ｐゴシック"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S PGothic" pitchFamily="34" charset="-128"/>
          <a:cs typeface="ＭＳ Ｐゴシック" charset="0"/>
        </a:defRPr>
      </a:lvl1pPr>
      <a:lvl2pPr marL="639763" indent="-273050" algn="l" rtl="0" eaLnBrk="0" fontAlgn="base" hangingPunct="0">
        <a:spcBef>
          <a:spcPts val="300"/>
        </a:spcBef>
        <a:spcAft>
          <a:spcPct val="0"/>
        </a:spcAft>
        <a:buClr>
          <a:srgbClr val="9C9C9C"/>
        </a:buClr>
        <a:buSzPct val="85000"/>
        <a:buFont typeface="Wingdings 2" pitchFamily="18" charset="2"/>
        <a:buChar char=""/>
        <a:defRPr sz="2400" kern="1200">
          <a:solidFill>
            <a:schemeClr val="tx2"/>
          </a:solidFill>
          <a:latin typeface="+mn-lt"/>
          <a:ea typeface="MS PGothic" pitchFamily="34" charset="-128"/>
          <a:cs typeface="+mn-cs"/>
        </a:defRPr>
      </a:lvl2pPr>
      <a:lvl3pPr marL="1004888" indent="-228600" algn="l" rtl="0" eaLnBrk="0" fontAlgn="base" hangingPunct="0">
        <a:spcBef>
          <a:spcPts val="300"/>
        </a:spcBef>
        <a:spcAft>
          <a:spcPct val="0"/>
        </a:spcAft>
        <a:buClr>
          <a:srgbClr val="828282"/>
        </a:buClr>
        <a:buSzPct val="85000"/>
        <a:buFont typeface="Wingdings 2" pitchFamily="18" charset="2"/>
        <a:buChar char=""/>
        <a:defRPr sz="2100" kern="1200">
          <a:solidFill>
            <a:schemeClr val="tx1"/>
          </a:solidFill>
          <a:latin typeface="+mn-lt"/>
          <a:ea typeface="MS PGothic" pitchFamily="34" charset="-128"/>
          <a:cs typeface="+mn-cs"/>
        </a:defRPr>
      </a:lvl3pPr>
      <a:lvl4pPr marL="1279525" indent="-228600" algn="l" rtl="0" eaLnBrk="0" fontAlgn="base" hangingPunct="0">
        <a:spcBef>
          <a:spcPts val="300"/>
        </a:spcBef>
        <a:spcAft>
          <a:spcPct val="0"/>
        </a:spcAft>
        <a:buClr>
          <a:srgbClr val="9C9C9C"/>
        </a:buClr>
        <a:buSzPct val="85000"/>
        <a:buFont typeface="Wingdings 2" pitchFamily="18" charset="2"/>
        <a:buChar char=""/>
        <a:defRPr sz="1900" kern="1200">
          <a:solidFill>
            <a:schemeClr val="tx1"/>
          </a:solidFill>
          <a:latin typeface="+mn-lt"/>
          <a:ea typeface="MS PGothic" pitchFamily="34" charset="-128"/>
          <a:cs typeface="+mn-cs"/>
        </a:defRPr>
      </a:lvl4pPr>
      <a:lvl5pPr marL="1554163" indent="-228600" algn="l" rtl="0" eaLnBrk="0" fontAlgn="base" hangingPunct="0">
        <a:spcBef>
          <a:spcPts val="338"/>
        </a:spcBef>
        <a:spcAft>
          <a:spcPct val="0"/>
        </a:spcAft>
        <a:buClr>
          <a:srgbClr val="9C9C9C"/>
        </a:buClr>
        <a:buSzPct val="85000"/>
        <a:buFont typeface="Wingdings 2" pitchFamily="18" charset="2"/>
        <a:buChar char=""/>
        <a:defRPr sz="1600" kern="1200">
          <a:solidFill>
            <a:schemeClr val="tx1"/>
          </a:solidFill>
          <a:latin typeface="+mn-lt"/>
          <a:ea typeface="MS PGothic" pitchFamily="34" charset="-128"/>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839D278-DA11-41EA-9AC1-D744E86A41ED}" type="datetimeFigureOut">
              <a:rPr lang="en-US" smtClean="0">
                <a:solidFill>
                  <a:srgbClr val="FEFAC9"/>
                </a:solidFill>
                <a:ea typeface="MS PGothic" pitchFamily="34" charset="-128"/>
              </a:rPr>
              <a:pPr/>
              <a:t>11/2/2018</a:t>
            </a:fld>
            <a:endParaRPr lang="en-US">
              <a:solidFill>
                <a:srgbClr val="FEFAC9"/>
              </a:solidFill>
              <a:ea typeface="MS PGothic" pitchFamily="34" charset="-128"/>
            </a:endParaRPr>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solidFill>
                <a:srgbClr val="FEFAC9"/>
              </a:solidFill>
              <a:ea typeface="MS PGothic" pitchFamily="34" charset="-128"/>
            </a:endParaRPr>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FF88E8D-F2ED-443C-BA0E-6776076978E7}" type="slidenum">
              <a:rPr lang="en-US" smtClean="0">
                <a:solidFill>
                  <a:srgbClr val="FEFAC9"/>
                </a:solidFill>
                <a:ea typeface="MS PGothic" pitchFamily="34" charset="-128"/>
              </a:rPr>
              <a:pPr/>
              <a:t>‹#›</a:t>
            </a:fld>
            <a:endParaRPr lang="en-US">
              <a:solidFill>
                <a:srgbClr val="FEFAC9"/>
              </a:solidFill>
              <a:ea typeface="MS PGothic" pitchFamily="34" charset="-128"/>
            </a:endParaRP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extLst>
      <p:ext uri="{BB962C8B-B14F-4D97-AF65-F5344CB8AC3E}">
        <p14:creationId xmlns:p14="http://schemas.microsoft.com/office/powerpoint/2010/main" val="4106320562"/>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en.wikipedia.org/wiki/Graham_v._Florid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Times New Roman" panose="02020603050405020304" pitchFamily="18" charset="0"/>
                <a:cs typeface="Times New Roman" panose="02020603050405020304" pitchFamily="18" charset="0"/>
              </a:rPr>
              <a:t>Juvenile Justice</a:t>
            </a:r>
            <a:r>
              <a:rPr lang="en-US" dirty="0" smtClean="0"/>
              <a:t>	</a:t>
            </a:r>
            <a:endParaRPr lang="en-US" dirty="0"/>
          </a:p>
        </p:txBody>
      </p:sp>
    </p:spTree>
    <p:extLst>
      <p:ext uri="{BB962C8B-B14F-4D97-AF65-F5344CB8AC3E}">
        <p14:creationId xmlns:p14="http://schemas.microsoft.com/office/powerpoint/2010/main" val="28491113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pPr algn="ctr" eaLnBrk="1" fontAlgn="auto" hangingPunct="1">
              <a:spcAft>
                <a:spcPts val="0"/>
              </a:spcAft>
              <a:defRPr/>
            </a:pPr>
            <a:r>
              <a:rPr dirty="0" smtClean="0">
                <a:latin typeface="Times New Roman" panose="02020603050405020304" pitchFamily="18" charset="0"/>
                <a:cs typeface="Times New Roman" panose="02020603050405020304" pitchFamily="18" charset="0"/>
              </a:rPr>
              <a:t>Juvenile Justice</a:t>
            </a:r>
            <a:endParaRPr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295400"/>
            <a:ext cx="8229600" cy="5181600"/>
          </a:xfrm>
        </p:spPr>
        <p:txBody>
          <a:bodyPr>
            <a:normAutofit lnSpcReduction="10000"/>
          </a:bodyPr>
          <a:lstStyle/>
          <a:p>
            <a:pPr eaLnBrk="1" fontAlgn="auto" hangingPunct="1">
              <a:spcAft>
                <a:spcPts val="0"/>
              </a:spcAft>
              <a:buClr>
                <a:schemeClr val="tx1"/>
              </a:buClr>
              <a:defRPr/>
            </a:pPr>
            <a:r>
              <a:rPr lang="en-US" sz="2000" dirty="0" smtClean="0">
                <a:latin typeface="Times New Roman" panose="02020603050405020304" pitchFamily="18" charset="0"/>
                <a:cs typeface="Times New Roman" panose="02020603050405020304" pitchFamily="18" charset="0"/>
              </a:rPr>
              <a:t>In the US juveniles involved with the law are treated differently from adults</a:t>
            </a:r>
          </a:p>
          <a:p>
            <a:pPr lvl="1">
              <a:buClr>
                <a:schemeClr val="tx1"/>
              </a:buClr>
              <a:defRPr/>
            </a:pPr>
            <a:r>
              <a:rPr lang="en-US" sz="2000" dirty="0" smtClean="0">
                <a:latin typeface="Times New Roman" panose="02020603050405020304" pitchFamily="18" charset="0"/>
                <a:cs typeface="Times New Roman" panose="02020603050405020304" pitchFamily="18" charset="0"/>
              </a:rPr>
              <a:t>Instead of punishing young people through the adult court system a separate juvenile court was created</a:t>
            </a:r>
          </a:p>
          <a:p>
            <a:pPr eaLnBrk="1" fontAlgn="auto" hangingPunct="1">
              <a:spcAft>
                <a:spcPts val="0"/>
              </a:spcAft>
              <a:buClr>
                <a:schemeClr val="tx1"/>
              </a:buClr>
              <a:defRPr/>
            </a:pPr>
            <a:endParaRPr lang="en-US" sz="2000" u="sng" dirty="0">
              <a:latin typeface="Times New Roman" panose="02020603050405020304" pitchFamily="18" charset="0"/>
              <a:cs typeface="Times New Roman" panose="02020603050405020304" pitchFamily="18" charset="0"/>
            </a:endParaRPr>
          </a:p>
          <a:p>
            <a:pPr>
              <a:buClr>
                <a:schemeClr val="tx1"/>
              </a:buClr>
              <a:defRPr/>
            </a:pPr>
            <a:r>
              <a:rPr lang="en-US" sz="2000" i="1" u="sng" dirty="0" err="1" smtClean="0">
                <a:latin typeface="Times New Roman" panose="02020603050405020304" pitchFamily="18" charset="0"/>
                <a:cs typeface="Times New Roman" panose="02020603050405020304" pitchFamily="18" charset="0"/>
              </a:rPr>
              <a:t>Parens</a:t>
            </a:r>
            <a:r>
              <a:rPr lang="en-US" sz="2000" i="1" u="sng" dirty="0" smtClean="0">
                <a:latin typeface="Times New Roman" panose="02020603050405020304" pitchFamily="18" charset="0"/>
                <a:cs typeface="Times New Roman" panose="02020603050405020304" pitchFamily="18" charset="0"/>
              </a:rPr>
              <a:t> </a:t>
            </a:r>
            <a:r>
              <a:rPr lang="en-US" sz="2000" i="1" u="sng" dirty="0" err="1">
                <a:latin typeface="Times New Roman" panose="02020603050405020304" pitchFamily="18" charset="0"/>
                <a:cs typeface="Times New Roman" panose="02020603050405020304" pitchFamily="18" charset="0"/>
              </a:rPr>
              <a:t>patriae</a:t>
            </a:r>
            <a:r>
              <a:rPr lang="en-US" sz="2000" dirty="0">
                <a:latin typeface="Times New Roman" panose="02020603050405020304" pitchFamily="18" charset="0"/>
                <a:cs typeface="Times New Roman" panose="02020603050405020304" pitchFamily="18" charset="0"/>
              </a:rPr>
              <a:t>: A common law principle that allows the state to assume the role of parent to take custody of a child when he or she becomes delinquent, is abandoned, or is in need of care that the natural parents are unable or unwilling to </a:t>
            </a:r>
            <a:r>
              <a:rPr lang="en-US" sz="2000" dirty="0" smtClean="0">
                <a:latin typeface="Times New Roman" panose="02020603050405020304" pitchFamily="18" charset="0"/>
                <a:cs typeface="Times New Roman" panose="02020603050405020304" pitchFamily="18" charset="0"/>
              </a:rPr>
              <a:t>provide</a:t>
            </a:r>
          </a:p>
          <a:p>
            <a:pPr lvl="1">
              <a:buClr>
                <a:schemeClr val="tx1"/>
              </a:buClr>
              <a:buFont typeface="Arial" panose="020B0604020202020204" pitchFamily="34" charset="0"/>
              <a:buChar char="•"/>
              <a:defRPr/>
            </a:pPr>
            <a:r>
              <a:rPr lang="en-US" sz="2000" dirty="0" smtClean="0">
                <a:latin typeface="Times New Roman" panose="02020603050405020304" pitchFamily="18" charset="0"/>
                <a:cs typeface="Times New Roman" panose="02020603050405020304" pitchFamily="18" charset="0"/>
              </a:rPr>
              <a:t>Gives </a:t>
            </a:r>
            <a:r>
              <a:rPr lang="en-US" sz="2000" dirty="0">
                <a:latin typeface="Times New Roman" panose="02020603050405020304" pitchFamily="18" charset="0"/>
                <a:cs typeface="Times New Roman" panose="02020603050405020304" pitchFamily="18" charset="0"/>
              </a:rPr>
              <a:t>more power </a:t>
            </a:r>
            <a:r>
              <a:rPr lang="en-US" sz="2000" dirty="0" smtClean="0">
                <a:latin typeface="Times New Roman" panose="02020603050405020304" pitchFamily="18" charset="0"/>
                <a:cs typeface="Times New Roman" panose="02020603050405020304" pitchFamily="18" charset="0"/>
              </a:rPr>
              <a:t>for states </a:t>
            </a:r>
            <a:r>
              <a:rPr lang="en-US" sz="2000" dirty="0">
                <a:latin typeface="Times New Roman" panose="02020603050405020304" pitchFamily="18" charset="0"/>
                <a:cs typeface="Times New Roman" panose="02020603050405020304" pitchFamily="18" charset="0"/>
              </a:rPr>
              <a:t>to </a:t>
            </a:r>
            <a:r>
              <a:rPr lang="en-US" sz="2000" dirty="0" smtClean="0">
                <a:latin typeface="Times New Roman" panose="02020603050405020304" pitchFamily="18" charset="0"/>
                <a:cs typeface="Times New Roman" panose="02020603050405020304" pitchFamily="18" charset="0"/>
              </a:rPr>
              <a:t>intervene on behalf of child</a:t>
            </a:r>
          </a:p>
          <a:p>
            <a:pPr lvl="1">
              <a:buClr>
                <a:schemeClr val="tx1"/>
              </a:buClr>
              <a:buFont typeface="Arial" panose="020B0604020202020204" pitchFamily="34" charset="0"/>
              <a:buChar char="•"/>
              <a:defRPr/>
            </a:pPr>
            <a:r>
              <a:rPr lang="en-US" sz="2000" dirty="0" smtClean="0">
                <a:latin typeface="Times New Roman" panose="02020603050405020304" pitchFamily="18" charset="0"/>
                <a:cs typeface="Times New Roman" panose="02020603050405020304" pitchFamily="18" charset="0"/>
              </a:rPr>
              <a:t>Allows </a:t>
            </a:r>
            <a:r>
              <a:rPr lang="en-US" sz="2000" dirty="0">
                <a:latin typeface="Times New Roman" panose="02020603050405020304" pitchFamily="18" charset="0"/>
                <a:cs typeface="Times New Roman" panose="02020603050405020304" pitchFamily="18" charset="0"/>
              </a:rPr>
              <a:t>the court to act as a parent or guardian for the </a:t>
            </a:r>
            <a:r>
              <a:rPr lang="en-US" sz="2000" dirty="0" smtClean="0">
                <a:latin typeface="Times New Roman" panose="02020603050405020304" pitchFamily="18" charset="0"/>
                <a:cs typeface="Times New Roman" panose="02020603050405020304" pitchFamily="18" charset="0"/>
              </a:rPr>
              <a:t>child; </a:t>
            </a:r>
            <a:r>
              <a:rPr lang="en-US" sz="2000" dirty="0">
                <a:latin typeface="Times New Roman" panose="02020603050405020304" pitchFamily="18" charset="0"/>
                <a:cs typeface="Times New Roman" panose="02020603050405020304" pitchFamily="18" charset="0"/>
              </a:rPr>
              <a:t>overruling the rights of the </a:t>
            </a:r>
            <a:r>
              <a:rPr lang="en-US" sz="2000" dirty="0" smtClean="0">
                <a:latin typeface="Times New Roman" panose="02020603050405020304" pitchFamily="18" charset="0"/>
                <a:cs typeface="Times New Roman" panose="02020603050405020304" pitchFamily="18" charset="0"/>
              </a:rPr>
              <a:t>parents</a:t>
            </a:r>
          </a:p>
          <a:p>
            <a:pPr lvl="2">
              <a:buClr>
                <a:schemeClr val="tx1"/>
              </a:buClr>
              <a:defRPr/>
            </a:pPr>
            <a:r>
              <a:rPr lang="en-US" sz="2000" dirty="0" smtClean="0">
                <a:latin typeface="Times New Roman" panose="02020603050405020304" pitchFamily="18" charset="0"/>
                <a:cs typeface="Times New Roman" panose="02020603050405020304" pitchFamily="18" charset="0"/>
              </a:rPr>
              <a:t>Court hearings:</a:t>
            </a:r>
          </a:p>
          <a:p>
            <a:pPr lvl="3">
              <a:buClr>
                <a:schemeClr val="tx1"/>
              </a:buClr>
              <a:defRPr/>
            </a:pPr>
            <a:r>
              <a:rPr lang="en-US" dirty="0" smtClean="0">
                <a:latin typeface="Times New Roman" panose="02020603050405020304" pitchFamily="18" charset="0"/>
                <a:cs typeface="Times New Roman" panose="02020603050405020304" pitchFamily="18" charset="0"/>
              </a:rPr>
              <a:t>closed </a:t>
            </a:r>
            <a:r>
              <a:rPr lang="en-US" dirty="0">
                <a:latin typeface="Times New Roman" panose="02020603050405020304" pitchFamily="18" charset="0"/>
                <a:cs typeface="Times New Roman" panose="02020603050405020304" pitchFamily="18" charset="0"/>
              </a:rPr>
              <a:t>to the </a:t>
            </a:r>
            <a:r>
              <a:rPr lang="en-US" dirty="0" smtClean="0">
                <a:latin typeface="Times New Roman" panose="02020603050405020304" pitchFamily="18" charset="0"/>
                <a:cs typeface="Times New Roman" panose="02020603050405020304" pitchFamily="18" charset="0"/>
              </a:rPr>
              <a:t>public</a:t>
            </a:r>
          </a:p>
          <a:p>
            <a:pPr lvl="3">
              <a:buClr>
                <a:schemeClr val="tx1"/>
              </a:buClr>
              <a:defRPr/>
            </a:pPr>
            <a:r>
              <a:rPr lang="en-US" dirty="0" smtClean="0">
                <a:latin typeface="Times New Roman" panose="02020603050405020304" pitchFamily="18" charset="0"/>
                <a:cs typeface="Times New Roman" panose="02020603050405020304" pitchFamily="18" charset="0"/>
              </a:rPr>
              <a:t>juvenile’s </a:t>
            </a:r>
            <a:r>
              <a:rPr lang="en-US" dirty="0">
                <a:latin typeface="Times New Roman" panose="02020603050405020304" pitchFamily="18" charset="0"/>
                <a:cs typeface="Times New Roman" panose="02020603050405020304" pitchFamily="18" charset="0"/>
              </a:rPr>
              <a:t>identity </a:t>
            </a:r>
            <a:r>
              <a:rPr lang="en-US" dirty="0" smtClean="0">
                <a:latin typeface="Times New Roman" panose="02020603050405020304" pitchFamily="18" charset="0"/>
                <a:cs typeface="Times New Roman" panose="02020603050405020304" pitchFamily="18" charset="0"/>
              </a:rPr>
              <a:t>remains private</a:t>
            </a:r>
          </a:p>
          <a:p>
            <a:pPr lvl="3">
              <a:buClr>
                <a:schemeClr val="tx1"/>
              </a:buClr>
              <a:defRPr/>
            </a:pPr>
            <a:r>
              <a:rPr lang="en-US" dirty="0" smtClean="0">
                <a:latin typeface="Times New Roman" panose="02020603050405020304" pitchFamily="18" charset="0"/>
                <a:cs typeface="Times New Roman" panose="02020603050405020304" pitchFamily="18" charset="0"/>
              </a:rPr>
              <a:t>uses </a:t>
            </a:r>
            <a:r>
              <a:rPr lang="en-US" dirty="0">
                <a:latin typeface="Times New Roman" panose="02020603050405020304" pitchFamily="18" charset="0"/>
                <a:cs typeface="Times New Roman" panose="02020603050405020304" pitchFamily="18" charset="0"/>
              </a:rPr>
              <a:t>different terms than those used in adult court</a:t>
            </a:r>
          </a:p>
          <a:p>
            <a:pPr marL="274320" indent="-274320" eaLnBrk="1" fontAlgn="auto" hangingPunct="1">
              <a:spcAft>
                <a:spcPts val="0"/>
              </a:spcAft>
              <a:buFont typeface="Wingdings 2"/>
              <a:buChar char=""/>
              <a:defRPr/>
            </a:pPr>
            <a:endParaRPr lang="en-US" sz="2000" dirty="0">
              <a:ea typeface="+mn-ea"/>
              <a:cs typeface="+mn-cs"/>
            </a:endParaRPr>
          </a:p>
          <a:p>
            <a:pPr marL="274320" indent="-274320" eaLnBrk="1" fontAlgn="auto" hangingPunct="1">
              <a:spcAft>
                <a:spcPts val="0"/>
              </a:spcAft>
              <a:buFont typeface="Wingdings 2"/>
              <a:buChar char=""/>
              <a:defRPr/>
            </a:pPr>
            <a:endParaRPr lang="en-US" i="1" dirty="0">
              <a:solidFill>
                <a:schemeClr val="accent1"/>
              </a:solidFill>
              <a:ea typeface="+mn-ea"/>
              <a:cs typeface="+mn-cs"/>
            </a:endParaRPr>
          </a:p>
          <a:p>
            <a:pPr marL="274320" indent="-274320" eaLnBrk="1" fontAlgn="auto" hangingPunct="1">
              <a:spcAft>
                <a:spcPts val="0"/>
              </a:spcAft>
              <a:buFont typeface="Wingdings 2"/>
              <a:buChar char=""/>
              <a:defRPr/>
            </a:pPr>
            <a:endParaRPr lang="en-US" dirty="0">
              <a:ea typeface="+mn-ea"/>
              <a:cs typeface="+mn-cs"/>
            </a:endParaRPr>
          </a:p>
        </p:txBody>
      </p:sp>
    </p:spTree>
    <p:extLst>
      <p:ext uri="{BB962C8B-B14F-4D97-AF65-F5344CB8AC3E}">
        <p14:creationId xmlns:p14="http://schemas.microsoft.com/office/powerpoint/2010/main" val="24595391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914400"/>
            <a:ext cx="7772400" cy="5791200"/>
          </a:xfrm>
        </p:spPr>
        <p:txBody>
          <a:bodyPr>
            <a:normAutofit/>
          </a:bodyPr>
          <a:lstStyle/>
          <a:p>
            <a:pPr eaLnBrk="1" fontAlgn="auto" hangingPunct="1">
              <a:spcAft>
                <a:spcPts val="0"/>
              </a:spcAft>
              <a:buClr>
                <a:schemeClr val="tx1"/>
              </a:buClr>
              <a:buFont typeface="Arial" panose="020B0604020202020204" pitchFamily="34" charset="0"/>
              <a:buChar char="•"/>
              <a:defRPr/>
            </a:pPr>
            <a:endParaRPr lang="en-US" sz="2400" b="1" u="sng" dirty="0" smtClean="0">
              <a:ea typeface="+mn-ea"/>
              <a:cs typeface="+mn-cs"/>
            </a:endParaRPr>
          </a:p>
          <a:p>
            <a:pPr marL="0" indent="0" eaLnBrk="1" fontAlgn="auto" hangingPunct="1">
              <a:spcAft>
                <a:spcPts val="0"/>
              </a:spcAft>
              <a:buClr>
                <a:schemeClr val="tx1"/>
              </a:buClr>
              <a:buNone/>
              <a:defRPr/>
            </a:pPr>
            <a:r>
              <a:rPr lang="en-US" sz="1800" b="1" u="sng" dirty="0" smtClean="0">
                <a:latin typeface="Times New Roman" panose="02020603050405020304" pitchFamily="18" charset="0"/>
                <a:ea typeface="+mn-ea"/>
                <a:cs typeface="Times New Roman" panose="02020603050405020304" pitchFamily="18" charset="0"/>
              </a:rPr>
              <a:t>Handle 3 Groups</a:t>
            </a:r>
          </a:p>
          <a:p>
            <a:pPr eaLnBrk="1" fontAlgn="auto" hangingPunct="1">
              <a:spcAft>
                <a:spcPts val="0"/>
              </a:spcAft>
              <a:buClr>
                <a:schemeClr val="tx1"/>
              </a:buClr>
              <a:buFont typeface="Arial" panose="020B0604020202020204" pitchFamily="34" charset="0"/>
              <a:buChar char="•"/>
              <a:defRPr/>
            </a:pPr>
            <a:endParaRPr lang="en-US" sz="1800" dirty="0" smtClean="0">
              <a:latin typeface="Times New Roman" panose="02020603050405020304" pitchFamily="18" charset="0"/>
              <a:ea typeface="+mn-ea"/>
              <a:cs typeface="Times New Roman" panose="02020603050405020304" pitchFamily="18" charset="0"/>
            </a:endParaRPr>
          </a:p>
          <a:p>
            <a:pPr marL="342900" indent="-342900" eaLnBrk="1" fontAlgn="auto" hangingPunct="1">
              <a:spcAft>
                <a:spcPts val="0"/>
              </a:spcAft>
              <a:buClr>
                <a:schemeClr val="tx1"/>
              </a:buClr>
              <a:buFont typeface="+mj-lt"/>
              <a:buAutoNum type="arabicPeriod"/>
              <a:defRPr/>
            </a:pPr>
            <a:r>
              <a:rPr lang="en-US" sz="1800" u="sng" dirty="0" smtClean="0">
                <a:latin typeface="Times New Roman" panose="02020603050405020304" pitchFamily="18" charset="0"/>
                <a:ea typeface="+mn-ea"/>
                <a:cs typeface="Times New Roman" panose="02020603050405020304" pitchFamily="18" charset="0"/>
              </a:rPr>
              <a:t>Delinquent Offenders</a:t>
            </a:r>
            <a:r>
              <a:rPr lang="en-US" sz="1800" dirty="0" smtClean="0">
                <a:latin typeface="Times New Roman" panose="02020603050405020304" pitchFamily="18" charset="0"/>
                <a:ea typeface="+mn-ea"/>
                <a:cs typeface="Times New Roman" panose="02020603050405020304" pitchFamily="18" charset="0"/>
              </a:rPr>
              <a:t>- youths who commit acts that would be crimes if committed by adults</a:t>
            </a:r>
          </a:p>
          <a:p>
            <a:pPr marL="342900" indent="-342900" eaLnBrk="1" fontAlgn="auto" hangingPunct="1">
              <a:spcAft>
                <a:spcPts val="0"/>
              </a:spcAft>
              <a:buClr>
                <a:schemeClr val="tx1"/>
              </a:buClr>
              <a:buFont typeface="+mj-lt"/>
              <a:buAutoNum type="arabicPeriod"/>
              <a:defRPr/>
            </a:pPr>
            <a:endParaRPr lang="en-US" sz="1800" dirty="0" smtClean="0">
              <a:latin typeface="Times New Roman" panose="02020603050405020304" pitchFamily="18" charset="0"/>
              <a:ea typeface="+mn-ea"/>
              <a:cs typeface="Times New Roman" panose="02020603050405020304" pitchFamily="18" charset="0"/>
            </a:endParaRPr>
          </a:p>
          <a:p>
            <a:pPr marL="342900" indent="-342900" eaLnBrk="1" fontAlgn="auto" hangingPunct="1">
              <a:spcAft>
                <a:spcPts val="0"/>
              </a:spcAft>
              <a:buClr>
                <a:schemeClr val="tx1"/>
              </a:buClr>
              <a:buFont typeface="+mj-lt"/>
              <a:buAutoNum type="arabicPeriod"/>
              <a:defRPr/>
            </a:pPr>
            <a:r>
              <a:rPr lang="en-US" sz="1800" u="sng" dirty="0" smtClean="0">
                <a:latin typeface="Times New Roman" panose="02020603050405020304" pitchFamily="18" charset="0"/>
                <a:ea typeface="+mn-ea"/>
                <a:cs typeface="Times New Roman" panose="02020603050405020304" pitchFamily="18" charset="0"/>
              </a:rPr>
              <a:t>Status Offenders</a:t>
            </a:r>
            <a:r>
              <a:rPr lang="en-US" sz="1800" dirty="0" smtClean="0">
                <a:latin typeface="Times New Roman" panose="02020603050405020304" pitchFamily="18" charset="0"/>
                <a:ea typeface="+mn-ea"/>
                <a:cs typeface="Times New Roman" panose="02020603050405020304" pitchFamily="18" charset="0"/>
              </a:rPr>
              <a:t>- youths who commit acts that would not be crimes by adults</a:t>
            </a:r>
          </a:p>
          <a:p>
            <a:pPr marL="709613" lvl="1" indent="-342900" eaLnBrk="1" fontAlgn="auto" hangingPunct="1">
              <a:spcAft>
                <a:spcPts val="0"/>
              </a:spcAft>
              <a:buClr>
                <a:schemeClr val="tx1"/>
              </a:buClr>
              <a:buFont typeface="+mj-lt"/>
              <a:buAutoNum type="arabicPeriod"/>
              <a:defRPr/>
            </a:pPr>
            <a:r>
              <a:rPr lang="en-US" sz="1800" dirty="0" smtClean="0">
                <a:latin typeface="Times New Roman" panose="02020603050405020304" pitchFamily="18" charset="0"/>
                <a:ea typeface="+mn-ea"/>
                <a:cs typeface="Times New Roman" panose="02020603050405020304" pitchFamily="18" charset="0"/>
              </a:rPr>
              <a:t>Status offenders are considered unruly or beyond the control of their parents or legal guardians; they are </a:t>
            </a:r>
            <a:r>
              <a:rPr lang="en-US" b="1" u="sng" dirty="0" smtClean="0">
                <a:latin typeface="Times New Roman" panose="02020603050405020304" pitchFamily="18" charset="0"/>
                <a:ea typeface="+mn-ea"/>
                <a:cs typeface="Times New Roman" panose="02020603050405020304" pitchFamily="18" charset="0"/>
              </a:rPr>
              <a:t>P</a:t>
            </a:r>
            <a:r>
              <a:rPr lang="en-US" sz="1800" dirty="0" smtClean="0">
                <a:latin typeface="Times New Roman" panose="02020603050405020304" pitchFamily="18" charset="0"/>
                <a:ea typeface="+mn-ea"/>
                <a:cs typeface="Times New Roman" panose="02020603050405020304" pitchFamily="18" charset="0"/>
              </a:rPr>
              <a:t>ersons or children </a:t>
            </a:r>
            <a:r>
              <a:rPr lang="en-US" b="1" u="sng" dirty="0" smtClean="0">
                <a:latin typeface="Times New Roman" panose="02020603050405020304" pitchFamily="18" charset="0"/>
                <a:ea typeface="+mn-ea"/>
                <a:cs typeface="Times New Roman" panose="02020603050405020304" pitchFamily="18" charset="0"/>
              </a:rPr>
              <a:t>I</a:t>
            </a:r>
            <a:r>
              <a:rPr lang="en-US" sz="1800" dirty="0" smtClean="0">
                <a:latin typeface="Times New Roman" panose="02020603050405020304" pitchFamily="18" charset="0"/>
                <a:ea typeface="+mn-ea"/>
                <a:cs typeface="Times New Roman" panose="02020603050405020304" pitchFamily="18" charset="0"/>
              </a:rPr>
              <a:t>n </a:t>
            </a:r>
            <a:r>
              <a:rPr lang="en-US" b="1" u="sng" dirty="0" smtClean="0">
                <a:latin typeface="Times New Roman" panose="02020603050405020304" pitchFamily="18" charset="0"/>
                <a:ea typeface="+mn-ea"/>
                <a:cs typeface="Times New Roman" panose="02020603050405020304" pitchFamily="18" charset="0"/>
              </a:rPr>
              <a:t>N</a:t>
            </a:r>
            <a:r>
              <a:rPr lang="en-US" sz="1800" dirty="0" smtClean="0">
                <a:latin typeface="Times New Roman" panose="02020603050405020304" pitchFamily="18" charset="0"/>
                <a:ea typeface="+mn-ea"/>
                <a:cs typeface="Times New Roman" panose="02020603050405020304" pitchFamily="18" charset="0"/>
              </a:rPr>
              <a:t>eed of </a:t>
            </a:r>
            <a:r>
              <a:rPr lang="en-US" b="1" u="sng" dirty="0" smtClean="0">
                <a:latin typeface="Times New Roman" panose="02020603050405020304" pitchFamily="18" charset="0"/>
                <a:ea typeface="+mn-ea"/>
                <a:cs typeface="Times New Roman" panose="02020603050405020304" pitchFamily="18" charset="0"/>
              </a:rPr>
              <a:t>S</a:t>
            </a:r>
            <a:r>
              <a:rPr lang="en-US" sz="1800" dirty="0" smtClean="0">
                <a:latin typeface="Times New Roman" panose="02020603050405020304" pitchFamily="18" charset="0"/>
                <a:ea typeface="+mn-ea"/>
                <a:cs typeface="Times New Roman" panose="02020603050405020304" pitchFamily="18" charset="0"/>
              </a:rPr>
              <a:t>upervision (PINS)</a:t>
            </a:r>
          </a:p>
          <a:p>
            <a:pPr marL="342900" indent="-342900" eaLnBrk="1" fontAlgn="auto" hangingPunct="1">
              <a:spcAft>
                <a:spcPts val="0"/>
              </a:spcAft>
              <a:buClr>
                <a:schemeClr val="tx1"/>
              </a:buClr>
              <a:buFont typeface="+mj-lt"/>
              <a:buAutoNum type="arabicPeriod"/>
              <a:defRPr/>
            </a:pPr>
            <a:endParaRPr lang="en-US" sz="1800" dirty="0" smtClean="0">
              <a:latin typeface="Times New Roman" panose="02020603050405020304" pitchFamily="18" charset="0"/>
              <a:ea typeface="+mn-ea"/>
              <a:cs typeface="Times New Roman" panose="02020603050405020304" pitchFamily="18" charset="0"/>
            </a:endParaRPr>
          </a:p>
          <a:p>
            <a:pPr marL="342900" indent="-342900" eaLnBrk="1" fontAlgn="auto" hangingPunct="1">
              <a:spcAft>
                <a:spcPts val="0"/>
              </a:spcAft>
              <a:buClr>
                <a:schemeClr val="tx1"/>
              </a:buClr>
              <a:buFont typeface="+mj-lt"/>
              <a:buAutoNum type="arabicPeriod"/>
              <a:defRPr/>
            </a:pPr>
            <a:r>
              <a:rPr lang="en-US" sz="1800" u="sng" dirty="0" smtClean="0">
                <a:latin typeface="Times New Roman" panose="02020603050405020304" pitchFamily="18" charset="0"/>
                <a:ea typeface="+mn-ea"/>
                <a:cs typeface="Times New Roman" panose="02020603050405020304" pitchFamily="18" charset="0"/>
              </a:rPr>
              <a:t>Neglected or Abused Children</a:t>
            </a:r>
            <a:r>
              <a:rPr lang="en-US" sz="1800" dirty="0" smtClean="0">
                <a:latin typeface="Times New Roman" panose="02020603050405020304" pitchFamily="18" charset="0"/>
                <a:ea typeface="+mn-ea"/>
                <a:cs typeface="Times New Roman" panose="02020603050405020304" pitchFamily="18" charset="0"/>
              </a:rPr>
              <a:t> -  are seeking the courts protection from parent or guardian</a:t>
            </a:r>
          </a:p>
          <a:p>
            <a:pPr marL="709613" lvl="1" indent="-342900" eaLnBrk="1" fontAlgn="auto" hangingPunct="1">
              <a:spcAft>
                <a:spcPts val="0"/>
              </a:spcAft>
              <a:buClr>
                <a:schemeClr val="tx1"/>
              </a:buClr>
              <a:buFont typeface="+mj-lt"/>
              <a:buAutoNum type="arabicPeriod"/>
              <a:defRPr/>
            </a:pPr>
            <a:r>
              <a:rPr lang="en-US" sz="1800" dirty="0" smtClean="0">
                <a:latin typeface="Times New Roman" panose="02020603050405020304" pitchFamily="18" charset="0"/>
                <a:ea typeface="+mn-ea"/>
                <a:cs typeface="Times New Roman" panose="02020603050405020304" pitchFamily="18" charset="0"/>
              </a:rPr>
              <a:t>Neglect case occurs when parents or guardians are charged with failing to provide adequate food, clothing, or shelter</a:t>
            </a:r>
            <a:endParaRPr lang="en-US" sz="1800" dirty="0">
              <a:latin typeface="Times New Roman" panose="02020603050405020304" pitchFamily="18" charset="0"/>
              <a:ea typeface="+mn-ea"/>
              <a:cs typeface="Times New Roman" panose="02020603050405020304" pitchFamily="18" charset="0"/>
            </a:endParaRPr>
          </a:p>
        </p:txBody>
      </p:sp>
      <p:sp>
        <p:nvSpPr>
          <p:cNvPr id="2" name="Title 1"/>
          <p:cNvSpPr>
            <a:spLocks noGrp="1"/>
          </p:cNvSpPr>
          <p:nvPr>
            <p:ph type="title"/>
          </p:nvPr>
        </p:nvSpPr>
        <p:spPr>
          <a:xfrm>
            <a:off x="685800" y="228600"/>
            <a:ext cx="7772400" cy="762000"/>
          </a:xfrm>
        </p:spPr>
        <p:txBody>
          <a:bodyPr/>
          <a:lstStyle/>
          <a:p>
            <a:pPr algn="ctr" eaLnBrk="1" fontAlgn="auto" hangingPunct="1">
              <a:spcAft>
                <a:spcPts val="0"/>
              </a:spcAft>
              <a:defRPr/>
            </a:pPr>
            <a:r>
              <a:rPr dirty="0" smtClean="0">
                <a:solidFill>
                  <a:schemeClr val="tx1"/>
                </a:solidFill>
                <a:latin typeface="Times New Roman" panose="02020603050405020304" pitchFamily="18" charset="0"/>
                <a:ea typeface="+mj-ea"/>
                <a:cs typeface="Times New Roman" panose="02020603050405020304" pitchFamily="18" charset="0"/>
              </a:rPr>
              <a:t>Juvenile Courts </a:t>
            </a:r>
            <a:endParaRPr dirty="0">
              <a:solidFill>
                <a:schemeClr val="tx1"/>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16186552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304800" y="1143000"/>
            <a:ext cx="8610600" cy="5410200"/>
          </a:xfrm>
        </p:spPr>
        <p:txBody>
          <a:bodyPr/>
          <a:lstStyle/>
          <a:p>
            <a:pPr marL="0" indent="0" eaLnBrk="1" hangingPunct="1">
              <a:buClr>
                <a:schemeClr val="tx1"/>
              </a:buClr>
              <a:buFontTx/>
              <a:buNone/>
            </a:pPr>
            <a:endParaRPr lang="en-US" altLang="en-US" sz="1600" b="1" u="sng" dirty="0" smtClean="0">
              <a:latin typeface="Times New Roman" panose="02020603050405020304" pitchFamily="18" charset="0"/>
              <a:cs typeface="Times New Roman" panose="02020603050405020304" pitchFamily="18" charset="0"/>
            </a:endParaRPr>
          </a:p>
          <a:p>
            <a:pPr marL="0" indent="0" eaLnBrk="1" hangingPunct="1">
              <a:buClr>
                <a:schemeClr val="tx1"/>
              </a:buClr>
              <a:buNone/>
            </a:pPr>
            <a:r>
              <a:rPr lang="en-US" altLang="en-US" sz="1800" b="1" dirty="0" smtClean="0">
                <a:latin typeface="Times New Roman" panose="02020603050405020304" pitchFamily="18" charset="0"/>
                <a:cs typeface="Times New Roman" panose="02020603050405020304" pitchFamily="18" charset="0"/>
              </a:rPr>
              <a:t>Juvenile Service Section of the SCPD </a:t>
            </a:r>
          </a:p>
          <a:p>
            <a:pPr eaLnBrk="1" hangingPunct="1">
              <a:buClr>
                <a:schemeClr val="tx1"/>
              </a:buClr>
              <a:buFont typeface="Arial" panose="020B0604020202020204" pitchFamily="34" charset="0"/>
              <a:buChar char="•"/>
            </a:pPr>
            <a:r>
              <a:rPr lang="en-US" altLang="en-US" sz="1800" u="sng" dirty="0" smtClean="0">
                <a:latin typeface="Times New Roman" panose="02020603050405020304" pitchFamily="18" charset="0"/>
                <a:cs typeface="Times New Roman" panose="02020603050405020304" pitchFamily="18" charset="0"/>
              </a:rPr>
              <a:t>J.D.</a:t>
            </a:r>
            <a:r>
              <a:rPr lang="en-US" altLang="en-US" sz="1800" dirty="0" smtClean="0">
                <a:latin typeface="Times New Roman" panose="02020603050405020304" pitchFamily="18" charset="0"/>
                <a:cs typeface="Times New Roman" panose="02020603050405020304" pitchFamily="18" charset="0"/>
              </a:rPr>
              <a:t> petition - a youth under 16 who has committed an act which if committed by an adult would be a crime</a:t>
            </a:r>
          </a:p>
          <a:p>
            <a:pPr eaLnBrk="1" hangingPunct="1">
              <a:buClr>
                <a:schemeClr val="tx1"/>
              </a:buClr>
              <a:buFont typeface="Arial" panose="020B0604020202020204" pitchFamily="34" charset="0"/>
              <a:buChar char="•"/>
            </a:pPr>
            <a:r>
              <a:rPr lang="en-US" altLang="en-US" sz="1800" u="sng" dirty="0" smtClean="0">
                <a:latin typeface="Times New Roman" panose="02020603050405020304" pitchFamily="18" charset="0"/>
                <a:cs typeface="Times New Roman" panose="02020603050405020304" pitchFamily="18" charset="0"/>
              </a:rPr>
              <a:t>P.I.N.S.</a:t>
            </a:r>
            <a:r>
              <a:rPr lang="en-US" altLang="en-US" sz="1800" dirty="0" smtClean="0">
                <a:latin typeface="Times New Roman" panose="02020603050405020304" pitchFamily="18" charset="0"/>
                <a:cs typeface="Times New Roman" panose="02020603050405020304" pitchFamily="18" charset="0"/>
              </a:rPr>
              <a:t> petition - a youth under 16 who is found to be a </a:t>
            </a:r>
            <a:r>
              <a:rPr lang="en-US" altLang="en-US" sz="1800" i="1" dirty="0" smtClean="0">
                <a:latin typeface="Times New Roman" panose="02020603050405020304" pitchFamily="18" charset="0"/>
                <a:cs typeface="Times New Roman" panose="02020603050405020304" pitchFamily="18" charset="0"/>
              </a:rPr>
              <a:t>habitual truant</a:t>
            </a:r>
            <a:r>
              <a:rPr lang="en-US" altLang="en-US" sz="1800" dirty="0" smtClean="0">
                <a:latin typeface="Times New Roman" panose="02020603050405020304" pitchFamily="18" charset="0"/>
                <a:cs typeface="Times New Roman" panose="02020603050405020304" pitchFamily="18" charset="0"/>
              </a:rPr>
              <a:t>, </a:t>
            </a:r>
            <a:r>
              <a:rPr lang="en-US" altLang="en-US" sz="1800" i="1" dirty="0" smtClean="0">
                <a:latin typeface="Times New Roman" panose="02020603050405020304" pitchFamily="18" charset="0"/>
                <a:cs typeface="Times New Roman" panose="02020603050405020304" pitchFamily="18" charset="0"/>
              </a:rPr>
              <a:t>incorrigible</a:t>
            </a:r>
            <a:r>
              <a:rPr lang="en-US" altLang="en-US" sz="1800" dirty="0" smtClean="0">
                <a:latin typeface="Times New Roman" panose="02020603050405020304" pitchFamily="18" charset="0"/>
                <a:cs typeface="Times New Roman" panose="02020603050405020304" pitchFamily="18" charset="0"/>
              </a:rPr>
              <a:t> or </a:t>
            </a:r>
            <a:r>
              <a:rPr lang="en-US" altLang="en-US" sz="1800" i="1" dirty="0" smtClean="0">
                <a:latin typeface="Times New Roman" panose="02020603050405020304" pitchFamily="18" charset="0"/>
                <a:cs typeface="Times New Roman" panose="02020603050405020304" pitchFamily="18" charset="0"/>
              </a:rPr>
              <a:t>out of lawful</a:t>
            </a:r>
            <a:r>
              <a:rPr lang="en-US" altLang="en-US" sz="1800" dirty="0" smtClean="0">
                <a:latin typeface="Times New Roman" panose="02020603050405020304" pitchFamily="18" charset="0"/>
                <a:cs typeface="Times New Roman" panose="02020603050405020304" pitchFamily="18" charset="0"/>
              </a:rPr>
              <a:t> </a:t>
            </a:r>
            <a:r>
              <a:rPr lang="en-US" altLang="en-US" sz="1800" i="1" dirty="0" smtClean="0">
                <a:latin typeface="Times New Roman" panose="02020603050405020304" pitchFamily="18" charset="0"/>
                <a:cs typeface="Times New Roman" panose="02020603050405020304" pitchFamily="18" charset="0"/>
              </a:rPr>
              <a:t>control</a:t>
            </a:r>
            <a:endParaRPr lang="en-US" altLang="en-US" sz="1800" dirty="0" smtClean="0">
              <a:latin typeface="Times New Roman" panose="02020603050405020304" pitchFamily="18" charset="0"/>
              <a:cs typeface="Times New Roman" panose="02020603050405020304" pitchFamily="18" charset="0"/>
            </a:endParaRPr>
          </a:p>
          <a:p>
            <a:pPr eaLnBrk="1" hangingPunct="1">
              <a:buClr>
                <a:schemeClr val="tx1"/>
              </a:buClr>
              <a:buFont typeface="Arial" panose="020B0604020202020204" pitchFamily="34" charset="0"/>
              <a:buChar char="•"/>
            </a:pPr>
            <a:endParaRPr lang="en-US" altLang="en-US" sz="1800" u="sng" dirty="0" smtClean="0">
              <a:latin typeface="Times New Roman" panose="02020603050405020304" pitchFamily="18" charset="0"/>
              <a:cs typeface="Times New Roman" panose="02020603050405020304" pitchFamily="18" charset="0"/>
            </a:endParaRPr>
          </a:p>
          <a:p>
            <a:pPr marL="0" indent="0" eaLnBrk="1" hangingPunct="1">
              <a:buClr>
                <a:schemeClr val="tx1"/>
              </a:buClr>
              <a:buNone/>
            </a:pPr>
            <a:r>
              <a:rPr lang="en-US" altLang="en-US" sz="1800" b="1" dirty="0" smtClean="0">
                <a:latin typeface="Times New Roman" panose="02020603050405020304" pitchFamily="18" charset="0"/>
                <a:cs typeface="Times New Roman" panose="02020603050405020304" pitchFamily="18" charset="0"/>
              </a:rPr>
              <a:t>Parents, School Officials and Community</a:t>
            </a:r>
          </a:p>
          <a:p>
            <a:pPr eaLnBrk="1" hangingPunct="1">
              <a:buClr>
                <a:schemeClr val="tx1"/>
              </a:buClr>
              <a:buFont typeface="Arial" panose="020B0604020202020204" pitchFamily="34" charset="0"/>
              <a:buChar char="•"/>
            </a:pPr>
            <a:r>
              <a:rPr lang="en-US" altLang="en-US" sz="1800" dirty="0" smtClean="0">
                <a:latin typeface="Times New Roman" panose="02020603050405020304" pitchFamily="18" charset="0"/>
                <a:cs typeface="Times New Roman" panose="02020603050405020304" pitchFamily="18" charset="0"/>
              </a:rPr>
              <a:t>Allegations that a youth under the age of 16 is a  P.I.N.S. are usually initiated either by the parents in Instances of runaway behavior or keeping late hours, and by school officials in instances of truancy </a:t>
            </a:r>
          </a:p>
          <a:p>
            <a:pPr eaLnBrk="1" hangingPunct="1">
              <a:buClr>
                <a:schemeClr val="tx1"/>
              </a:buClr>
              <a:buFont typeface="Arial" panose="020B0604020202020204" pitchFamily="34" charset="0"/>
              <a:buChar char="•"/>
            </a:pPr>
            <a:endParaRPr lang="en-US" altLang="en-US" sz="1800" dirty="0" smtClean="0">
              <a:latin typeface="Times New Roman" panose="02020603050405020304" pitchFamily="18" charset="0"/>
              <a:cs typeface="Times New Roman" panose="02020603050405020304" pitchFamily="18" charset="0"/>
            </a:endParaRPr>
          </a:p>
          <a:p>
            <a:pPr marL="0" indent="0" eaLnBrk="1" hangingPunct="1">
              <a:buClr>
                <a:schemeClr val="tx1"/>
              </a:buClr>
              <a:buNone/>
            </a:pPr>
            <a:r>
              <a:rPr lang="en-US" altLang="en-US" sz="1800" b="1" dirty="0" smtClean="0">
                <a:latin typeface="Times New Roman" panose="02020603050405020304" pitchFamily="18" charset="0"/>
                <a:cs typeface="Times New Roman" panose="02020603050405020304" pitchFamily="18" charset="0"/>
              </a:rPr>
              <a:t>Voluntary Walk-in (rare)</a:t>
            </a:r>
          </a:p>
          <a:p>
            <a:pPr eaLnBrk="1" hangingPunct="1">
              <a:buClr>
                <a:schemeClr val="tx1"/>
              </a:buClr>
              <a:buFont typeface="Arial" panose="020B0604020202020204" pitchFamily="34" charset="0"/>
              <a:buChar char="•"/>
            </a:pPr>
            <a:r>
              <a:rPr lang="en-US" altLang="en-US" sz="1800" dirty="0" smtClean="0">
                <a:latin typeface="Times New Roman" panose="02020603050405020304" pitchFamily="18" charset="0"/>
                <a:cs typeface="Times New Roman" panose="02020603050405020304" pitchFamily="18" charset="0"/>
              </a:rPr>
              <a:t>Some youths will present themselves at Intake on a voluntary basis to ask for assistance</a:t>
            </a:r>
          </a:p>
          <a:p>
            <a:pPr lvl="1" eaLnBrk="1" hangingPunct="1">
              <a:buClr>
                <a:schemeClr val="tx1"/>
              </a:buClr>
              <a:buFont typeface="Arial" panose="020B0604020202020204" pitchFamily="34" charset="0"/>
              <a:buChar char="•"/>
            </a:pPr>
            <a:r>
              <a:rPr lang="en-US" altLang="en-US" sz="1800" dirty="0" smtClean="0">
                <a:latin typeface="Times New Roman" panose="02020603050405020304" pitchFamily="18" charset="0"/>
                <a:cs typeface="Times New Roman" panose="02020603050405020304" pitchFamily="18" charset="0"/>
              </a:rPr>
              <a:t>There is individual and group counseling for these youths</a:t>
            </a:r>
          </a:p>
          <a:p>
            <a:pPr marL="0" indent="0" eaLnBrk="1" hangingPunct="1"/>
            <a:endParaRPr lang="en-US" altLang="en-US" sz="1200" dirty="0" smtClean="0"/>
          </a:p>
        </p:txBody>
      </p:sp>
      <p:sp>
        <p:nvSpPr>
          <p:cNvPr id="2" name="Title 1"/>
          <p:cNvSpPr>
            <a:spLocks noGrp="1"/>
          </p:cNvSpPr>
          <p:nvPr>
            <p:ph type="title"/>
          </p:nvPr>
        </p:nvSpPr>
        <p:spPr>
          <a:xfrm>
            <a:off x="0" y="0"/>
            <a:ext cx="9144000" cy="1143000"/>
          </a:xfrm>
        </p:spPr>
        <p:txBody>
          <a:bodyPr>
            <a:normAutofit/>
          </a:bodyPr>
          <a:lstStyle/>
          <a:p>
            <a:pPr algn="ctr" eaLnBrk="1" fontAlgn="auto" hangingPunct="1">
              <a:spcAft>
                <a:spcPts val="0"/>
              </a:spcAft>
              <a:defRPr/>
            </a:pPr>
            <a:r>
              <a:rPr dirty="0" smtClean="0">
                <a:solidFill>
                  <a:schemeClr val="tx1"/>
                </a:solidFill>
                <a:latin typeface="Times New Roman" panose="02020603050405020304" pitchFamily="18" charset="0"/>
                <a:ea typeface="+mj-ea"/>
                <a:cs typeface="Times New Roman" panose="02020603050405020304" pitchFamily="18" charset="0"/>
              </a:rPr>
              <a:t>Ways Juveniles Enter the System</a:t>
            </a:r>
            <a:endParaRPr dirty="0">
              <a:solidFill>
                <a:schemeClr val="tx1"/>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2863706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632" y="0"/>
            <a:ext cx="8229600" cy="1143000"/>
          </a:xfrm>
        </p:spPr>
        <p:txBody>
          <a:bodyPr/>
          <a:lstStyle/>
          <a:p>
            <a:r>
              <a:rPr lang="en-US" dirty="0" smtClean="0">
                <a:latin typeface="Times New Roman" panose="02020603050405020304" pitchFamily="18" charset="0"/>
                <a:cs typeface="Times New Roman" panose="02020603050405020304" pitchFamily="18" charset="0"/>
              </a:rPr>
              <a:t>Intake</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1143000"/>
            <a:ext cx="9144000" cy="5715000"/>
          </a:xfrm>
        </p:spPr>
        <p:style>
          <a:lnRef idx="2">
            <a:schemeClr val="dk1"/>
          </a:lnRef>
          <a:fillRef idx="1">
            <a:schemeClr val="lt1"/>
          </a:fillRef>
          <a:effectRef idx="0">
            <a:schemeClr val="dk1"/>
          </a:effectRef>
          <a:fontRef idx="minor">
            <a:schemeClr val="dk1"/>
          </a:fontRef>
        </p:style>
        <p:txBody>
          <a:bodyPr>
            <a:normAutofit/>
          </a:bodyPr>
          <a:lstStyle/>
          <a:p>
            <a:r>
              <a:rPr lang="en-US" sz="2000" dirty="0" smtClean="0">
                <a:latin typeface="Times New Roman" panose="02020603050405020304" pitchFamily="18" charset="0"/>
                <a:cs typeface="Times New Roman" panose="02020603050405020304" pitchFamily="18" charset="0"/>
              </a:rPr>
              <a:t>After a juvenile is taken into custody, the police have broad authority to release or detain the juvenile</a:t>
            </a:r>
            <a:endParaRPr lang="en-US"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Minor offenses could be handled with a warning, released to parents, or referred to social service agency</a:t>
            </a:r>
          </a:p>
          <a:p>
            <a:r>
              <a:rPr lang="en-US" sz="2000" dirty="0" smtClean="0">
                <a:latin typeface="Times New Roman" panose="02020603050405020304" pitchFamily="18" charset="0"/>
                <a:cs typeface="Times New Roman" panose="02020603050405020304" pitchFamily="18" charset="0"/>
              </a:rPr>
              <a:t>Serious offenders or young persons with priors are most likely detained and referred to juvenile court</a:t>
            </a:r>
          </a:p>
          <a:p>
            <a:pPr lvl="1"/>
            <a:endParaRPr lang="en-US" sz="1100" dirty="0" smtClean="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smtClean="0"/>
          </a:p>
        </p:txBody>
      </p:sp>
      <p:sp>
        <p:nvSpPr>
          <p:cNvPr id="5" name="Rectangle 4"/>
          <p:cNvSpPr/>
          <p:nvPr/>
        </p:nvSpPr>
        <p:spPr>
          <a:xfrm>
            <a:off x="609600" y="3657600"/>
            <a:ext cx="7772400" cy="30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u="sng" dirty="0">
                <a:latin typeface="Times New Roman" panose="02020603050405020304" pitchFamily="18" charset="0"/>
                <a:cs typeface="Times New Roman" panose="02020603050405020304" pitchFamily="18" charset="0"/>
              </a:rPr>
              <a:t>Intake</a:t>
            </a:r>
            <a:r>
              <a:rPr lang="en-US" dirty="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the informal process by which court officials or social workers decide if a complaint against a juvenile should be referred to juvenile </a:t>
            </a:r>
            <a:r>
              <a:rPr lang="en-US" dirty="0" smtClean="0">
                <a:solidFill>
                  <a:srgbClr val="FF0000"/>
                </a:solidFill>
                <a:latin typeface="Times New Roman" panose="02020603050405020304" pitchFamily="18" charset="0"/>
                <a:cs typeface="Times New Roman" panose="02020603050405020304" pitchFamily="18" charset="0"/>
              </a:rPr>
              <a:t>court</a:t>
            </a:r>
            <a:endParaRPr lang="en-US" dirty="0">
              <a:solidFill>
                <a:srgbClr val="FF0000"/>
              </a:solidFill>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Factors considered:</a:t>
            </a:r>
          </a:p>
          <a:p>
            <a:pPr marL="1200150" lvl="2"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Seriousness of offense</a:t>
            </a:r>
          </a:p>
          <a:p>
            <a:pPr marL="1200150" lvl="2"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Past </a:t>
            </a:r>
            <a:r>
              <a:rPr lang="en-US" dirty="0">
                <a:latin typeface="Times New Roman" panose="02020603050405020304" pitchFamily="18" charset="0"/>
                <a:cs typeface="Times New Roman" panose="02020603050405020304" pitchFamily="18" charset="0"/>
              </a:rPr>
              <a:t>record of accused</a:t>
            </a:r>
          </a:p>
          <a:p>
            <a:pPr marL="1200150" lvl="2"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Family </a:t>
            </a:r>
            <a:r>
              <a:rPr lang="en-US" dirty="0" smtClean="0">
                <a:latin typeface="Times New Roman" panose="02020603050405020304" pitchFamily="18" charset="0"/>
                <a:cs typeface="Times New Roman" panose="02020603050405020304" pitchFamily="18" charset="0"/>
              </a:rPr>
              <a:t>situation</a:t>
            </a:r>
          </a:p>
          <a:p>
            <a:pPr lvl="2"/>
            <a:endParaRPr lang="en-US" i="1" dirty="0">
              <a:latin typeface="Times New Roman" panose="02020603050405020304" pitchFamily="18" charset="0"/>
              <a:cs typeface="Times New Roman" panose="02020603050405020304" pitchFamily="18" charset="0"/>
            </a:endParaRPr>
          </a:p>
          <a:p>
            <a:pPr lvl="2"/>
            <a:r>
              <a:rPr lang="en-US" i="1" dirty="0" smtClean="0">
                <a:latin typeface="Times New Roman" panose="02020603050405020304" pitchFamily="18" charset="0"/>
                <a:cs typeface="Times New Roman" panose="02020603050405020304" pitchFamily="18" charset="0"/>
              </a:rPr>
              <a:t>Estimate </a:t>
            </a:r>
            <a:r>
              <a:rPr lang="en-US" i="1" dirty="0">
                <a:latin typeface="Times New Roman" panose="02020603050405020304" pitchFamily="18" charset="0"/>
                <a:cs typeface="Times New Roman" panose="02020603050405020304" pitchFamily="18" charset="0"/>
              </a:rPr>
              <a:t>is 1/3 of all complaints are disposed during the intake process by dismissal, </a:t>
            </a:r>
            <a:r>
              <a:rPr lang="en-US" i="1" dirty="0" smtClean="0">
                <a:latin typeface="Times New Roman" panose="02020603050405020304" pitchFamily="18" charset="0"/>
                <a:cs typeface="Times New Roman" panose="02020603050405020304" pitchFamily="18" charset="0"/>
              </a:rPr>
              <a:t>diversion( receive educational services and treatment) </a:t>
            </a:r>
            <a:r>
              <a:rPr lang="en-US" i="1" dirty="0">
                <a:latin typeface="Times New Roman" panose="02020603050405020304" pitchFamily="18" charset="0"/>
                <a:cs typeface="Times New Roman" panose="02020603050405020304" pitchFamily="18" charset="0"/>
              </a:rPr>
              <a:t>or </a:t>
            </a:r>
            <a:r>
              <a:rPr lang="en-US" i="1" dirty="0" smtClean="0">
                <a:latin typeface="Times New Roman" panose="02020603050405020304" pitchFamily="18" charset="0"/>
                <a:cs typeface="Times New Roman" panose="02020603050405020304" pitchFamily="18" charset="0"/>
              </a:rPr>
              <a:t>transfer to adult criminal justice system</a:t>
            </a:r>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04962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228600" y="1447800"/>
            <a:ext cx="8686800" cy="5029200"/>
          </a:xfrm>
        </p:spPr>
        <p:txBody>
          <a:bodyPr/>
          <a:lstStyle/>
          <a:p>
            <a:pPr eaLnBrk="1" hangingPunct="1">
              <a:buClr>
                <a:schemeClr val="tx1"/>
              </a:buClr>
              <a:buFont typeface="Arial" panose="020B0604020202020204" pitchFamily="34" charset="0"/>
              <a:buChar char="•"/>
            </a:pPr>
            <a:endParaRPr lang="en-US" altLang="en-US" sz="1600" dirty="0" smtClean="0">
              <a:latin typeface="Times New Roman" panose="02020603050405020304" pitchFamily="18" charset="0"/>
              <a:cs typeface="Times New Roman" panose="02020603050405020304" pitchFamily="18" charset="0"/>
            </a:endParaRPr>
          </a:p>
          <a:p>
            <a:pPr eaLnBrk="1" hangingPunct="1">
              <a:buClr>
                <a:schemeClr val="tx1"/>
              </a:buClr>
              <a:buFont typeface="Arial" panose="020B0604020202020204" pitchFamily="34" charset="0"/>
              <a:buChar char="•"/>
            </a:pPr>
            <a:r>
              <a:rPr lang="en-US" altLang="en-US" sz="1800" dirty="0" smtClean="0">
                <a:latin typeface="Times New Roman" panose="02020603050405020304" pitchFamily="18" charset="0"/>
                <a:cs typeface="Times New Roman" panose="02020603050405020304" pitchFamily="18" charset="0"/>
              </a:rPr>
              <a:t>Young people who are taken into custody and formally referred to juvenile court are entitled to an initial hearing  </a:t>
            </a:r>
          </a:p>
          <a:p>
            <a:pPr eaLnBrk="1" hangingPunct="1">
              <a:buClr>
                <a:schemeClr val="tx1"/>
              </a:buClr>
              <a:buFont typeface="Arial" panose="020B0604020202020204" pitchFamily="34" charset="0"/>
              <a:buChar char="•"/>
            </a:pPr>
            <a:endParaRPr lang="en-US" altLang="en-US" sz="1800" dirty="0" smtClean="0">
              <a:latin typeface="Times New Roman" panose="02020603050405020304" pitchFamily="18" charset="0"/>
              <a:cs typeface="Times New Roman" panose="02020603050405020304" pitchFamily="18" charset="0"/>
            </a:endParaRPr>
          </a:p>
          <a:p>
            <a:pPr marL="0" indent="0" eaLnBrk="1" hangingPunct="1">
              <a:buClr>
                <a:schemeClr val="tx1"/>
              </a:buClr>
              <a:buNone/>
            </a:pPr>
            <a:r>
              <a:rPr lang="en-US" altLang="en-US" sz="1800" u="sng" dirty="0" smtClean="0">
                <a:latin typeface="Times New Roman" panose="02020603050405020304" pitchFamily="18" charset="0"/>
                <a:cs typeface="Times New Roman" panose="02020603050405020304" pitchFamily="18" charset="0"/>
              </a:rPr>
              <a:t>State </a:t>
            </a:r>
            <a:r>
              <a:rPr lang="en-US" altLang="en-US" sz="1800" u="sng" dirty="0" smtClean="0">
                <a:latin typeface="Times New Roman" panose="02020603050405020304" pitchFamily="18" charset="0"/>
                <a:cs typeface="Times New Roman" panose="02020603050405020304" pitchFamily="18" charset="0"/>
              </a:rPr>
              <a:t>must prove TWO things:</a:t>
            </a:r>
          </a:p>
          <a:p>
            <a:pPr lvl="1" eaLnBrk="1" hangingPunct="1">
              <a:buClr>
                <a:schemeClr val="tx1"/>
              </a:buClr>
              <a:buFont typeface="Arial" panose="020B0604020202020204" pitchFamily="34" charset="0"/>
              <a:buChar char="•"/>
            </a:pPr>
            <a:r>
              <a:rPr lang="en-US" altLang="en-US" sz="1800" dirty="0" smtClean="0">
                <a:solidFill>
                  <a:srgbClr val="FF0000"/>
                </a:solidFill>
                <a:latin typeface="Times New Roman" panose="02020603050405020304" pitchFamily="18" charset="0"/>
                <a:cs typeface="Times New Roman" panose="02020603050405020304" pitchFamily="18" charset="0"/>
              </a:rPr>
              <a:t>Offense was committed </a:t>
            </a:r>
          </a:p>
          <a:p>
            <a:pPr lvl="1" eaLnBrk="1" hangingPunct="1">
              <a:buClr>
                <a:schemeClr val="tx1"/>
              </a:buClr>
              <a:buFont typeface="Arial" panose="020B0604020202020204" pitchFamily="34" charset="0"/>
              <a:buChar char="•"/>
            </a:pPr>
            <a:r>
              <a:rPr lang="en-US" altLang="en-US" sz="1800" dirty="0" smtClean="0">
                <a:solidFill>
                  <a:srgbClr val="FF0000"/>
                </a:solidFill>
                <a:latin typeface="Times New Roman" panose="02020603050405020304" pitchFamily="18" charset="0"/>
                <a:cs typeface="Times New Roman" panose="02020603050405020304" pitchFamily="18" charset="0"/>
              </a:rPr>
              <a:t>There is reasonable cause to believe the accused committed it </a:t>
            </a:r>
          </a:p>
          <a:p>
            <a:pPr eaLnBrk="1" hangingPunct="1">
              <a:buClr>
                <a:schemeClr val="tx1"/>
              </a:buClr>
              <a:buFont typeface="Arial" panose="020B0604020202020204" pitchFamily="34" charset="0"/>
              <a:buChar char="•"/>
            </a:pPr>
            <a:endParaRPr lang="en-US" altLang="en-US" sz="1800" dirty="0">
              <a:latin typeface="Times New Roman" panose="02020603050405020304" pitchFamily="18" charset="0"/>
              <a:cs typeface="Times New Roman" panose="02020603050405020304" pitchFamily="18" charset="0"/>
            </a:endParaRPr>
          </a:p>
          <a:p>
            <a:pPr marL="0" indent="0">
              <a:buClr>
                <a:schemeClr val="tx1"/>
              </a:buClr>
              <a:buNone/>
            </a:pPr>
            <a:r>
              <a:rPr lang="en-US" sz="1800" u="sng" dirty="0">
                <a:latin typeface="Times New Roman" panose="02020603050405020304" pitchFamily="18" charset="0"/>
                <a:cs typeface="Times New Roman" panose="02020603050405020304" pitchFamily="18" charset="0"/>
              </a:rPr>
              <a:t>Three outcomes:</a:t>
            </a:r>
          </a:p>
          <a:p>
            <a:pPr>
              <a:buClr>
                <a:schemeClr val="tx1"/>
              </a:buClr>
              <a:buFont typeface="Arial" panose="020B0604020202020204" pitchFamily="34" charset="0"/>
              <a:buChar char="•"/>
            </a:pPr>
            <a:r>
              <a:rPr lang="en-US" sz="1800" dirty="0">
                <a:solidFill>
                  <a:srgbClr val="FF0000"/>
                </a:solidFill>
                <a:latin typeface="Times New Roman" panose="02020603050405020304" pitchFamily="18" charset="0"/>
                <a:cs typeface="Times New Roman" panose="02020603050405020304" pitchFamily="18" charset="0"/>
              </a:rPr>
              <a:t>Dismissed: not proven</a:t>
            </a:r>
          </a:p>
          <a:p>
            <a:pPr>
              <a:buClr>
                <a:schemeClr val="tx1"/>
              </a:buClr>
              <a:buFont typeface="Arial" panose="020B0604020202020204" pitchFamily="34" charset="0"/>
              <a:buChar char="•"/>
            </a:pPr>
            <a:r>
              <a:rPr lang="en-US" sz="1800" dirty="0">
                <a:solidFill>
                  <a:srgbClr val="FF0000"/>
                </a:solidFill>
                <a:latin typeface="Times New Roman" panose="02020603050405020304" pitchFamily="18" charset="0"/>
                <a:cs typeface="Times New Roman" panose="02020603050405020304" pitchFamily="18" charset="0"/>
              </a:rPr>
              <a:t>Detained:  Held in juvenile facility</a:t>
            </a:r>
          </a:p>
          <a:p>
            <a:pPr>
              <a:buClr>
                <a:schemeClr val="tx1"/>
              </a:buClr>
              <a:buFont typeface="Arial" panose="020B0604020202020204" pitchFamily="34" charset="0"/>
              <a:buChar char="•"/>
            </a:pPr>
            <a:r>
              <a:rPr lang="en-US" sz="1800" dirty="0">
                <a:solidFill>
                  <a:srgbClr val="FF0000"/>
                </a:solidFill>
                <a:latin typeface="Times New Roman" panose="02020603050405020304" pitchFamily="18" charset="0"/>
                <a:cs typeface="Times New Roman" panose="02020603050405020304" pitchFamily="18" charset="0"/>
              </a:rPr>
              <a:t>Diverted: (educational programs and community service/restitution)</a:t>
            </a:r>
          </a:p>
          <a:p>
            <a:pPr eaLnBrk="1" hangingPunct="1">
              <a:buClr>
                <a:schemeClr val="tx1"/>
              </a:buClr>
              <a:buFont typeface="Arial" panose="020B0604020202020204" pitchFamily="34" charset="0"/>
              <a:buChar char="•"/>
            </a:pPr>
            <a:endParaRPr lang="en-US" altLang="en-US" sz="1800" dirty="0" smtClean="0">
              <a:latin typeface="Times New Roman" panose="02020603050405020304" pitchFamily="18" charset="0"/>
              <a:cs typeface="Times New Roman" panose="02020603050405020304" pitchFamily="18" charset="0"/>
            </a:endParaRPr>
          </a:p>
          <a:p>
            <a:pPr eaLnBrk="1" hangingPunct="1">
              <a:buClr>
                <a:schemeClr val="tx1"/>
              </a:buClr>
              <a:buFont typeface="Arial" panose="020B0604020202020204" pitchFamily="34" charset="0"/>
              <a:buChar char="•"/>
            </a:pPr>
            <a:r>
              <a:rPr lang="en-US" altLang="en-US" sz="1800" dirty="0" smtClean="0">
                <a:latin typeface="Times New Roman" panose="02020603050405020304" pitchFamily="18" charset="0"/>
                <a:cs typeface="Times New Roman" panose="02020603050405020304" pitchFamily="18" charset="0"/>
              </a:rPr>
              <a:t>If the state detains the juvenile, an attorney will be provided if needed</a:t>
            </a:r>
            <a:br>
              <a:rPr lang="en-US" altLang="en-US" sz="1800" dirty="0" smtClean="0">
                <a:latin typeface="Times New Roman" panose="02020603050405020304" pitchFamily="18" charset="0"/>
                <a:cs typeface="Times New Roman" panose="02020603050405020304" pitchFamily="18" charset="0"/>
              </a:rPr>
            </a:br>
            <a:r>
              <a:rPr lang="en-US" altLang="en-US" sz="1800" dirty="0" smtClean="0">
                <a:latin typeface="Times New Roman" panose="02020603050405020304" pitchFamily="18" charset="0"/>
                <a:cs typeface="Times New Roman" panose="02020603050405020304" pitchFamily="18" charset="0"/>
              </a:rPr>
              <a:t>	(Same for adult criminal justice system)</a:t>
            </a:r>
          </a:p>
        </p:txBody>
      </p:sp>
      <p:sp>
        <p:nvSpPr>
          <p:cNvPr id="2" name="Title 1"/>
          <p:cNvSpPr>
            <a:spLocks noGrp="1"/>
          </p:cNvSpPr>
          <p:nvPr>
            <p:ph type="title"/>
          </p:nvPr>
        </p:nvSpPr>
        <p:spPr>
          <a:xfrm>
            <a:off x="685800" y="152400"/>
            <a:ext cx="7772400" cy="1143000"/>
          </a:xfrm>
        </p:spPr>
        <p:txBody>
          <a:bodyPr/>
          <a:lstStyle/>
          <a:p>
            <a:pPr algn="ctr" eaLnBrk="1" fontAlgn="auto" hangingPunct="1">
              <a:spcAft>
                <a:spcPts val="0"/>
              </a:spcAft>
              <a:defRPr/>
            </a:pPr>
            <a:r>
              <a:rPr dirty="0" smtClean="0">
                <a:solidFill>
                  <a:schemeClr val="tx1"/>
                </a:solidFill>
                <a:latin typeface="Times New Roman" panose="02020603050405020304" pitchFamily="18" charset="0"/>
                <a:ea typeface="+mj-ea"/>
                <a:cs typeface="Times New Roman" panose="02020603050405020304" pitchFamily="18" charset="0"/>
              </a:rPr>
              <a:t>Initial Hearing</a:t>
            </a:r>
            <a:endParaRPr dirty="0">
              <a:solidFill>
                <a:schemeClr val="tx1"/>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1775264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0"/>
            <a:ext cx="8610600" cy="4876800"/>
          </a:xfrm>
        </p:spPr>
        <p:txBody>
          <a:bodyPr>
            <a:normAutofit fontScale="92500"/>
          </a:bodyPr>
          <a:lstStyle/>
          <a:p>
            <a:pPr marL="274320" indent="-274320" eaLnBrk="1" fontAlgn="auto" hangingPunct="1">
              <a:spcAft>
                <a:spcPts val="0"/>
              </a:spcAft>
              <a:buFont typeface="Wingdings 2"/>
              <a:buChar char=""/>
              <a:defRPr/>
            </a:pPr>
            <a:endParaRPr lang="en-US" dirty="0" smtClean="0">
              <a:latin typeface="Times New Roman" panose="02020603050405020304" pitchFamily="18" charset="0"/>
              <a:ea typeface="+mn-ea"/>
              <a:cs typeface="Times New Roman" panose="02020603050405020304" pitchFamily="18" charset="0"/>
            </a:endParaRPr>
          </a:p>
          <a:p>
            <a:pPr eaLnBrk="1" fontAlgn="auto" hangingPunct="1">
              <a:spcAft>
                <a:spcPts val="0"/>
              </a:spcAft>
              <a:buClr>
                <a:schemeClr val="tx1"/>
              </a:buClr>
              <a:buFont typeface="Arial" panose="020B0604020202020204" pitchFamily="34" charset="0"/>
              <a:buChar char="•"/>
              <a:defRPr/>
            </a:pPr>
            <a:r>
              <a:rPr lang="en-US" sz="2100" dirty="0" smtClean="0">
                <a:latin typeface="Times New Roman" panose="02020603050405020304" pitchFamily="18" charset="0"/>
                <a:ea typeface="+mn-ea"/>
                <a:cs typeface="Times New Roman" panose="02020603050405020304" pitchFamily="18" charset="0"/>
              </a:rPr>
              <a:t>Juvenile charged with a delinquent act is given a hearing (Adjudicatory Hearing) </a:t>
            </a:r>
          </a:p>
          <a:p>
            <a:pPr lvl="1" eaLnBrk="1" fontAlgn="auto" hangingPunct="1">
              <a:spcAft>
                <a:spcPts val="0"/>
              </a:spcAft>
              <a:buClr>
                <a:schemeClr val="tx1"/>
              </a:buClr>
              <a:buFont typeface="Arial" panose="020B0604020202020204" pitchFamily="34" charset="0"/>
              <a:buChar char="•"/>
              <a:defRPr/>
            </a:pPr>
            <a:r>
              <a:rPr lang="en-US" sz="2100" dirty="0" smtClean="0">
                <a:solidFill>
                  <a:srgbClr val="FF0000"/>
                </a:solidFill>
                <a:latin typeface="Times New Roman" panose="02020603050405020304" pitchFamily="18" charset="0"/>
                <a:ea typeface="+mn-ea"/>
                <a:cs typeface="Times New Roman" panose="02020603050405020304" pitchFamily="18" charset="0"/>
              </a:rPr>
              <a:t>Trial</a:t>
            </a:r>
          </a:p>
          <a:p>
            <a:pPr eaLnBrk="1" fontAlgn="auto" hangingPunct="1">
              <a:spcAft>
                <a:spcPts val="0"/>
              </a:spcAft>
              <a:buClr>
                <a:schemeClr val="tx1"/>
              </a:buClr>
              <a:buFont typeface="Arial" panose="020B0604020202020204" pitchFamily="34" charset="0"/>
              <a:buChar char="•"/>
              <a:defRPr/>
            </a:pPr>
            <a:endParaRPr lang="en-US" sz="2100" dirty="0" smtClean="0">
              <a:latin typeface="Times New Roman" panose="02020603050405020304" pitchFamily="18" charset="0"/>
              <a:ea typeface="+mn-ea"/>
              <a:cs typeface="Times New Roman" panose="02020603050405020304" pitchFamily="18" charset="0"/>
            </a:endParaRPr>
          </a:p>
          <a:p>
            <a:pPr marL="0" indent="0" eaLnBrk="1" fontAlgn="auto" hangingPunct="1">
              <a:spcAft>
                <a:spcPts val="0"/>
              </a:spcAft>
              <a:buClr>
                <a:schemeClr val="tx1"/>
              </a:buClr>
              <a:buNone/>
              <a:defRPr/>
            </a:pPr>
            <a:r>
              <a:rPr lang="en-US" sz="2100" b="1" u="sng" dirty="0" smtClean="0">
                <a:latin typeface="Times New Roman" panose="02020603050405020304" pitchFamily="18" charset="0"/>
                <a:ea typeface="+mn-ea"/>
                <a:cs typeface="Times New Roman" panose="02020603050405020304" pitchFamily="18" charset="0"/>
              </a:rPr>
              <a:t>Purpose:</a:t>
            </a:r>
          </a:p>
          <a:p>
            <a:pPr eaLnBrk="1" fontAlgn="auto" hangingPunct="1">
              <a:spcAft>
                <a:spcPts val="0"/>
              </a:spcAft>
              <a:buClr>
                <a:schemeClr val="tx1"/>
              </a:buClr>
              <a:buFont typeface="Arial" panose="020B0604020202020204" pitchFamily="34" charset="0"/>
              <a:buChar char="•"/>
              <a:defRPr/>
            </a:pPr>
            <a:r>
              <a:rPr lang="en-US" sz="2100" dirty="0" smtClean="0">
                <a:latin typeface="Times New Roman" panose="02020603050405020304" pitchFamily="18" charset="0"/>
                <a:ea typeface="+mn-ea"/>
                <a:cs typeface="Times New Roman" panose="02020603050405020304" pitchFamily="18" charset="0"/>
              </a:rPr>
              <a:t>Determine the facts of the case</a:t>
            </a:r>
          </a:p>
          <a:p>
            <a:pPr eaLnBrk="1" fontAlgn="auto" hangingPunct="1">
              <a:spcAft>
                <a:spcPts val="0"/>
              </a:spcAft>
              <a:buClr>
                <a:schemeClr val="tx1"/>
              </a:buClr>
              <a:buFont typeface="Arial" panose="020B0604020202020204" pitchFamily="34" charset="0"/>
              <a:buChar char="•"/>
              <a:defRPr/>
            </a:pPr>
            <a:r>
              <a:rPr lang="en-US" sz="2100" dirty="0" smtClean="0">
                <a:latin typeface="Times New Roman" panose="02020603050405020304" pitchFamily="18" charset="0"/>
                <a:ea typeface="+mn-ea"/>
                <a:cs typeface="Times New Roman" panose="02020603050405020304" pitchFamily="18" charset="0"/>
              </a:rPr>
              <a:t>Unlike an adult trial the hearing is closed off to the public</a:t>
            </a:r>
          </a:p>
          <a:p>
            <a:pPr eaLnBrk="1" fontAlgn="auto" hangingPunct="1">
              <a:spcAft>
                <a:spcPts val="0"/>
              </a:spcAft>
              <a:buClr>
                <a:schemeClr val="tx1"/>
              </a:buClr>
              <a:buFont typeface="Arial" panose="020B0604020202020204" pitchFamily="34" charset="0"/>
              <a:buChar char="•"/>
              <a:defRPr/>
            </a:pPr>
            <a:r>
              <a:rPr lang="en-US" sz="2100" dirty="0" smtClean="0">
                <a:latin typeface="Times New Roman" panose="02020603050405020304" pitchFamily="18" charset="0"/>
                <a:ea typeface="+mn-ea"/>
                <a:cs typeface="Times New Roman" panose="02020603050405020304" pitchFamily="18" charset="0"/>
              </a:rPr>
              <a:t>If the judge finds the juvenile nondelinquent</a:t>
            </a:r>
            <a:r>
              <a:rPr lang="en-US" sz="2100" dirty="0">
                <a:latin typeface="Times New Roman" panose="02020603050405020304" pitchFamily="18" charset="0"/>
                <a:ea typeface="+mn-ea"/>
                <a:cs typeface="Times New Roman" panose="02020603050405020304" pitchFamily="18" charset="0"/>
              </a:rPr>
              <a:t> </a:t>
            </a:r>
            <a:r>
              <a:rPr lang="en-US" sz="2100" dirty="0" smtClean="0">
                <a:latin typeface="Times New Roman" panose="02020603050405020304" pitchFamily="18" charset="0"/>
                <a:ea typeface="+mn-ea"/>
                <a:cs typeface="Times New Roman" panose="02020603050405020304" pitchFamily="18" charset="0"/>
              </a:rPr>
              <a:t>(not </a:t>
            </a:r>
            <a:r>
              <a:rPr lang="en-US" sz="2100" dirty="0">
                <a:latin typeface="Times New Roman" panose="02020603050405020304" pitchFamily="18" charset="0"/>
                <a:ea typeface="+mn-ea"/>
                <a:cs typeface="Times New Roman" panose="02020603050405020304" pitchFamily="18" charset="0"/>
              </a:rPr>
              <a:t>g</a:t>
            </a:r>
            <a:r>
              <a:rPr lang="en-US" sz="2100" dirty="0" smtClean="0">
                <a:latin typeface="Times New Roman" panose="02020603050405020304" pitchFamily="18" charset="0"/>
                <a:ea typeface="+mn-ea"/>
                <a:cs typeface="Times New Roman" panose="02020603050405020304" pitchFamily="18" charset="0"/>
              </a:rPr>
              <a:t>uilty) he or she is free to go</a:t>
            </a:r>
          </a:p>
          <a:p>
            <a:pPr eaLnBrk="1" fontAlgn="auto" hangingPunct="1">
              <a:spcAft>
                <a:spcPts val="0"/>
              </a:spcAft>
              <a:buClr>
                <a:schemeClr val="tx1"/>
              </a:buClr>
              <a:buFont typeface="Arial" panose="020B0604020202020204" pitchFamily="34" charset="0"/>
              <a:buChar char="•"/>
              <a:defRPr/>
            </a:pPr>
            <a:r>
              <a:rPr lang="en-US" sz="2100" dirty="0" smtClean="0">
                <a:latin typeface="Times New Roman" panose="02020603050405020304" pitchFamily="18" charset="0"/>
                <a:cs typeface="Times New Roman" panose="02020603050405020304" pitchFamily="18" charset="0"/>
              </a:rPr>
              <a:t>Represented </a:t>
            </a:r>
            <a:r>
              <a:rPr lang="en-US" sz="2100" dirty="0">
                <a:latin typeface="Times New Roman" panose="02020603050405020304" pitchFamily="18" charset="0"/>
                <a:cs typeface="Times New Roman" panose="02020603050405020304" pitchFamily="18" charset="0"/>
              </a:rPr>
              <a:t>by an </a:t>
            </a:r>
            <a:r>
              <a:rPr lang="en-US" sz="2100" dirty="0" smtClean="0">
                <a:latin typeface="Times New Roman" panose="02020603050405020304" pitchFamily="18" charset="0"/>
                <a:cs typeface="Times New Roman" panose="02020603050405020304" pitchFamily="18" charset="0"/>
              </a:rPr>
              <a:t>attorney</a:t>
            </a:r>
          </a:p>
          <a:p>
            <a:pPr eaLnBrk="1" fontAlgn="auto" hangingPunct="1">
              <a:spcAft>
                <a:spcPts val="0"/>
              </a:spcAft>
              <a:buClr>
                <a:schemeClr val="tx1"/>
              </a:buClr>
              <a:buFont typeface="Arial" panose="020B0604020202020204" pitchFamily="34" charset="0"/>
              <a:buChar char="•"/>
              <a:defRPr/>
            </a:pPr>
            <a:r>
              <a:rPr lang="en-US" sz="2100" dirty="0" smtClean="0">
                <a:latin typeface="Times New Roman" panose="02020603050405020304" pitchFamily="18" charset="0"/>
                <a:cs typeface="Times New Roman" panose="02020603050405020304" pitchFamily="18" charset="0"/>
              </a:rPr>
              <a:t>Must </a:t>
            </a:r>
            <a:r>
              <a:rPr lang="en-US" sz="2100" dirty="0">
                <a:latin typeface="Times New Roman" panose="02020603050405020304" pitchFamily="18" charset="0"/>
                <a:cs typeface="Times New Roman" panose="02020603050405020304" pitchFamily="18" charset="0"/>
              </a:rPr>
              <a:t>prove case beyond a reasonable </a:t>
            </a:r>
            <a:r>
              <a:rPr lang="en-US" sz="2100" dirty="0" smtClean="0">
                <a:latin typeface="Times New Roman" panose="02020603050405020304" pitchFamily="18" charset="0"/>
                <a:cs typeface="Times New Roman" panose="02020603050405020304" pitchFamily="18" charset="0"/>
              </a:rPr>
              <a:t>doubt</a:t>
            </a:r>
          </a:p>
          <a:p>
            <a:pPr eaLnBrk="1" fontAlgn="auto" hangingPunct="1">
              <a:spcAft>
                <a:spcPts val="0"/>
              </a:spcAft>
              <a:buClr>
                <a:schemeClr val="tx1"/>
              </a:buClr>
              <a:buFont typeface="Arial" panose="020B0604020202020204" pitchFamily="34" charset="0"/>
              <a:buChar char="•"/>
              <a:defRPr/>
            </a:pPr>
            <a:r>
              <a:rPr lang="en-US" sz="2100" dirty="0" smtClean="0">
                <a:latin typeface="Times New Roman" panose="02020603050405020304" pitchFamily="18" charset="0"/>
                <a:cs typeface="Times New Roman" panose="02020603050405020304" pitchFamily="18" charset="0"/>
              </a:rPr>
              <a:t>Cross </a:t>
            </a:r>
            <a:r>
              <a:rPr lang="en-US" sz="2100" dirty="0">
                <a:latin typeface="Times New Roman" panose="02020603050405020304" pitchFamily="18" charset="0"/>
                <a:cs typeface="Times New Roman" panose="02020603050405020304" pitchFamily="18" charset="0"/>
              </a:rPr>
              <a:t>–</a:t>
            </a:r>
            <a:r>
              <a:rPr lang="en-US" sz="2100" dirty="0" smtClean="0">
                <a:latin typeface="Times New Roman" panose="02020603050405020304" pitchFamily="18" charset="0"/>
                <a:cs typeface="Times New Roman" panose="02020603050405020304" pitchFamily="18" charset="0"/>
              </a:rPr>
              <a:t>examination</a:t>
            </a:r>
          </a:p>
          <a:p>
            <a:pPr eaLnBrk="1" fontAlgn="auto" hangingPunct="1">
              <a:spcAft>
                <a:spcPts val="0"/>
              </a:spcAft>
              <a:buClr>
                <a:schemeClr val="tx1"/>
              </a:buClr>
              <a:buFont typeface="Arial" panose="020B0604020202020204" pitchFamily="34" charset="0"/>
              <a:buChar char="•"/>
              <a:defRPr/>
            </a:pPr>
            <a:r>
              <a:rPr lang="en-US" sz="2100" dirty="0" smtClean="0">
                <a:latin typeface="Times New Roman" panose="02020603050405020304" pitchFamily="18" charset="0"/>
                <a:cs typeface="Times New Roman" panose="02020603050405020304" pitchFamily="18" charset="0"/>
              </a:rPr>
              <a:t>Judge </a:t>
            </a:r>
            <a:r>
              <a:rPr lang="en-US" sz="2100" dirty="0">
                <a:latin typeface="Times New Roman" panose="02020603050405020304" pitchFamily="18" charset="0"/>
                <a:cs typeface="Times New Roman" panose="02020603050405020304" pitchFamily="18" charset="0"/>
              </a:rPr>
              <a:t>to determine if the facts, as outlined in the petition, are true</a:t>
            </a:r>
          </a:p>
          <a:p>
            <a:pPr marL="274320" indent="-274320" eaLnBrk="1" fontAlgn="auto" hangingPunct="1">
              <a:spcAft>
                <a:spcPts val="0"/>
              </a:spcAft>
              <a:buFont typeface="Wingdings 2"/>
              <a:buChar char=""/>
              <a:defRPr/>
            </a:pPr>
            <a:endParaRPr lang="en-US" dirty="0">
              <a:ea typeface="+mn-ea"/>
              <a:cs typeface="+mn-cs"/>
            </a:endParaRPr>
          </a:p>
        </p:txBody>
      </p:sp>
      <p:sp>
        <p:nvSpPr>
          <p:cNvPr id="2" name="Title 1"/>
          <p:cNvSpPr>
            <a:spLocks noGrp="1"/>
          </p:cNvSpPr>
          <p:nvPr>
            <p:ph type="title"/>
          </p:nvPr>
        </p:nvSpPr>
        <p:spPr>
          <a:xfrm>
            <a:off x="685800" y="228600"/>
            <a:ext cx="7772400" cy="1143000"/>
          </a:xfrm>
        </p:spPr>
        <p:txBody>
          <a:bodyPr/>
          <a:lstStyle/>
          <a:p>
            <a:pPr algn="ctr" eaLnBrk="1" fontAlgn="auto" hangingPunct="1">
              <a:spcAft>
                <a:spcPts val="0"/>
              </a:spcAft>
              <a:defRPr/>
            </a:pPr>
            <a:r>
              <a:rPr dirty="0" smtClean="0">
                <a:solidFill>
                  <a:schemeClr val="tx1"/>
                </a:solidFill>
                <a:latin typeface="Times New Roman" panose="02020603050405020304" pitchFamily="18" charset="0"/>
                <a:ea typeface="+mj-ea"/>
                <a:cs typeface="Times New Roman" panose="02020603050405020304" pitchFamily="18" charset="0"/>
              </a:rPr>
              <a:t>Adjudicatory Hearing</a:t>
            </a:r>
            <a:endParaRPr dirty="0">
              <a:solidFill>
                <a:schemeClr val="tx1"/>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9544733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143000"/>
            <a:ext cx="8991600" cy="5562600"/>
          </a:xfrm>
        </p:spPr>
        <p:txBody>
          <a:bodyPr>
            <a:noAutofit/>
          </a:bodyPr>
          <a:lstStyle/>
          <a:p>
            <a:pPr>
              <a:buClrTx/>
              <a:buFont typeface="Arial" panose="020B0604020202020204" pitchFamily="34" charset="0"/>
              <a:buChar char="•"/>
            </a:pPr>
            <a:r>
              <a:rPr lang="en-US" altLang="en-US" sz="1800" dirty="0">
                <a:solidFill>
                  <a:srgbClr val="FF0000"/>
                </a:solidFill>
              </a:rPr>
              <a:t>At the hearing the judge decides what sentence or disposition the juvenile offender should receive</a:t>
            </a:r>
          </a:p>
          <a:p>
            <a:pPr>
              <a:buClrTx/>
              <a:buFont typeface="Arial" panose="020B0604020202020204" pitchFamily="34" charset="0"/>
              <a:buChar char="•"/>
            </a:pPr>
            <a:endParaRPr lang="en-US" altLang="en-US" sz="1800" dirty="0"/>
          </a:p>
          <a:p>
            <a:pPr>
              <a:buClrTx/>
              <a:buFont typeface="Arial" panose="020B0604020202020204" pitchFamily="34" charset="0"/>
              <a:buChar char="•"/>
            </a:pPr>
            <a:r>
              <a:rPr lang="en-US" altLang="en-US" sz="1800" dirty="0"/>
              <a:t>The judges decision is based on a report prepared by the probation </a:t>
            </a:r>
            <a:r>
              <a:rPr lang="en-US" altLang="en-US" sz="1800" dirty="0" smtClean="0"/>
              <a:t>department</a:t>
            </a:r>
          </a:p>
          <a:p>
            <a:pPr>
              <a:buClrTx/>
              <a:buFont typeface="Arial" panose="020B0604020202020204" pitchFamily="34" charset="0"/>
              <a:buChar char="•"/>
            </a:pPr>
            <a:endParaRPr lang="en-US" altLang="en-US" sz="1800" dirty="0"/>
          </a:p>
          <a:p>
            <a:pPr>
              <a:buClrTx/>
              <a:buFont typeface="Arial" panose="020B0604020202020204" pitchFamily="34" charset="0"/>
              <a:buChar char="•"/>
            </a:pPr>
            <a:r>
              <a:rPr lang="en-US" sz="1800" dirty="0" smtClean="0"/>
              <a:t>4 </a:t>
            </a:r>
            <a:r>
              <a:rPr lang="en-US" sz="1800" dirty="0"/>
              <a:t>alternative dispositions for a juvenile who is in need of supervision</a:t>
            </a:r>
            <a:r>
              <a:rPr lang="en-US" sz="1800" dirty="0" smtClean="0"/>
              <a:t>:</a:t>
            </a:r>
            <a:endParaRPr lang="en-US" sz="1800" dirty="0"/>
          </a:p>
          <a:p>
            <a:pPr lvl="1">
              <a:buClrTx/>
              <a:buFont typeface="Arial" panose="020B0604020202020204" pitchFamily="34" charset="0"/>
              <a:buChar char="•"/>
            </a:pPr>
            <a:r>
              <a:rPr lang="en-US" sz="1800" dirty="0">
                <a:solidFill>
                  <a:srgbClr val="FF0000"/>
                </a:solidFill>
              </a:rPr>
              <a:t>A.  </a:t>
            </a:r>
            <a:r>
              <a:rPr lang="en-US" sz="1800" u="sng" dirty="0">
                <a:solidFill>
                  <a:srgbClr val="FF0000"/>
                </a:solidFill>
              </a:rPr>
              <a:t>Suspended </a:t>
            </a:r>
            <a:r>
              <a:rPr lang="en-US" sz="1800" u="sng" dirty="0" smtClean="0">
                <a:solidFill>
                  <a:srgbClr val="FF0000"/>
                </a:solidFill>
              </a:rPr>
              <a:t>Judgment</a:t>
            </a:r>
            <a:r>
              <a:rPr lang="en-US" sz="1800" dirty="0" smtClean="0">
                <a:solidFill>
                  <a:schemeClr val="tx1"/>
                </a:solidFill>
              </a:rPr>
              <a:t> </a:t>
            </a:r>
            <a:r>
              <a:rPr lang="en-US" sz="1800" dirty="0">
                <a:solidFill>
                  <a:schemeClr val="tx1"/>
                </a:solidFill>
              </a:rPr>
              <a:t>- all action is suspended and the juvenile is taken out of the system (very rare</a:t>
            </a:r>
            <a:r>
              <a:rPr lang="en-US" sz="1800" dirty="0" smtClean="0">
                <a:solidFill>
                  <a:schemeClr val="tx1"/>
                </a:solidFill>
              </a:rPr>
              <a:t>)</a:t>
            </a:r>
            <a:endParaRPr lang="en-US" sz="1800" dirty="0"/>
          </a:p>
          <a:p>
            <a:pPr lvl="1">
              <a:buClrTx/>
              <a:buFont typeface="Arial" panose="020B0604020202020204" pitchFamily="34" charset="0"/>
              <a:buChar char="•"/>
            </a:pPr>
            <a:r>
              <a:rPr lang="en-US" sz="1800" dirty="0">
                <a:solidFill>
                  <a:srgbClr val="FF0000"/>
                </a:solidFill>
              </a:rPr>
              <a:t>B.  </a:t>
            </a:r>
            <a:r>
              <a:rPr lang="en-US" sz="1800" u="sng" dirty="0">
                <a:solidFill>
                  <a:srgbClr val="FF0000"/>
                </a:solidFill>
              </a:rPr>
              <a:t>Probation</a:t>
            </a:r>
            <a:r>
              <a:rPr lang="en-US" sz="1800" dirty="0">
                <a:solidFill>
                  <a:srgbClr val="FF0000"/>
                </a:solidFill>
              </a:rPr>
              <a:t> </a:t>
            </a:r>
            <a:r>
              <a:rPr lang="en-US" sz="1800" dirty="0">
                <a:solidFill>
                  <a:schemeClr val="tx1"/>
                </a:solidFill>
              </a:rPr>
              <a:t>- juvenile is assigned to a probation officer (most </a:t>
            </a:r>
            <a:r>
              <a:rPr lang="en-US" sz="1800" dirty="0" smtClean="0">
                <a:solidFill>
                  <a:schemeClr val="tx1"/>
                </a:solidFill>
              </a:rPr>
              <a:t>common)</a:t>
            </a:r>
          </a:p>
          <a:p>
            <a:pPr lvl="2">
              <a:buClrTx/>
              <a:buFont typeface="Arial" panose="020B0604020202020204" pitchFamily="34" charset="0"/>
              <a:buChar char="•"/>
            </a:pPr>
            <a:r>
              <a:rPr lang="en-US" sz="1500" dirty="0" smtClean="0"/>
              <a:t>P.I.N.S</a:t>
            </a:r>
            <a:r>
              <a:rPr lang="en-US" sz="1500" dirty="0"/>
              <a:t>. - are placed on probation usually for </a:t>
            </a:r>
            <a:r>
              <a:rPr lang="en-US" sz="1500" u="sng" dirty="0"/>
              <a:t>1 </a:t>
            </a:r>
            <a:r>
              <a:rPr lang="en-US" sz="1500" u="sng" dirty="0" smtClean="0"/>
              <a:t>year</a:t>
            </a:r>
            <a:endParaRPr lang="en-US" sz="1500" dirty="0" smtClean="0"/>
          </a:p>
          <a:p>
            <a:pPr lvl="2">
              <a:buClrTx/>
              <a:buFont typeface="Arial" panose="020B0604020202020204" pitchFamily="34" charset="0"/>
              <a:buChar char="•"/>
            </a:pPr>
            <a:r>
              <a:rPr lang="en-US" sz="1500" dirty="0" smtClean="0"/>
              <a:t>J.D</a:t>
            </a:r>
            <a:r>
              <a:rPr lang="en-US" sz="1500" dirty="0"/>
              <a:t>. - are placed on probation usually for </a:t>
            </a:r>
            <a:r>
              <a:rPr lang="en-US" sz="1500" u="sng" dirty="0"/>
              <a:t>2 </a:t>
            </a:r>
            <a:r>
              <a:rPr lang="en-US" sz="1500" u="sng" dirty="0" smtClean="0"/>
              <a:t>years</a:t>
            </a:r>
            <a:endParaRPr lang="en-US" sz="1500" dirty="0"/>
          </a:p>
          <a:p>
            <a:pPr lvl="1">
              <a:buClrTx/>
              <a:buFont typeface="Arial" panose="020B0604020202020204" pitchFamily="34" charset="0"/>
              <a:buChar char="•"/>
            </a:pPr>
            <a:r>
              <a:rPr lang="en-US" sz="1800" dirty="0">
                <a:solidFill>
                  <a:srgbClr val="FF0000"/>
                </a:solidFill>
              </a:rPr>
              <a:t>C.  </a:t>
            </a:r>
            <a:r>
              <a:rPr lang="en-US" sz="1800" u="sng" dirty="0">
                <a:solidFill>
                  <a:srgbClr val="FF0000"/>
                </a:solidFill>
              </a:rPr>
              <a:t>Placement in a Private Residential Treatment</a:t>
            </a:r>
            <a:r>
              <a:rPr lang="en-US" sz="1800" dirty="0">
                <a:solidFill>
                  <a:srgbClr val="FF0000"/>
                </a:solidFill>
              </a:rPr>
              <a:t> </a:t>
            </a:r>
            <a:r>
              <a:rPr lang="en-US" sz="1800" u="sng" dirty="0">
                <a:solidFill>
                  <a:srgbClr val="FF0000"/>
                </a:solidFill>
              </a:rPr>
              <a:t>Center</a:t>
            </a:r>
            <a:r>
              <a:rPr lang="en-US" sz="1800" dirty="0">
                <a:solidFill>
                  <a:srgbClr val="FF0000"/>
                </a:solidFill>
              </a:rPr>
              <a:t> </a:t>
            </a:r>
            <a:r>
              <a:rPr lang="en-US" sz="1800" dirty="0">
                <a:solidFill>
                  <a:schemeClr val="tx1"/>
                </a:solidFill>
              </a:rPr>
              <a:t>-      family counseling, foster homes, child and alcohol abuse treatment centers, half-way </a:t>
            </a:r>
            <a:r>
              <a:rPr lang="en-US" sz="1800" dirty="0" smtClean="0">
                <a:solidFill>
                  <a:schemeClr val="tx1"/>
                </a:solidFill>
              </a:rPr>
              <a:t>houses</a:t>
            </a:r>
            <a:endParaRPr lang="en-US" sz="1800" dirty="0"/>
          </a:p>
          <a:p>
            <a:pPr lvl="1">
              <a:buClrTx/>
              <a:buFont typeface="Arial" panose="020B0604020202020204" pitchFamily="34" charset="0"/>
              <a:buChar char="•"/>
            </a:pPr>
            <a:r>
              <a:rPr lang="en-US" sz="1800" dirty="0">
                <a:solidFill>
                  <a:srgbClr val="FF0000"/>
                </a:solidFill>
              </a:rPr>
              <a:t>D.  </a:t>
            </a:r>
            <a:r>
              <a:rPr lang="en-US" sz="1800" u="sng" dirty="0">
                <a:solidFill>
                  <a:srgbClr val="FF0000"/>
                </a:solidFill>
              </a:rPr>
              <a:t>Placement in State Training School</a:t>
            </a:r>
            <a:r>
              <a:rPr lang="en-US" sz="1800" dirty="0">
                <a:solidFill>
                  <a:schemeClr val="tx1"/>
                </a:solidFill>
              </a:rPr>
              <a:t> - only used as a last resort or in most severe cases, formally called a reform </a:t>
            </a:r>
            <a:r>
              <a:rPr lang="en-US" sz="1800" dirty="0" smtClean="0">
                <a:solidFill>
                  <a:schemeClr val="tx1"/>
                </a:solidFill>
              </a:rPr>
              <a:t>school</a:t>
            </a:r>
            <a:endParaRPr lang="en-US" sz="1800" dirty="0">
              <a:solidFill>
                <a:schemeClr val="tx1"/>
              </a:solidFill>
            </a:endParaRPr>
          </a:p>
        </p:txBody>
      </p:sp>
      <p:sp>
        <p:nvSpPr>
          <p:cNvPr id="3" name="Title 2"/>
          <p:cNvSpPr>
            <a:spLocks noGrp="1"/>
          </p:cNvSpPr>
          <p:nvPr>
            <p:ph type="title"/>
          </p:nvPr>
        </p:nvSpPr>
        <p:spPr>
          <a:xfrm>
            <a:off x="457200" y="10886"/>
            <a:ext cx="8229600" cy="838200"/>
          </a:xfrm>
        </p:spPr>
        <p:txBody>
          <a:bodyPr/>
          <a:lstStyle/>
          <a:p>
            <a:pPr algn="ctr"/>
            <a:r>
              <a:rPr lang="en-US" dirty="0" smtClean="0">
                <a:solidFill>
                  <a:schemeClr val="tx1"/>
                </a:solidFill>
              </a:rPr>
              <a:t>Dispositional Hearing</a:t>
            </a:r>
            <a:endParaRPr lang="en-US" dirty="0">
              <a:solidFill>
                <a:schemeClr val="tx1"/>
              </a:solidFill>
            </a:endParaRPr>
          </a:p>
        </p:txBody>
      </p:sp>
    </p:spTree>
    <p:extLst>
      <p:ext uri="{BB962C8B-B14F-4D97-AF65-F5344CB8AC3E}">
        <p14:creationId xmlns:p14="http://schemas.microsoft.com/office/powerpoint/2010/main" val="38454849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572000"/>
          </a:xfrm>
        </p:spPr>
        <p:txBody>
          <a:bodyPr>
            <a:normAutofit/>
          </a:bodyPr>
          <a:lstStyle/>
          <a:p>
            <a:pPr>
              <a:buClrTx/>
              <a:buFont typeface="Arial" panose="020B0604020202020204" pitchFamily="34" charset="0"/>
              <a:buChar char="•"/>
            </a:pPr>
            <a:r>
              <a:rPr lang="en-US" sz="1800" dirty="0" smtClean="0">
                <a:latin typeface="Times New Roman" panose="02020603050405020304" pitchFamily="18" charset="0"/>
                <a:cs typeface="Times New Roman" panose="02020603050405020304" pitchFamily="18" charset="0"/>
              </a:rPr>
              <a:t>The </a:t>
            </a:r>
            <a:r>
              <a:rPr lang="en-US" sz="1800" dirty="0">
                <a:latin typeface="Times New Roman" panose="02020603050405020304" pitchFamily="18" charset="0"/>
                <a:cs typeface="Times New Roman" panose="02020603050405020304" pitchFamily="18" charset="0"/>
              </a:rPr>
              <a:t>p</a:t>
            </a:r>
            <a:r>
              <a:rPr lang="en-US" sz="1800" dirty="0" smtClean="0">
                <a:latin typeface="Times New Roman" panose="02020603050405020304" pitchFamily="18" charset="0"/>
                <a:cs typeface="Times New Roman" panose="02020603050405020304" pitchFamily="18" charset="0"/>
              </a:rPr>
              <a:t>robation </a:t>
            </a:r>
            <a:r>
              <a:rPr lang="en-US" sz="1800" dirty="0">
                <a:latin typeface="Times New Roman" panose="02020603050405020304" pitchFamily="18" charset="0"/>
                <a:cs typeface="Times New Roman" panose="02020603050405020304" pitchFamily="18" charset="0"/>
              </a:rPr>
              <a:t>d</a:t>
            </a:r>
            <a:r>
              <a:rPr lang="en-US" sz="1800" dirty="0" smtClean="0">
                <a:latin typeface="Times New Roman" panose="02020603050405020304" pitchFamily="18" charset="0"/>
                <a:cs typeface="Times New Roman" panose="02020603050405020304" pitchFamily="18" charset="0"/>
              </a:rPr>
              <a:t>ept</a:t>
            </a:r>
            <a:r>
              <a:rPr lang="en-US" sz="18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investigates:</a:t>
            </a:r>
          </a:p>
          <a:p>
            <a:pPr lvl="1">
              <a:buClrTx/>
              <a:buFont typeface="Arial" panose="020B0604020202020204" pitchFamily="34" charset="0"/>
              <a:buChar char="•"/>
            </a:pPr>
            <a:r>
              <a:rPr lang="en-US" sz="1800" dirty="0" smtClean="0">
                <a:latin typeface="Times New Roman" panose="02020603050405020304" pitchFamily="18" charset="0"/>
                <a:cs typeface="Times New Roman" panose="02020603050405020304" pitchFamily="18" charset="0"/>
              </a:rPr>
              <a:t>Legal</a:t>
            </a:r>
          </a:p>
          <a:p>
            <a:pPr lvl="1">
              <a:buClrTx/>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S</a:t>
            </a:r>
            <a:r>
              <a:rPr lang="en-US" sz="1800" dirty="0" smtClean="0">
                <a:latin typeface="Times New Roman" panose="02020603050405020304" pitchFamily="18" charset="0"/>
                <a:cs typeface="Times New Roman" panose="02020603050405020304" pitchFamily="18" charset="0"/>
              </a:rPr>
              <a:t>ocial </a:t>
            </a:r>
          </a:p>
          <a:p>
            <a:pPr lvl="1">
              <a:buClrTx/>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M</a:t>
            </a:r>
            <a:r>
              <a:rPr lang="en-US" sz="1800" dirty="0" smtClean="0">
                <a:latin typeface="Times New Roman" panose="02020603050405020304" pitchFamily="18" charset="0"/>
                <a:cs typeface="Times New Roman" panose="02020603050405020304" pitchFamily="18" charset="0"/>
              </a:rPr>
              <a:t>edical </a:t>
            </a:r>
            <a:r>
              <a:rPr lang="en-US" sz="1800" dirty="0">
                <a:latin typeface="Times New Roman" panose="02020603050405020304" pitchFamily="18" charset="0"/>
                <a:cs typeface="Times New Roman" panose="02020603050405020304" pitchFamily="18" charset="0"/>
              </a:rPr>
              <a:t>history </a:t>
            </a:r>
            <a:endParaRPr lang="en-US" sz="1800" dirty="0" smtClean="0">
              <a:latin typeface="Times New Roman" panose="02020603050405020304" pitchFamily="18" charset="0"/>
              <a:cs typeface="Times New Roman" panose="02020603050405020304" pitchFamily="18" charset="0"/>
            </a:endParaRPr>
          </a:p>
          <a:p>
            <a:pPr lvl="1">
              <a:buClrTx/>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A</a:t>
            </a:r>
            <a:r>
              <a:rPr lang="en-US" sz="1800" dirty="0" smtClean="0">
                <a:latin typeface="Times New Roman" panose="02020603050405020304" pitchFamily="18" charset="0"/>
                <a:cs typeface="Times New Roman" panose="02020603050405020304" pitchFamily="18" charset="0"/>
              </a:rPr>
              <a:t>rrests </a:t>
            </a:r>
          </a:p>
          <a:p>
            <a:pPr lvl="1">
              <a:buClrTx/>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F</a:t>
            </a:r>
            <a:r>
              <a:rPr lang="en-US" sz="1800" dirty="0" smtClean="0">
                <a:latin typeface="Times New Roman" panose="02020603050405020304" pitchFamily="18" charset="0"/>
                <a:cs typeface="Times New Roman" panose="02020603050405020304" pitchFamily="18" charset="0"/>
              </a:rPr>
              <a:t>amily history </a:t>
            </a:r>
          </a:p>
          <a:p>
            <a:pPr lvl="1">
              <a:buClrTx/>
              <a:buFont typeface="Arial" panose="020B0604020202020204" pitchFamily="34" charset="0"/>
              <a:buChar char="•"/>
            </a:pPr>
            <a:r>
              <a:rPr lang="en-US" sz="1800" dirty="0" smtClean="0">
                <a:latin typeface="Times New Roman" panose="02020603050405020304" pitchFamily="18" charset="0"/>
                <a:cs typeface="Times New Roman" panose="02020603050405020304" pitchFamily="18" charset="0"/>
              </a:rPr>
              <a:t>Education</a:t>
            </a:r>
          </a:p>
          <a:p>
            <a:pPr lvl="1">
              <a:buClrTx/>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P</a:t>
            </a:r>
            <a:r>
              <a:rPr lang="en-US" sz="1800" dirty="0" smtClean="0">
                <a:latin typeface="Times New Roman" panose="02020603050405020304" pitchFamily="18" charset="0"/>
                <a:cs typeface="Times New Roman" panose="02020603050405020304" pitchFamily="18" charset="0"/>
              </a:rPr>
              <a:t>sychiatric </a:t>
            </a:r>
            <a:r>
              <a:rPr lang="en-US" sz="1800" dirty="0">
                <a:latin typeface="Times New Roman" panose="02020603050405020304" pitchFamily="18" charset="0"/>
                <a:cs typeface="Times New Roman" panose="02020603050405020304" pitchFamily="18" charset="0"/>
              </a:rPr>
              <a:t>and psychological </a:t>
            </a:r>
            <a:r>
              <a:rPr lang="en-US" sz="1800" dirty="0" smtClean="0">
                <a:latin typeface="Times New Roman" panose="02020603050405020304" pitchFamily="18" charset="0"/>
                <a:cs typeface="Times New Roman" panose="02020603050405020304" pitchFamily="18" charset="0"/>
              </a:rPr>
              <a:t>reports </a:t>
            </a:r>
          </a:p>
          <a:p>
            <a:pPr lvl="1">
              <a:buClrTx/>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E</a:t>
            </a:r>
            <a:r>
              <a:rPr lang="en-US" sz="1800" dirty="0" smtClean="0">
                <a:latin typeface="Times New Roman" panose="02020603050405020304" pitchFamily="18" charset="0"/>
                <a:cs typeface="Times New Roman" panose="02020603050405020304" pitchFamily="18" charset="0"/>
              </a:rPr>
              <a:t>mployment </a:t>
            </a:r>
            <a:r>
              <a:rPr lang="en-US" sz="1800" dirty="0">
                <a:latin typeface="Times New Roman" panose="02020603050405020304" pitchFamily="18" charset="0"/>
                <a:cs typeface="Times New Roman" panose="02020603050405020304" pitchFamily="18" charset="0"/>
              </a:rPr>
              <a:t>and financial </a:t>
            </a:r>
            <a:r>
              <a:rPr lang="en-US" sz="1800" dirty="0" smtClean="0">
                <a:latin typeface="Times New Roman" panose="02020603050405020304" pitchFamily="18" charset="0"/>
                <a:cs typeface="Times New Roman" panose="02020603050405020304" pitchFamily="18" charset="0"/>
              </a:rPr>
              <a:t>records </a:t>
            </a:r>
          </a:p>
          <a:p>
            <a:pPr>
              <a:buClrTx/>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a:p>
            <a:pPr>
              <a:buClrTx/>
              <a:buFont typeface="Arial" panose="020B0604020202020204" pitchFamily="34" charset="0"/>
              <a:buChar char="•"/>
            </a:pPr>
            <a:r>
              <a:rPr lang="en-US" sz="1800" dirty="0" smtClean="0">
                <a:latin typeface="Times New Roman" panose="02020603050405020304" pitchFamily="18" charset="0"/>
                <a:cs typeface="Times New Roman" panose="02020603050405020304" pitchFamily="18" charset="0"/>
              </a:rPr>
              <a:t>Primary </a:t>
            </a:r>
            <a:r>
              <a:rPr lang="en-US" sz="1800" dirty="0">
                <a:latin typeface="Times New Roman" panose="02020603050405020304" pitchFamily="18" charset="0"/>
                <a:cs typeface="Times New Roman" panose="02020603050405020304" pitchFamily="18" charset="0"/>
              </a:rPr>
              <a:t>purpose is to assist the court in determining what should be done for </a:t>
            </a:r>
            <a:r>
              <a:rPr lang="en-US" sz="1800" dirty="0" smtClean="0">
                <a:latin typeface="Times New Roman" panose="02020603050405020304" pitchFamily="18" charset="0"/>
                <a:cs typeface="Times New Roman" panose="02020603050405020304" pitchFamily="18" charset="0"/>
              </a:rPr>
              <a:t>them</a:t>
            </a:r>
          </a:p>
          <a:p>
            <a:endParaRPr lang="en-US" u="sng" dirty="0"/>
          </a:p>
          <a:p>
            <a:endParaRPr lang="en-US" dirty="0"/>
          </a:p>
        </p:txBody>
      </p:sp>
      <p:sp>
        <p:nvSpPr>
          <p:cNvPr id="3" name="Title 2"/>
          <p:cNvSpPr>
            <a:spLocks noGrp="1"/>
          </p:cNvSpPr>
          <p:nvPr>
            <p:ph type="title"/>
          </p:nvPr>
        </p:nvSpPr>
        <p:spPr>
          <a:xfrm>
            <a:off x="457200" y="152400"/>
            <a:ext cx="8229600" cy="914400"/>
          </a:xfrm>
        </p:spPr>
        <p:txBody>
          <a:bodyPr/>
          <a:lstStyle/>
          <a:p>
            <a:pPr algn="ctr"/>
            <a:r>
              <a:rPr lang="en-US" dirty="0" smtClean="0">
                <a:solidFill>
                  <a:schemeClr val="tx1"/>
                </a:solidFill>
                <a:latin typeface="Times New Roman" panose="02020603050405020304" pitchFamily="18" charset="0"/>
                <a:cs typeface="Times New Roman" panose="02020603050405020304" pitchFamily="18" charset="0"/>
              </a:rPr>
              <a:t>Juvenile Investigation</a:t>
            </a: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82107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defRPr/>
            </a:pPr>
            <a:endParaRPr lang="en-US" sz="2400" dirty="0">
              <a:solidFill>
                <a:prstClr val="white"/>
              </a:solidFill>
              <a:latin typeface="Times New Roman" charset="0"/>
              <a:ea typeface="ＭＳ Ｐゴシック" charset="0"/>
            </a:endParaRPr>
          </a:p>
        </p:txBody>
      </p:sp>
      <p:sp>
        <p:nvSpPr>
          <p:cNvPr id="1945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defRPr/>
            </a:pPr>
            <a:endParaRPr lang="en-US" sz="2400" dirty="0">
              <a:solidFill>
                <a:prstClr val="white"/>
              </a:solidFill>
              <a:latin typeface="Times New Roman" charset="0"/>
              <a:ea typeface="ＭＳ Ｐゴシック" charset="0"/>
            </a:endParaRPr>
          </a:p>
        </p:txBody>
      </p:sp>
      <p:sp>
        <p:nvSpPr>
          <p:cNvPr id="19460" name="Rectangle 4"/>
          <p:cNvSpPr>
            <a:spLocks noChangeArrowheads="1"/>
          </p:cNvSpPr>
          <p:nvPr/>
        </p:nvSpPr>
        <p:spPr bwMode="auto">
          <a:xfrm>
            <a:off x="1143000" y="342900"/>
            <a:ext cx="6172200" cy="1143000"/>
          </a:xfrm>
          <a:prstGeom prst="rect">
            <a:avLst/>
          </a:prstGeom>
          <a:noFill/>
          <a:ln>
            <a:noFill/>
          </a:ln>
          <a:effectLst>
            <a:outerShdw blurRad="63500" dist="13470"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pPr fontAlgn="base">
              <a:spcBef>
                <a:spcPct val="0"/>
              </a:spcBef>
              <a:spcAft>
                <a:spcPct val="0"/>
              </a:spcAft>
              <a:defRPr/>
            </a:pPr>
            <a:r>
              <a:rPr lang="en-US" sz="4400" dirty="0">
                <a:latin typeface="Times New Roman" charset="0"/>
                <a:ea typeface="ＭＳ Ｐゴシック" charset="0"/>
              </a:rPr>
              <a:t>          </a:t>
            </a:r>
            <a:r>
              <a:rPr lang="en-US" sz="4800" dirty="0">
                <a:latin typeface="Times New Roman" charset="0"/>
                <a:ea typeface="ＭＳ Ｐゴシック" charset="0"/>
              </a:rPr>
              <a:t>Juvenile Trials</a:t>
            </a:r>
          </a:p>
        </p:txBody>
      </p:sp>
      <p:sp>
        <p:nvSpPr>
          <p:cNvPr id="19461" name="Rectangle 5"/>
          <p:cNvSpPr>
            <a:spLocks noChangeArrowheads="1"/>
          </p:cNvSpPr>
          <p:nvPr/>
        </p:nvSpPr>
        <p:spPr bwMode="auto">
          <a:xfrm>
            <a:off x="685800" y="2819400"/>
            <a:ext cx="42672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marL="342900" indent="-342900" fontAlgn="base">
              <a:spcBef>
                <a:spcPct val="20000"/>
              </a:spcBef>
              <a:spcAft>
                <a:spcPct val="0"/>
              </a:spcAft>
              <a:buFontTx/>
              <a:buChar char="•"/>
              <a:defRPr/>
            </a:pPr>
            <a:r>
              <a:rPr lang="en-US" sz="2400" b="1" dirty="0">
                <a:latin typeface="Times New Roman" panose="02020603050405020304" pitchFamily="18" charset="0"/>
                <a:ea typeface="ＭＳ Ｐゴシック" charset="0"/>
                <a:cs typeface="Times New Roman" panose="02020603050405020304" pitchFamily="18" charset="0"/>
              </a:rPr>
              <a:t>Due process</a:t>
            </a:r>
          </a:p>
          <a:p>
            <a:pPr marL="342900" indent="-342900" fontAlgn="base">
              <a:spcBef>
                <a:spcPct val="20000"/>
              </a:spcBef>
              <a:spcAft>
                <a:spcPct val="0"/>
              </a:spcAft>
              <a:buFontTx/>
              <a:buChar char="•"/>
              <a:defRPr/>
            </a:pPr>
            <a:r>
              <a:rPr lang="en-US" sz="2400" b="1" dirty="0">
                <a:latin typeface="Times New Roman" panose="02020603050405020304" pitchFamily="18" charset="0"/>
                <a:ea typeface="ＭＳ Ｐゴシック" charset="0"/>
                <a:cs typeface="Times New Roman" panose="02020603050405020304" pitchFamily="18" charset="0"/>
              </a:rPr>
              <a:t>Fair notice of charges</a:t>
            </a:r>
          </a:p>
          <a:p>
            <a:pPr marL="342900" indent="-342900" fontAlgn="base">
              <a:spcBef>
                <a:spcPct val="20000"/>
              </a:spcBef>
              <a:spcAft>
                <a:spcPct val="0"/>
              </a:spcAft>
              <a:buFontTx/>
              <a:buChar char="•"/>
              <a:defRPr/>
            </a:pPr>
            <a:r>
              <a:rPr lang="en-US" sz="2400" b="1" dirty="0">
                <a:latin typeface="Times New Roman" panose="02020603050405020304" pitchFamily="18" charset="0"/>
                <a:ea typeface="ＭＳ Ｐゴシック" charset="0"/>
                <a:cs typeface="Times New Roman" panose="02020603050405020304" pitchFamily="18" charset="0"/>
              </a:rPr>
              <a:t>Legal representation</a:t>
            </a:r>
          </a:p>
          <a:p>
            <a:pPr marL="342900" indent="-342900" fontAlgn="base">
              <a:spcBef>
                <a:spcPct val="20000"/>
              </a:spcBef>
              <a:spcAft>
                <a:spcPct val="0"/>
              </a:spcAft>
              <a:buFontTx/>
              <a:buChar char="•"/>
              <a:defRPr/>
            </a:pPr>
            <a:r>
              <a:rPr lang="en-US" sz="2400" b="1" dirty="0">
                <a:latin typeface="Times New Roman" panose="02020603050405020304" pitchFamily="18" charset="0"/>
                <a:ea typeface="ＭＳ Ｐゴシック" charset="0"/>
                <a:cs typeface="Times New Roman" panose="02020603050405020304" pitchFamily="18" charset="0"/>
              </a:rPr>
              <a:t>Confrontation of witnesses</a:t>
            </a:r>
          </a:p>
          <a:p>
            <a:pPr marL="342900" indent="-342900" fontAlgn="base">
              <a:spcBef>
                <a:spcPct val="20000"/>
              </a:spcBef>
              <a:spcAft>
                <a:spcPct val="0"/>
              </a:spcAft>
              <a:buFontTx/>
              <a:buChar char="•"/>
              <a:defRPr/>
            </a:pPr>
            <a:r>
              <a:rPr lang="en-US" sz="2400" b="1" dirty="0">
                <a:latin typeface="Times New Roman" panose="02020603050405020304" pitchFamily="18" charset="0"/>
                <a:ea typeface="ＭＳ Ｐゴシック" charset="0"/>
                <a:cs typeface="Times New Roman" panose="02020603050405020304" pitchFamily="18" charset="0"/>
              </a:rPr>
              <a:t>Proof beyond a reasonable doubt</a:t>
            </a:r>
          </a:p>
        </p:txBody>
      </p:sp>
      <p:sp>
        <p:nvSpPr>
          <p:cNvPr id="19462" name="Rectangle 6"/>
          <p:cNvSpPr>
            <a:spLocks noChangeArrowheads="1"/>
          </p:cNvSpPr>
          <p:nvPr/>
        </p:nvSpPr>
        <p:spPr bwMode="auto">
          <a:xfrm>
            <a:off x="4572000" y="2834244"/>
            <a:ext cx="3810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marL="342900" indent="-342900" fontAlgn="base">
              <a:spcBef>
                <a:spcPct val="20000"/>
              </a:spcBef>
              <a:spcAft>
                <a:spcPct val="0"/>
              </a:spcAft>
              <a:buFontTx/>
              <a:buChar char="•"/>
              <a:defRPr/>
            </a:pPr>
            <a:r>
              <a:rPr lang="en-US" sz="2400" b="1" dirty="0">
                <a:latin typeface="Times New Roman" charset="0"/>
                <a:ea typeface="ＭＳ Ｐゴシック" charset="0"/>
              </a:rPr>
              <a:t>Trial by jury is not a constitutional right</a:t>
            </a:r>
          </a:p>
        </p:txBody>
      </p:sp>
      <p:sp>
        <p:nvSpPr>
          <p:cNvPr id="19463" name="Rectangle 7"/>
          <p:cNvSpPr>
            <a:spLocks noChangeArrowheads="1"/>
          </p:cNvSpPr>
          <p:nvPr/>
        </p:nvSpPr>
        <p:spPr bwMode="auto">
          <a:xfrm>
            <a:off x="901700" y="1954213"/>
            <a:ext cx="6952802" cy="58221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fontAlgn="base">
              <a:spcBef>
                <a:spcPct val="0"/>
              </a:spcBef>
              <a:spcAft>
                <a:spcPct val="0"/>
              </a:spcAft>
              <a:defRPr/>
            </a:pPr>
            <a:r>
              <a:rPr lang="en-US" altLang="en-US" sz="3200" b="1" dirty="0" smtClean="0">
                <a:solidFill>
                  <a:srgbClr val="B2B2B2"/>
                </a:solidFill>
                <a:effectLst>
                  <a:outerShdw blurRad="38100" dist="38100" dir="2700000" algn="tl">
                    <a:srgbClr val="FFFFFF"/>
                  </a:outerShdw>
                </a:effectLst>
                <a:latin typeface="Arial" pitchFamily="34" charset="0"/>
              </a:rPr>
              <a:t>   </a:t>
            </a:r>
            <a:r>
              <a:rPr lang="en-US" altLang="en-US" sz="3200" b="1" dirty="0" smtClean="0">
                <a:effectLst>
                  <a:outerShdw blurRad="38100" dist="38100" dir="2700000" algn="tl">
                    <a:srgbClr val="000000"/>
                  </a:outerShdw>
                </a:effectLst>
                <a:cs typeface="Times New Roman" panose="02020603050405020304" pitchFamily="18" charset="0"/>
              </a:rPr>
              <a:t>Require:  </a:t>
            </a:r>
            <a:r>
              <a:rPr lang="en-US" altLang="en-US" sz="3200" b="1" dirty="0" smtClean="0">
                <a:effectLst>
                  <a:outerShdw blurRad="38100" dist="38100" dir="2700000" algn="tl">
                    <a:srgbClr val="FFFFFF"/>
                  </a:outerShdw>
                </a:effectLst>
                <a:cs typeface="Times New Roman" panose="02020603050405020304" pitchFamily="18" charset="0"/>
              </a:rPr>
              <a:t>                 </a:t>
            </a:r>
            <a:r>
              <a:rPr lang="en-US" altLang="en-US" sz="3200" b="1" dirty="0" smtClean="0">
                <a:effectLst>
                  <a:outerShdw blurRad="38100" dist="38100" dir="2700000" algn="tl">
                    <a:srgbClr val="000000"/>
                  </a:outerShdw>
                </a:effectLst>
                <a:cs typeface="Times New Roman" panose="02020603050405020304" pitchFamily="18" charset="0"/>
              </a:rPr>
              <a:t>Do not require:</a:t>
            </a:r>
          </a:p>
        </p:txBody>
      </p:sp>
      <p:graphicFrame>
        <p:nvGraphicFramePr>
          <p:cNvPr id="16392" name="Object 8">
            <a:hlinkClick r:id="" action="ppaction://ole?verb=0"/>
          </p:cNvPr>
          <p:cNvGraphicFramePr>
            <a:graphicFrameLocks/>
          </p:cNvGraphicFramePr>
          <p:nvPr>
            <p:extLst>
              <p:ext uri="{D42A27DB-BD31-4B8C-83A1-F6EECF244321}">
                <p14:modId xmlns:p14="http://schemas.microsoft.com/office/powerpoint/2010/main" val="3616080629"/>
              </p:ext>
            </p:extLst>
          </p:nvPr>
        </p:nvGraphicFramePr>
        <p:xfrm>
          <a:off x="5105400" y="3962400"/>
          <a:ext cx="3722688" cy="1500188"/>
        </p:xfrm>
        <a:graphic>
          <a:graphicData uri="http://schemas.openxmlformats.org/presentationml/2006/ole">
            <mc:AlternateContent xmlns:mc="http://schemas.openxmlformats.org/markup-compatibility/2006">
              <mc:Choice xmlns:v="urn:schemas-microsoft-com:vml" Requires="v">
                <p:oleObj spid="_x0000_s2084" name="Clip" r:id="rId3" imgW="8229600" imgH="3327400" progId="MS_ClipArt_Gallery.2">
                  <p:embed/>
                </p:oleObj>
              </mc:Choice>
              <mc:Fallback>
                <p:oleObj name="Clip" r:id="rId3" imgW="8229600" imgH="3327400" progId="MS_ClipArt_Gallery.2">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3962400"/>
                        <a:ext cx="3722688" cy="15001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8005568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Adult vs. Juvenile</a:t>
            </a:r>
            <a:endParaRPr lang="en-US" dirty="0">
              <a:latin typeface="Times New Roman" panose="02020603050405020304" pitchFamily="18" charset="0"/>
              <a:cs typeface="Times New Roman" panose="02020603050405020304"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16962631"/>
              </p:ext>
            </p:extLst>
          </p:nvPr>
        </p:nvGraphicFramePr>
        <p:xfrm>
          <a:off x="1142997" y="1417636"/>
          <a:ext cx="7391402" cy="5059363"/>
        </p:xfrm>
        <a:graphic>
          <a:graphicData uri="http://schemas.openxmlformats.org/drawingml/2006/table">
            <a:tbl>
              <a:tblPr firstRow="1" firstCol="1" lastRow="1" lastCol="1" bandRow="1" bandCol="1">
                <a:tableStyleId>{5C22544A-7EE6-4342-B048-85BDC9FD1C3A}</a:tableStyleId>
              </a:tblPr>
              <a:tblGrid>
                <a:gridCol w="3695701">
                  <a:extLst>
                    <a:ext uri="{9D8B030D-6E8A-4147-A177-3AD203B41FA5}">
                      <a16:colId xmlns:a16="http://schemas.microsoft.com/office/drawing/2014/main" val="3588349741"/>
                    </a:ext>
                  </a:extLst>
                </a:gridCol>
                <a:gridCol w="3695701">
                  <a:extLst>
                    <a:ext uri="{9D8B030D-6E8A-4147-A177-3AD203B41FA5}">
                      <a16:colId xmlns:a16="http://schemas.microsoft.com/office/drawing/2014/main" val="2190017672"/>
                    </a:ext>
                  </a:extLst>
                </a:gridCol>
              </a:tblGrid>
              <a:tr h="457583">
                <a:tc>
                  <a:txBody>
                    <a:bodyPr/>
                    <a:lstStyle/>
                    <a:p>
                      <a:pPr marL="0" marR="0" algn="ctr">
                        <a:spcBef>
                          <a:spcPts val="0"/>
                        </a:spcBef>
                        <a:spcAft>
                          <a:spcPts val="0"/>
                        </a:spcAft>
                      </a:pPr>
                      <a:r>
                        <a:rPr lang="en-US" sz="2800" u="sng">
                          <a:effectLst/>
                        </a:rPr>
                        <a:t>Adult Law Terms</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u="sng">
                          <a:effectLst/>
                        </a:rPr>
                        <a:t>Juvenile Law Terms</a:t>
                      </a:r>
                      <a:endParaRPr lang="en-US"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317799018"/>
                  </a:ext>
                </a:extLst>
              </a:tr>
              <a:tr h="457583">
                <a:tc>
                  <a:txBody>
                    <a:bodyPr/>
                    <a:lstStyle/>
                    <a:p>
                      <a:pPr marL="0" marR="0" algn="ctr">
                        <a:spcBef>
                          <a:spcPts val="0"/>
                        </a:spcBef>
                        <a:spcAft>
                          <a:spcPts val="0"/>
                        </a:spcAft>
                      </a:pPr>
                      <a:r>
                        <a:rPr lang="en-US" sz="2800">
                          <a:effectLst/>
                        </a:rPr>
                        <a:t>Crime</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r>
                        <a:rPr lang="en-US" sz="2800" kern="1200">
                          <a:effectLst/>
                        </a:rPr>
                        <a:t>Offense</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662089200"/>
                  </a:ext>
                </a:extLst>
              </a:tr>
              <a:tr h="457583">
                <a:tc>
                  <a:txBody>
                    <a:bodyPr/>
                    <a:lstStyle/>
                    <a:p>
                      <a:pPr marL="0" marR="0" algn="ctr">
                        <a:spcBef>
                          <a:spcPts val="0"/>
                        </a:spcBef>
                        <a:spcAft>
                          <a:spcPts val="0"/>
                        </a:spcAft>
                      </a:pPr>
                      <a:r>
                        <a:rPr lang="en-US" sz="2800">
                          <a:effectLst/>
                        </a:rPr>
                        <a:t>Arrest</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r>
                        <a:rPr lang="en-US" sz="2800" kern="1200">
                          <a:effectLst/>
                        </a:rPr>
                        <a:t>Take into Custody</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418529949"/>
                  </a:ext>
                </a:extLst>
              </a:tr>
              <a:tr h="457583">
                <a:tc>
                  <a:txBody>
                    <a:bodyPr/>
                    <a:lstStyle/>
                    <a:p>
                      <a:pPr marL="0" marR="0" algn="ctr">
                        <a:spcBef>
                          <a:spcPts val="0"/>
                        </a:spcBef>
                        <a:spcAft>
                          <a:spcPts val="0"/>
                        </a:spcAft>
                      </a:pPr>
                      <a:r>
                        <a:rPr lang="en-US" sz="2800">
                          <a:effectLst/>
                        </a:rPr>
                        <a:t>File Charges</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r>
                        <a:rPr lang="en-US" sz="2800" kern="1200">
                          <a:effectLst/>
                        </a:rPr>
                        <a:t>Petition</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42841066"/>
                  </a:ext>
                </a:extLst>
              </a:tr>
              <a:tr h="457583">
                <a:tc>
                  <a:txBody>
                    <a:bodyPr/>
                    <a:lstStyle/>
                    <a:p>
                      <a:pPr marL="0" marR="0" algn="ctr">
                        <a:spcBef>
                          <a:spcPts val="0"/>
                        </a:spcBef>
                        <a:spcAft>
                          <a:spcPts val="0"/>
                        </a:spcAft>
                      </a:pPr>
                      <a:r>
                        <a:rPr lang="en-US" sz="2800">
                          <a:effectLst/>
                        </a:rPr>
                        <a:t>Not Guilty Plea </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r>
                        <a:rPr lang="en-US" sz="2800" kern="1200">
                          <a:effectLst/>
                        </a:rPr>
                        <a:t>Denial</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880773789"/>
                  </a:ext>
                </a:extLst>
              </a:tr>
              <a:tr h="457583">
                <a:tc>
                  <a:txBody>
                    <a:bodyPr/>
                    <a:lstStyle/>
                    <a:p>
                      <a:pPr marL="0" marR="0" algn="ctr">
                        <a:spcBef>
                          <a:spcPts val="0"/>
                        </a:spcBef>
                        <a:spcAft>
                          <a:spcPts val="0"/>
                        </a:spcAft>
                      </a:pPr>
                      <a:r>
                        <a:rPr lang="en-US" sz="2800">
                          <a:effectLst/>
                        </a:rPr>
                        <a:t>Guilty Plea</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r>
                        <a:rPr lang="en-US" sz="2800" kern="1200" dirty="0">
                          <a:effectLst/>
                        </a:rPr>
                        <a:t>Admission</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302031742"/>
                  </a:ext>
                </a:extLst>
              </a:tr>
              <a:tr h="457583">
                <a:tc>
                  <a:txBody>
                    <a:bodyPr/>
                    <a:lstStyle/>
                    <a:p>
                      <a:pPr marL="0" marR="0" algn="ctr">
                        <a:spcBef>
                          <a:spcPts val="0"/>
                        </a:spcBef>
                        <a:spcAft>
                          <a:spcPts val="0"/>
                        </a:spcAft>
                      </a:pPr>
                      <a:r>
                        <a:rPr lang="en-US" sz="2800">
                          <a:effectLst/>
                        </a:rPr>
                        <a:t>Trial</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r>
                        <a:rPr lang="en-US" sz="2800" kern="1200">
                          <a:effectLst/>
                        </a:rPr>
                        <a:t>Adjudicatory Hearing</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867563134"/>
                  </a:ext>
                </a:extLst>
              </a:tr>
              <a:tr h="457583">
                <a:tc>
                  <a:txBody>
                    <a:bodyPr/>
                    <a:lstStyle/>
                    <a:p>
                      <a:pPr marL="0" marR="0" algn="ctr">
                        <a:spcBef>
                          <a:spcPts val="0"/>
                        </a:spcBef>
                        <a:spcAft>
                          <a:spcPts val="0"/>
                        </a:spcAft>
                      </a:pPr>
                      <a:r>
                        <a:rPr lang="en-US" sz="2800">
                          <a:effectLst/>
                        </a:rPr>
                        <a:t>Found Guilty</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r>
                        <a:rPr lang="en-US" sz="2800" kern="1200">
                          <a:effectLst/>
                        </a:rPr>
                        <a:t>Found Delinquent</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152718109"/>
                  </a:ext>
                </a:extLst>
              </a:tr>
              <a:tr h="457583">
                <a:tc>
                  <a:txBody>
                    <a:bodyPr/>
                    <a:lstStyle/>
                    <a:p>
                      <a:pPr marL="0" marR="0" algn="ctr">
                        <a:spcBef>
                          <a:spcPts val="0"/>
                        </a:spcBef>
                        <a:spcAft>
                          <a:spcPts val="0"/>
                        </a:spcAft>
                      </a:pPr>
                      <a:r>
                        <a:rPr lang="en-US" sz="2800">
                          <a:effectLst/>
                        </a:rPr>
                        <a:t>Sentencing</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r>
                        <a:rPr lang="en-US" sz="2800" kern="1200">
                          <a:effectLst/>
                        </a:rPr>
                        <a:t>Disposition</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228415063"/>
                  </a:ext>
                </a:extLst>
              </a:tr>
              <a:tr h="457583">
                <a:tc>
                  <a:txBody>
                    <a:bodyPr/>
                    <a:lstStyle/>
                    <a:p>
                      <a:pPr marL="0" marR="0" algn="ctr">
                        <a:spcBef>
                          <a:spcPts val="0"/>
                        </a:spcBef>
                        <a:spcAft>
                          <a:spcPts val="0"/>
                        </a:spcAft>
                      </a:pPr>
                      <a:r>
                        <a:rPr lang="en-US" sz="2800">
                          <a:effectLst/>
                        </a:rPr>
                        <a:t>Jail</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r>
                        <a:rPr lang="en-US" sz="2800" kern="1200">
                          <a:effectLst/>
                        </a:rPr>
                        <a:t>Detention</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039479916"/>
                  </a:ext>
                </a:extLst>
              </a:tr>
              <a:tr h="483533">
                <a:tc>
                  <a:txBody>
                    <a:bodyPr/>
                    <a:lstStyle/>
                    <a:p>
                      <a:pPr marL="0" marR="0" algn="ctr">
                        <a:spcBef>
                          <a:spcPts val="0"/>
                        </a:spcBef>
                        <a:spcAft>
                          <a:spcPts val="0"/>
                        </a:spcAft>
                      </a:pPr>
                      <a:r>
                        <a:rPr lang="en-US" sz="2800">
                          <a:effectLst/>
                        </a:rPr>
                        <a:t>Parole</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r>
                        <a:rPr lang="en-US" sz="2800" kern="1200" dirty="0">
                          <a:effectLst/>
                        </a:rPr>
                        <a:t>Aftercare</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958064872"/>
                  </a:ext>
                </a:extLst>
              </a:tr>
            </a:tbl>
          </a:graphicData>
        </a:graphic>
      </p:graphicFrame>
    </p:spTree>
    <p:extLst>
      <p:ext uri="{BB962C8B-B14F-4D97-AF65-F5344CB8AC3E}">
        <p14:creationId xmlns:p14="http://schemas.microsoft.com/office/powerpoint/2010/main" val="34310696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66800"/>
            <a:ext cx="8991600" cy="5791200"/>
          </a:xfrm>
        </p:spPr>
        <p:txBody>
          <a:bodyPr>
            <a:normAutofit fontScale="92500" lnSpcReduction="10000"/>
          </a:bodyPr>
          <a:lstStyle/>
          <a:p>
            <a:pPr marL="0" indent="0" eaLnBrk="1" fontAlgn="auto" hangingPunct="1">
              <a:spcAft>
                <a:spcPts val="0"/>
              </a:spcAft>
              <a:buClr>
                <a:schemeClr val="tx1"/>
              </a:buClr>
              <a:buNone/>
              <a:defRPr/>
            </a:pPr>
            <a:r>
              <a:rPr lang="en-US" sz="2400" b="1" u="sng" dirty="0" smtClean="0">
                <a:ea typeface="+mn-ea"/>
                <a:cs typeface="+mn-cs"/>
              </a:rPr>
              <a:t>Juvenile</a:t>
            </a:r>
            <a:r>
              <a:rPr lang="en-US" sz="2400" dirty="0" smtClean="0">
                <a:ea typeface="+mn-ea"/>
                <a:cs typeface="+mn-cs"/>
              </a:rPr>
              <a:t>: A young person (as defined by law)</a:t>
            </a:r>
          </a:p>
          <a:p>
            <a:pPr marL="0" indent="0" eaLnBrk="1" fontAlgn="auto" hangingPunct="1">
              <a:spcAft>
                <a:spcPts val="0"/>
              </a:spcAft>
              <a:buClr>
                <a:schemeClr val="tx1"/>
              </a:buClr>
              <a:buNone/>
              <a:defRPr/>
            </a:pPr>
            <a:r>
              <a:rPr lang="en-US" sz="2400" b="1" u="sng" dirty="0" err="1" smtClean="0">
                <a:ea typeface="+mn-ea"/>
                <a:cs typeface="+mn-cs"/>
              </a:rPr>
              <a:t>Parens</a:t>
            </a:r>
            <a:r>
              <a:rPr lang="en-US" sz="2400" b="1" u="sng" dirty="0" smtClean="0">
                <a:ea typeface="+mn-ea"/>
                <a:cs typeface="+mn-cs"/>
              </a:rPr>
              <a:t> </a:t>
            </a:r>
            <a:r>
              <a:rPr lang="en-US" sz="2400" b="1" u="sng" dirty="0" err="1" smtClean="0">
                <a:ea typeface="+mn-ea"/>
                <a:cs typeface="+mn-cs"/>
              </a:rPr>
              <a:t>Patriae</a:t>
            </a:r>
            <a:r>
              <a:rPr lang="en-US" sz="2400" dirty="0">
                <a:ea typeface="+mn-ea"/>
                <a:cs typeface="+mn-cs"/>
              </a:rPr>
              <a:t>: The power of the state to act as guardian for those who are unable to care for </a:t>
            </a:r>
            <a:r>
              <a:rPr lang="en-US" sz="2400" dirty="0" smtClean="0">
                <a:ea typeface="+mn-ea"/>
                <a:cs typeface="+mn-cs"/>
              </a:rPr>
              <a:t>themselves.</a:t>
            </a:r>
          </a:p>
          <a:p>
            <a:pPr marL="0" indent="0" eaLnBrk="1" fontAlgn="auto" hangingPunct="1">
              <a:spcAft>
                <a:spcPts val="0"/>
              </a:spcAft>
              <a:buClr>
                <a:schemeClr val="tx1"/>
              </a:buClr>
              <a:buNone/>
              <a:defRPr/>
            </a:pPr>
            <a:r>
              <a:rPr lang="en-US" sz="2400" b="1" dirty="0" smtClean="0">
                <a:ea typeface="+mn-ea"/>
                <a:cs typeface="+mn-cs"/>
              </a:rPr>
              <a:t>Delinquent Offenders</a:t>
            </a:r>
            <a:r>
              <a:rPr lang="en-US" sz="2400" dirty="0">
                <a:ea typeface="+mn-ea"/>
                <a:cs typeface="+mn-cs"/>
              </a:rPr>
              <a:t>: </a:t>
            </a:r>
            <a:r>
              <a:rPr lang="en-US" sz="2400" dirty="0" smtClean="0">
                <a:ea typeface="+mn-ea"/>
                <a:cs typeface="+mn-cs"/>
              </a:rPr>
              <a:t>Participation </a:t>
            </a:r>
            <a:r>
              <a:rPr lang="en-US" sz="2400" dirty="0">
                <a:ea typeface="+mn-ea"/>
                <a:cs typeface="+mn-cs"/>
              </a:rPr>
              <a:t>in illegal behavior by minors (juveniles, i.e. individuals younger than the statutory age of majority).</a:t>
            </a:r>
            <a:endParaRPr lang="en-US" sz="2400" dirty="0" smtClean="0">
              <a:ea typeface="+mn-ea"/>
              <a:cs typeface="+mn-cs"/>
            </a:endParaRPr>
          </a:p>
          <a:p>
            <a:pPr marL="0" indent="0" eaLnBrk="1" fontAlgn="auto" hangingPunct="1">
              <a:spcAft>
                <a:spcPts val="0"/>
              </a:spcAft>
              <a:buClr>
                <a:schemeClr val="tx1"/>
              </a:buClr>
              <a:buNone/>
              <a:defRPr/>
            </a:pPr>
            <a:r>
              <a:rPr lang="en-US" sz="2400" b="1" dirty="0" smtClean="0">
                <a:ea typeface="+mn-ea"/>
                <a:cs typeface="+mn-cs"/>
              </a:rPr>
              <a:t>Status </a:t>
            </a:r>
            <a:r>
              <a:rPr lang="en-US" sz="2400" b="1" dirty="0">
                <a:ea typeface="+mn-ea"/>
                <a:cs typeface="+mn-cs"/>
              </a:rPr>
              <a:t>Offenders</a:t>
            </a:r>
            <a:r>
              <a:rPr lang="en-US" sz="2400" dirty="0">
                <a:ea typeface="+mn-ea"/>
                <a:cs typeface="+mn-cs"/>
              </a:rPr>
              <a:t>: A status offense is a noncriminal act that is considered a law violation only because of a youth's status as a minor.</a:t>
            </a:r>
            <a:endParaRPr lang="en-US" sz="2400" dirty="0" smtClean="0">
              <a:ea typeface="+mn-ea"/>
              <a:cs typeface="+mn-cs"/>
            </a:endParaRPr>
          </a:p>
          <a:p>
            <a:pPr marL="0" indent="0" eaLnBrk="1" fontAlgn="auto" hangingPunct="1">
              <a:spcAft>
                <a:spcPts val="0"/>
              </a:spcAft>
              <a:buClr>
                <a:schemeClr val="tx1"/>
              </a:buClr>
              <a:buNone/>
              <a:defRPr/>
            </a:pPr>
            <a:r>
              <a:rPr lang="en-US" sz="2400" b="1" dirty="0" smtClean="0">
                <a:ea typeface="+mn-ea"/>
                <a:cs typeface="+mn-cs"/>
              </a:rPr>
              <a:t>PINS</a:t>
            </a:r>
            <a:r>
              <a:rPr lang="en-US" sz="2400" dirty="0">
                <a:ea typeface="+mn-ea"/>
                <a:cs typeface="+mn-cs"/>
              </a:rPr>
              <a:t>: A person in need of supervision (PINS) is a term frequently used by social services agencies in the United States to describe a juvenile who is not currently in the household of a parent or legal guardian, or is currently not under their control as evidenced by the person's status offense</a:t>
            </a:r>
            <a:endParaRPr lang="en-US" sz="2400" dirty="0" smtClean="0">
              <a:ea typeface="+mn-ea"/>
              <a:cs typeface="+mn-cs"/>
            </a:endParaRPr>
          </a:p>
          <a:p>
            <a:pPr marL="0" indent="0" eaLnBrk="1" fontAlgn="auto" hangingPunct="1">
              <a:spcAft>
                <a:spcPts val="0"/>
              </a:spcAft>
              <a:buClr>
                <a:schemeClr val="tx1"/>
              </a:buClr>
              <a:buNone/>
              <a:defRPr/>
            </a:pPr>
            <a:r>
              <a:rPr lang="en-US" sz="2400" b="1" dirty="0">
                <a:ea typeface="+mn-ea"/>
                <a:cs typeface="+mn-cs"/>
              </a:rPr>
              <a:t>Intake</a:t>
            </a:r>
            <a:r>
              <a:rPr lang="en-US" sz="2400" dirty="0">
                <a:ea typeface="+mn-ea"/>
                <a:cs typeface="+mn-cs"/>
              </a:rPr>
              <a:t>: The process used for every youth referred to juvenile court. </a:t>
            </a:r>
            <a:r>
              <a:rPr lang="en-US" sz="2400" dirty="0" smtClean="0">
                <a:ea typeface="+mn-ea"/>
                <a:cs typeface="+mn-cs"/>
              </a:rPr>
              <a:t>Intake involves </a:t>
            </a:r>
            <a:r>
              <a:rPr lang="en-US" sz="2400" dirty="0">
                <a:ea typeface="+mn-ea"/>
                <a:cs typeface="+mn-cs"/>
              </a:rPr>
              <a:t>screening each youth to determine the appropriateness for release </a:t>
            </a:r>
            <a:r>
              <a:rPr lang="en-US" sz="2400" dirty="0" smtClean="0">
                <a:ea typeface="+mn-ea"/>
                <a:cs typeface="+mn-cs"/>
              </a:rPr>
              <a:t>or referral </a:t>
            </a:r>
            <a:r>
              <a:rPr lang="en-US" sz="2400" dirty="0">
                <a:ea typeface="+mn-ea"/>
                <a:cs typeface="+mn-cs"/>
              </a:rPr>
              <a:t>to a diversionary program or agency for nonofficial or </a:t>
            </a:r>
            <a:r>
              <a:rPr lang="en-US" sz="2400" dirty="0" err="1" smtClean="0">
                <a:ea typeface="+mn-ea"/>
                <a:cs typeface="+mn-cs"/>
              </a:rPr>
              <a:t>nonjudicial</a:t>
            </a:r>
            <a:r>
              <a:rPr lang="en-US" sz="2400" dirty="0" smtClean="0">
                <a:ea typeface="+mn-ea"/>
                <a:cs typeface="+mn-cs"/>
              </a:rPr>
              <a:t> handling.</a:t>
            </a:r>
          </a:p>
        </p:txBody>
      </p:sp>
      <p:sp>
        <p:nvSpPr>
          <p:cNvPr id="2" name="Title 1"/>
          <p:cNvSpPr>
            <a:spLocks noGrp="1"/>
          </p:cNvSpPr>
          <p:nvPr>
            <p:ph type="title"/>
          </p:nvPr>
        </p:nvSpPr>
        <p:spPr>
          <a:xfrm>
            <a:off x="685800" y="12469"/>
            <a:ext cx="7772400" cy="901931"/>
          </a:xfrm>
        </p:spPr>
        <p:txBody>
          <a:bodyPr/>
          <a:lstStyle/>
          <a:p>
            <a:pPr algn="ctr" eaLnBrk="1" fontAlgn="auto" hangingPunct="1">
              <a:spcAft>
                <a:spcPts val="0"/>
              </a:spcAft>
              <a:defRPr/>
            </a:pPr>
            <a:r>
              <a:rPr dirty="0" smtClean="0">
                <a:solidFill>
                  <a:schemeClr val="tx1"/>
                </a:solidFill>
                <a:latin typeface="Times New Roman" panose="02020603050405020304" pitchFamily="18" charset="0"/>
                <a:ea typeface="+mj-ea"/>
                <a:cs typeface="Times New Roman" panose="02020603050405020304" pitchFamily="18" charset="0"/>
              </a:rPr>
              <a:t>Juvenile Justice Vocabulary</a:t>
            </a:r>
            <a:endParaRPr dirty="0">
              <a:solidFill>
                <a:schemeClr val="tx1"/>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13233158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In Re </a:t>
            </a:r>
            <a:r>
              <a:rPr lang="en-US" dirty="0" err="1" smtClean="0">
                <a:latin typeface="Times New Roman" panose="02020603050405020304" pitchFamily="18" charset="0"/>
                <a:cs typeface="Times New Roman" panose="02020603050405020304" pitchFamily="18" charset="0"/>
              </a:rPr>
              <a:t>Gault</a:t>
            </a:r>
            <a:r>
              <a:rPr lang="en-US" dirty="0" smtClean="0">
                <a:latin typeface="Times New Roman" panose="02020603050405020304" pitchFamily="18" charset="0"/>
                <a:cs typeface="Times New Roman" panose="02020603050405020304" pitchFamily="18" charset="0"/>
              </a:rPr>
              <a:t> (1967)</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600200"/>
            <a:ext cx="8229600" cy="4953000"/>
          </a:xfrm>
        </p:spPr>
        <p:txBody>
          <a:bodyPr>
            <a:normAutofit fontScale="70000" lnSpcReduction="20000"/>
          </a:bodyPr>
          <a:lstStyle/>
          <a:p>
            <a:pPr marL="571500" indent="-457200"/>
            <a:r>
              <a:rPr lang="en-US" sz="2900" i="1" dirty="0">
                <a:latin typeface="Times New Roman" panose="02020603050405020304" pitchFamily="18" charset="0"/>
                <a:cs typeface="Times New Roman" panose="02020603050405020304" pitchFamily="18" charset="0"/>
              </a:rPr>
              <a:t>In re </a:t>
            </a:r>
            <a:r>
              <a:rPr lang="en-US" sz="2900" i="1" dirty="0" err="1">
                <a:latin typeface="Times New Roman" panose="02020603050405020304" pitchFamily="18" charset="0"/>
                <a:cs typeface="Times New Roman" panose="02020603050405020304" pitchFamily="18" charset="0"/>
              </a:rPr>
              <a:t>Gault</a:t>
            </a:r>
            <a:r>
              <a:rPr lang="en-US" sz="2900" i="1" dirty="0">
                <a:latin typeface="Times New Roman" panose="02020603050405020304" pitchFamily="18" charset="0"/>
                <a:cs typeface="Times New Roman" panose="02020603050405020304" pitchFamily="18" charset="0"/>
              </a:rPr>
              <a:t> (1967)</a:t>
            </a:r>
            <a:r>
              <a:rPr lang="en-US" sz="2900" i="1" dirty="0" smtClean="0">
                <a:latin typeface="Times New Roman" panose="02020603050405020304" pitchFamily="18" charset="0"/>
                <a:cs typeface="Times New Roman" panose="02020603050405020304" pitchFamily="18" charset="0"/>
              </a:rPr>
              <a:t>-The Prank </a:t>
            </a:r>
            <a:r>
              <a:rPr lang="en-US" sz="2900" i="1" dirty="0" err="1" smtClean="0">
                <a:latin typeface="Times New Roman" panose="02020603050405020304" pitchFamily="18" charset="0"/>
                <a:cs typeface="Times New Roman" panose="02020603050405020304" pitchFamily="18" charset="0"/>
              </a:rPr>
              <a:t>Call</a:t>
            </a:r>
            <a:r>
              <a:rPr lang="en-US" sz="2900" dirty="0" err="1" smtClean="0">
                <a:latin typeface="Times New Roman" panose="02020603050405020304" pitchFamily="18" charset="0"/>
                <a:cs typeface="Times New Roman" panose="02020603050405020304" pitchFamily="18" charset="0"/>
              </a:rPr>
              <a:t>Case</a:t>
            </a:r>
            <a:r>
              <a:rPr lang="en-US" sz="2900" dirty="0" smtClean="0">
                <a:latin typeface="Times New Roman" panose="02020603050405020304" pitchFamily="18" charset="0"/>
                <a:cs typeface="Times New Roman" panose="02020603050405020304" pitchFamily="18" charset="0"/>
              </a:rPr>
              <a:t> </a:t>
            </a:r>
            <a:r>
              <a:rPr lang="en-US" sz="2900" dirty="0">
                <a:latin typeface="Times New Roman" panose="02020603050405020304" pitchFamily="18" charset="0"/>
                <a:cs typeface="Times New Roman" panose="02020603050405020304" pitchFamily="18" charset="0"/>
              </a:rPr>
              <a:t>brought to the Supreme Court under the 14</a:t>
            </a:r>
            <a:r>
              <a:rPr lang="en-US" sz="2900" baseline="30000" dirty="0">
                <a:latin typeface="Times New Roman" panose="02020603050405020304" pitchFamily="18" charset="0"/>
                <a:cs typeface="Times New Roman" panose="02020603050405020304" pitchFamily="18" charset="0"/>
              </a:rPr>
              <a:t>th</a:t>
            </a:r>
            <a:r>
              <a:rPr lang="en-US" sz="2900" dirty="0">
                <a:latin typeface="Times New Roman" panose="02020603050405020304" pitchFamily="18" charset="0"/>
                <a:cs typeface="Times New Roman" panose="02020603050405020304" pitchFamily="18" charset="0"/>
              </a:rPr>
              <a:t> Amendment-Due Process (right to fair </a:t>
            </a:r>
            <a:r>
              <a:rPr lang="en-US" sz="2900" dirty="0" smtClean="0">
                <a:latin typeface="Times New Roman" panose="02020603050405020304" pitchFamily="18" charset="0"/>
                <a:cs typeface="Times New Roman" panose="02020603050405020304" pitchFamily="18" charset="0"/>
              </a:rPr>
              <a:t>trial)</a:t>
            </a:r>
          </a:p>
          <a:p>
            <a:pPr marL="571500" indent="-457200"/>
            <a:endParaRPr lang="en-US" sz="2900" dirty="0" smtClean="0">
              <a:latin typeface="Times New Roman" panose="02020603050405020304" pitchFamily="18" charset="0"/>
              <a:cs typeface="Times New Roman" panose="02020603050405020304" pitchFamily="18" charset="0"/>
            </a:endParaRPr>
          </a:p>
          <a:p>
            <a:pPr marL="571500" indent="-457200"/>
            <a:r>
              <a:rPr lang="en-US" sz="2900" dirty="0" smtClean="0">
                <a:latin typeface="Times New Roman" panose="02020603050405020304" pitchFamily="18" charset="0"/>
                <a:cs typeface="Times New Roman" panose="02020603050405020304" pitchFamily="18" charset="0"/>
              </a:rPr>
              <a:t>Supreme </a:t>
            </a:r>
            <a:r>
              <a:rPr lang="en-US" sz="2900" dirty="0">
                <a:latin typeface="Times New Roman" panose="02020603050405020304" pitchFamily="18" charset="0"/>
                <a:cs typeface="Times New Roman" panose="02020603050405020304" pitchFamily="18" charset="0"/>
              </a:rPr>
              <a:t>Court decided that four of Gerry </a:t>
            </a:r>
            <a:r>
              <a:rPr lang="en-US" sz="2900" dirty="0" err="1">
                <a:latin typeface="Times New Roman" panose="02020603050405020304" pitchFamily="18" charset="0"/>
                <a:cs typeface="Times New Roman" panose="02020603050405020304" pitchFamily="18" charset="0"/>
              </a:rPr>
              <a:t>Gault’s</a:t>
            </a:r>
            <a:r>
              <a:rPr lang="en-US" sz="2900" dirty="0">
                <a:latin typeface="Times New Roman" panose="02020603050405020304" pitchFamily="18" charset="0"/>
                <a:cs typeface="Times New Roman" panose="02020603050405020304" pitchFamily="18" charset="0"/>
              </a:rPr>
              <a:t> constitutional rights were </a:t>
            </a:r>
            <a:r>
              <a:rPr lang="en-US" sz="2900" dirty="0" smtClean="0">
                <a:latin typeface="Times New Roman" panose="02020603050405020304" pitchFamily="18" charset="0"/>
                <a:cs typeface="Times New Roman" panose="02020603050405020304" pitchFamily="18" charset="0"/>
              </a:rPr>
              <a:t>violated  </a:t>
            </a:r>
          </a:p>
          <a:p>
            <a:pPr marL="971550" lvl="1" indent="-457200">
              <a:buFont typeface="Arial" panose="020B0604020202020204" pitchFamily="34" charset="0"/>
              <a:buChar char="•"/>
            </a:pPr>
            <a:r>
              <a:rPr lang="en-US" sz="2900" dirty="0" smtClean="0">
                <a:latin typeface="Times New Roman" panose="02020603050405020304" pitchFamily="18" charset="0"/>
                <a:cs typeface="Times New Roman" panose="02020603050405020304" pitchFamily="18" charset="0"/>
              </a:rPr>
              <a:t>Right </a:t>
            </a:r>
            <a:r>
              <a:rPr lang="en-US" sz="2900" dirty="0">
                <a:latin typeface="Times New Roman" panose="02020603050405020304" pitchFamily="18" charset="0"/>
                <a:cs typeface="Times New Roman" panose="02020603050405020304" pitchFamily="18" charset="0"/>
              </a:rPr>
              <a:t>to notification of charges against </a:t>
            </a:r>
            <a:r>
              <a:rPr lang="en-US" sz="2900" dirty="0" smtClean="0">
                <a:latin typeface="Times New Roman" panose="02020603050405020304" pitchFamily="18" charset="0"/>
                <a:cs typeface="Times New Roman" panose="02020603050405020304" pitchFamily="18" charset="0"/>
              </a:rPr>
              <a:t>them-6</a:t>
            </a:r>
            <a:r>
              <a:rPr lang="en-US" sz="2900" baseline="30000" dirty="0" smtClean="0">
                <a:latin typeface="Times New Roman" panose="02020603050405020304" pitchFamily="18" charset="0"/>
                <a:cs typeface="Times New Roman" panose="02020603050405020304" pitchFamily="18" charset="0"/>
              </a:rPr>
              <a:t>th</a:t>
            </a:r>
          </a:p>
          <a:p>
            <a:pPr marL="971550" lvl="1" indent="-457200">
              <a:buFont typeface="Arial" panose="020B0604020202020204" pitchFamily="34" charset="0"/>
              <a:buChar char="•"/>
            </a:pPr>
            <a:r>
              <a:rPr lang="en-US" sz="2900" dirty="0" smtClean="0">
                <a:latin typeface="Times New Roman" panose="02020603050405020304" pitchFamily="18" charset="0"/>
                <a:cs typeface="Times New Roman" panose="02020603050405020304" pitchFamily="18" charset="0"/>
              </a:rPr>
              <a:t>Right </a:t>
            </a:r>
            <a:r>
              <a:rPr lang="en-US" sz="2900" dirty="0">
                <a:latin typeface="Times New Roman" panose="02020603050405020304" pitchFamily="18" charset="0"/>
                <a:cs typeface="Times New Roman" panose="02020603050405020304" pitchFamily="18" charset="0"/>
              </a:rPr>
              <a:t>to an </a:t>
            </a:r>
            <a:r>
              <a:rPr lang="en-US" sz="2900" dirty="0" smtClean="0">
                <a:latin typeface="Times New Roman" panose="02020603050405020304" pitchFamily="18" charset="0"/>
                <a:cs typeface="Times New Roman" panose="02020603050405020304" pitchFamily="18" charset="0"/>
              </a:rPr>
              <a:t>attorney-6</a:t>
            </a:r>
            <a:r>
              <a:rPr lang="en-US" sz="2900" baseline="30000" dirty="0" smtClean="0">
                <a:latin typeface="Times New Roman" panose="02020603050405020304" pitchFamily="18" charset="0"/>
                <a:cs typeface="Times New Roman" panose="02020603050405020304" pitchFamily="18" charset="0"/>
              </a:rPr>
              <a:t>th</a:t>
            </a:r>
          </a:p>
          <a:p>
            <a:pPr marL="971550" lvl="1" indent="-457200">
              <a:buFont typeface="Arial" panose="020B0604020202020204" pitchFamily="34" charset="0"/>
              <a:buChar char="•"/>
            </a:pPr>
            <a:r>
              <a:rPr lang="en-US" sz="2900" dirty="0" smtClean="0">
                <a:latin typeface="Times New Roman" panose="02020603050405020304" pitchFamily="18" charset="0"/>
                <a:cs typeface="Times New Roman" panose="02020603050405020304" pitchFamily="18" charset="0"/>
              </a:rPr>
              <a:t>Right </a:t>
            </a:r>
            <a:r>
              <a:rPr lang="en-US" sz="2900" dirty="0">
                <a:latin typeface="Times New Roman" panose="02020603050405020304" pitchFamily="18" charset="0"/>
                <a:cs typeface="Times New Roman" panose="02020603050405020304" pitchFamily="18" charset="0"/>
              </a:rPr>
              <a:t>to confront and cross examine </a:t>
            </a:r>
            <a:r>
              <a:rPr lang="en-US" sz="2900" dirty="0" smtClean="0">
                <a:latin typeface="Times New Roman" panose="02020603050405020304" pitchFamily="18" charset="0"/>
                <a:cs typeface="Times New Roman" panose="02020603050405020304" pitchFamily="18" charset="0"/>
              </a:rPr>
              <a:t>witness-6</a:t>
            </a:r>
            <a:r>
              <a:rPr lang="en-US" sz="2900" baseline="30000" dirty="0" smtClean="0">
                <a:latin typeface="Times New Roman" panose="02020603050405020304" pitchFamily="18" charset="0"/>
                <a:cs typeface="Times New Roman" panose="02020603050405020304" pitchFamily="18" charset="0"/>
              </a:rPr>
              <a:t>th</a:t>
            </a:r>
          </a:p>
          <a:p>
            <a:pPr marL="971550" lvl="1" indent="-457200">
              <a:buFont typeface="Arial" panose="020B0604020202020204" pitchFamily="34" charset="0"/>
              <a:buChar char="•"/>
            </a:pPr>
            <a:r>
              <a:rPr lang="en-US" sz="2900" dirty="0" smtClean="0">
                <a:latin typeface="Times New Roman" panose="02020603050405020304" pitchFamily="18" charset="0"/>
                <a:cs typeface="Times New Roman" panose="02020603050405020304" pitchFamily="18" charset="0"/>
              </a:rPr>
              <a:t>Right </a:t>
            </a:r>
            <a:r>
              <a:rPr lang="en-US" sz="2900" dirty="0">
                <a:latin typeface="Times New Roman" panose="02020603050405020304" pitchFamily="18" charset="0"/>
                <a:cs typeface="Times New Roman" panose="02020603050405020304" pitchFamily="18" charset="0"/>
              </a:rPr>
              <a:t>to remain silent-privilege against </a:t>
            </a:r>
            <a:r>
              <a:rPr lang="en-US" sz="2900" dirty="0" smtClean="0">
                <a:latin typeface="Times New Roman" panose="02020603050405020304" pitchFamily="18" charset="0"/>
                <a:cs typeface="Times New Roman" panose="02020603050405020304" pitchFamily="18" charset="0"/>
              </a:rPr>
              <a:t>self-incrimination-5</a:t>
            </a:r>
            <a:r>
              <a:rPr lang="en-US" sz="2900" baseline="30000" dirty="0" smtClean="0">
                <a:latin typeface="Times New Roman" panose="02020603050405020304" pitchFamily="18" charset="0"/>
                <a:cs typeface="Times New Roman" panose="02020603050405020304" pitchFamily="18" charset="0"/>
              </a:rPr>
              <a:t>th</a:t>
            </a:r>
            <a:endParaRPr lang="en-US" sz="2900" dirty="0">
              <a:latin typeface="Times New Roman" panose="02020603050405020304" pitchFamily="18" charset="0"/>
              <a:cs typeface="Times New Roman" panose="02020603050405020304" pitchFamily="18" charset="0"/>
            </a:endParaRPr>
          </a:p>
          <a:p>
            <a:pPr marL="571500" indent="-457200"/>
            <a:endParaRPr lang="en-US" sz="2900" dirty="0" smtClean="0">
              <a:latin typeface="Times New Roman" panose="02020603050405020304" pitchFamily="18" charset="0"/>
              <a:cs typeface="Times New Roman" panose="02020603050405020304" pitchFamily="18" charset="0"/>
            </a:endParaRPr>
          </a:p>
          <a:p>
            <a:pPr marL="571500" indent="-457200"/>
            <a:r>
              <a:rPr lang="en-US" sz="2900" b="1" dirty="0" smtClean="0">
                <a:latin typeface="Times New Roman" panose="02020603050405020304" pitchFamily="18" charset="0"/>
                <a:cs typeface="Times New Roman" panose="02020603050405020304" pitchFamily="18" charset="0"/>
              </a:rPr>
              <a:t>Four rights were specifically given to youth charged with juvenile delinquent acts:</a:t>
            </a:r>
          </a:p>
          <a:p>
            <a:pPr marL="1428750" lvl="2" indent="-514350">
              <a:buFont typeface="+mj-lt"/>
              <a:buAutoNum type="arabicPeriod"/>
            </a:pPr>
            <a:r>
              <a:rPr lang="en-US" sz="2900" b="1" dirty="0" smtClean="0">
                <a:latin typeface="Times New Roman" panose="02020603050405020304" pitchFamily="18" charset="0"/>
                <a:cs typeface="Times New Roman" panose="02020603050405020304" pitchFamily="18" charset="0"/>
              </a:rPr>
              <a:t>Right to notification of charges against them</a:t>
            </a:r>
          </a:p>
          <a:p>
            <a:pPr marL="1428750" lvl="2" indent="-514350">
              <a:buFont typeface="+mj-lt"/>
              <a:buAutoNum type="arabicPeriod"/>
            </a:pPr>
            <a:r>
              <a:rPr lang="en-US" sz="2900" b="1" dirty="0" smtClean="0">
                <a:latin typeface="Times New Roman" panose="02020603050405020304" pitchFamily="18" charset="0"/>
                <a:cs typeface="Times New Roman" panose="02020603050405020304" pitchFamily="18" charset="0"/>
              </a:rPr>
              <a:t>Right to an attorney</a:t>
            </a:r>
          </a:p>
          <a:p>
            <a:pPr marL="1428750" lvl="2" indent="-514350">
              <a:buFont typeface="+mj-lt"/>
              <a:buAutoNum type="arabicPeriod"/>
            </a:pPr>
            <a:r>
              <a:rPr lang="en-US" sz="2900" b="1" dirty="0" smtClean="0">
                <a:latin typeface="Times New Roman" panose="02020603050405020304" pitchFamily="18" charset="0"/>
                <a:cs typeface="Times New Roman" panose="02020603050405020304" pitchFamily="18" charset="0"/>
              </a:rPr>
              <a:t>Right to confront and cross examine witness </a:t>
            </a:r>
          </a:p>
          <a:p>
            <a:pPr marL="1428750" lvl="2" indent="-514350">
              <a:buFont typeface="+mj-lt"/>
              <a:buAutoNum type="arabicPeriod"/>
            </a:pPr>
            <a:r>
              <a:rPr lang="en-US" sz="2900" b="1" dirty="0" smtClean="0">
                <a:latin typeface="Times New Roman" panose="02020603050405020304" pitchFamily="18" charset="0"/>
                <a:cs typeface="Times New Roman" panose="02020603050405020304" pitchFamily="18" charset="0"/>
              </a:rPr>
              <a:t>Right to remain silent</a:t>
            </a:r>
          </a:p>
          <a:p>
            <a:pPr lvl="1"/>
            <a:endParaRPr lang="en-US" sz="1800" dirty="0"/>
          </a:p>
        </p:txBody>
      </p:sp>
    </p:spTree>
    <p:extLst>
      <p:ext uri="{BB962C8B-B14F-4D97-AF65-F5344CB8AC3E}">
        <p14:creationId xmlns:p14="http://schemas.microsoft.com/office/powerpoint/2010/main" val="17904534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New Jersey v. T.L.O. (1985)</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219200"/>
            <a:ext cx="8229600" cy="5334000"/>
          </a:xfrm>
        </p:spPr>
        <p:txBody>
          <a:bodyPr>
            <a:normAutofit fontScale="85000" lnSpcReduction="20000"/>
          </a:bodyPr>
          <a:lstStyle/>
          <a:p>
            <a:pPr marL="114300" indent="0">
              <a:buNone/>
            </a:pPr>
            <a:r>
              <a:rPr lang="en-US" sz="3600" b="1" dirty="0" smtClean="0">
                <a:latin typeface="Times New Roman" panose="02020603050405020304" pitchFamily="18" charset="0"/>
                <a:cs typeface="Times New Roman" panose="02020603050405020304" pitchFamily="18" charset="0"/>
              </a:rPr>
              <a:t>NOTES: </a:t>
            </a:r>
          </a:p>
          <a:p>
            <a:pPr marL="628650" indent="-514350">
              <a:buFont typeface="+mj-lt"/>
              <a:buAutoNum type="arabicPeriod"/>
            </a:pPr>
            <a:r>
              <a:rPr lang="en-US" sz="3100" b="1" dirty="0" smtClean="0">
                <a:latin typeface="Times New Roman" panose="02020603050405020304" pitchFamily="18" charset="0"/>
                <a:cs typeface="Times New Roman" panose="02020603050405020304" pitchFamily="18" charset="0"/>
              </a:rPr>
              <a:t>School has a duty to provide a safe school environment.</a:t>
            </a:r>
          </a:p>
          <a:p>
            <a:pPr marL="628650" indent="-514350">
              <a:buFont typeface="+mj-lt"/>
              <a:buAutoNum type="arabicPeriod"/>
            </a:pPr>
            <a:r>
              <a:rPr lang="en-US" sz="3100" b="1" dirty="0" smtClean="0">
                <a:latin typeface="Times New Roman" panose="02020603050405020304" pitchFamily="18" charset="0"/>
                <a:cs typeface="Times New Roman" panose="02020603050405020304" pitchFamily="18" charset="0"/>
              </a:rPr>
              <a:t>“Reasonable Suspicion” since student was caught smoking</a:t>
            </a:r>
          </a:p>
          <a:p>
            <a:pPr marL="628650" indent="-514350">
              <a:buFont typeface="+mj-lt"/>
              <a:buAutoNum type="arabicPeriod"/>
            </a:pPr>
            <a:r>
              <a:rPr lang="en-US" sz="3100" b="1" dirty="0" smtClean="0">
                <a:latin typeface="Times New Roman" panose="02020603050405020304" pitchFamily="18" charset="0"/>
                <a:cs typeface="Times New Roman" panose="02020603050405020304" pitchFamily="18" charset="0"/>
              </a:rPr>
              <a:t>Other items were in “plain view” (exception to 4</a:t>
            </a:r>
            <a:r>
              <a:rPr lang="en-US" sz="3100" b="1" baseline="30000" dirty="0" smtClean="0">
                <a:latin typeface="Times New Roman" panose="02020603050405020304" pitchFamily="18" charset="0"/>
                <a:cs typeface="Times New Roman" panose="02020603050405020304" pitchFamily="18" charset="0"/>
              </a:rPr>
              <a:t>th</a:t>
            </a:r>
            <a:r>
              <a:rPr lang="en-US" sz="3100" b="1" dirty="0" smtClean="0">
                <a:latin typeface="Times New Roman" panose="02020603050405020304" pitchFamily="18" charset="0"/>
                <a:cs typeface="Times New Roman" panose="02020603050405020304" pitchFamily="18" charset="0"/>
              </a:rPr>
              <a:t> amendment)</a:t>
            </a:r>
          </a:p>
          <a:p>
            <a:pPr marL="114300" indent="0">
              <a:buNone/>
            </a:pPr>
            <a:endParaRPr lang="en-US" sz="3600" dirty="0" smtClean="0">
              <a:latin typeface="Times New Roman" panose="02020603050405020304" pitchFamily="18" charset="0"/>
              <a:cs typeface="Times New Roman" panose="02020603050405020304" pitchFamily="18" charset="0"/>
            </a:endParaRPr>
          </a:p>
          <a:p>
            <a:pPr marL="114300" indent="0">
              <a:buNone/>
            </a:pPr>
            <a:r>
              <a:rPr lang="en-US" sz="3600" dirty="0" smtClean="0">
                <a:latin typeface="Times New Roman" panose="02020603050405020304" pitchFamily="18" charset="0"/>
                <a:cs typeface="Times New Roman" panose="02020603050405020304" pitchFamily="18" charset="0"/>
              </a:rPr>
              <a:t>4</a:t>
            </a:r>
            <a:r>
              <a:rPr lang="en-US" sz="3600" baseline="30000" dirty="0" smtClean="0">
                <a:latin typeface="Times New Roman" panose="02020603050405020304" pitchFamily="18" charset="0"/>
                <a:cs typeface="Times New Roman" panose="02020603050405020304" pitchFamily="18" charset="0"/>
              </a:rPr>
              <a:t>th</a:t>
            </a:r>
            <a:r>
              <a:rPr lang="en-US" sz="3600" dirty="0" smtClean="0">
                <a:latin typeface="Times New Roman" panose="02020603050405020304" pitchFamily="18" charset="0"/>
                <a:cs typeface="Times New Roman" panose="02020603050405020304" pitchFamily="18" charset="0"/>
              </a:rPr>
              <a:t> Amendment Case-Illegal search and seizure</a:t>
            </a:r>
          </a:p>
          <a:p>
            <a:pPr marL="114300" indent="0">
              <a:buNone/>
            </a:pPr>
            <a:r>
              <a:rPr lang="en-US" sz="3600" dirty="0" smtClean="0">
                <a:latin typeface="Times New Roman" panose="02020603050405020304" pitchFamily="18" charset="0"/>
                <a:cs typeface="Times New Roman" panose="02020603050405020304" pitchFamily="18" charset="0"/>
              </a:rPr>
              <a:t>(The smoking cigarettes/bag search case)</a:t>
            </a:r>
          </a:p>
          <a:p>
            <a:pPr marL="114300" indent="0">
              <a:buNone/>
            </a:pPr>
            <a:endParaRPr lang="en-US" sz="3600" dirty="0">
              <a:latin typeface="Times New Roman" panose="02020603050405020304" pitchFamily="18" charset="0"/>
              <a:cs typeface="Times New Roman" panose="02020603050405020304" pitchFamily="18" charset="0"/>
            </a:endParaRPr>
          </a:p>
          <a:p>
            <a:pPr marL="114300" indent="0">
              <a:buNone/>
            </a:pPr>
            <a:r>
              <a:rPr lang="en-US" sz="3600" dirty="0" smtClean="0">
                <a:latin typeface="Times New Roman" panose="02020603050405020304" pitchFamily="18" charset="0"/>
                <a:cs typeface="Times New Roman" panose="02020603050405020304" pitchFamily="18" charset="0"/>
              </a:rPr>
              <a:t>Court Found With the State of N.J. and School</a:t>
            </a:r>
          </a:p>
          <a:p>
            <a:pPr marL="114300" indent="0">
              <a:buNone/>
            </a:pPr>
            <a:endParaRPr lang="en-US" b="1" dirty="0"/>
          </a:p>
        </p:txBody>
      </p:sp>
    </p:spTree>
    <p:extLst>
      <p:ext uri="{BB962C8B-B14F-4D97-AF65-F5344CB8AC3E}">
        <p14:creationId xmlns:p14="http://schemas.microsoft.com/office/powerpoint/2010/main" val="844502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381000"/>
          </a:xfrm>
        </p:spPr>
        <p:txBody>
          <a:bodyPr>
            <a:normAutofit fontScale="90000"/>
          </a:bodyPr>
          <a:lstStyle/>
          <a:p>
            <a:pPr algn="ctr">
              <a:defRPr/>
            </a:pPr>
            <a:r>
              <a:rPr dirty="0" smtClean="0">
                <a:solidFill>
                  <a:schemeClr val="tx1"/>
                </a:solidFill>
                <a:latin typeface="Times New Roman" panose="02020603050405020304" pitchFamily="18" charset="0"/>
                <a:ea typeface="ＭＳ Ｐゴシック" charset="0"/>
                <a:cs typeface="Times New Roman" panose="02020603050405020304" pitchFamily="18" charset="0"/>
              </a:rPr>
              <a:t>In re </a:t>
            </a:r>
            <a:r>
              <a:rPr dirty="0" err="1" smtClean="0">
                <a:solidFill>
                  <a:schemeClr val="tx1"/>
                </a:solidFill>
                <a:latin typeface="Times New Roman" panose="02020603050405020304" pitchFamily="18" charset="0"/>
                <a:ea typeface="ＭＳ Ｐゴシック" charset="0"/>
                <a:cs typeface="Times New Roman" panose="02020603050405020304" pitchFamily="18" charset="0"/>
              </a:rPr>
              <a:t>Winship</a:t>
            </a:r>
            <a:r>
              <a:rPr dirty="0" smtClean="0">
                <a:solidFill>
                  <a:schemeClr val="tx1"/>
                </a:solidFill>
                <a:latin typeface="Times New Roman" panose="02020603050405020304" pitchFamily="18" charset="0"/>
                <a:ea typeface="ＭＳ Ｐゴシック" charset="0"/>
                <a:cs typeface="Times New Roman" panose="02020603050405020304" pitchFamily="18" charset="0"/>
              </a:rPr>
              <a:t> (1970)</a:t>
            </a:r>
            <a:endParaRPr dirty="0">
              <a:solidFill>
                <a:schemeClr val="tx1"/>
              </a:solidFill>
              <a:latin typeface="Times New Roman" panose="02020603050405020304" pitchFamily="18" charset="0"/>
              <a:ea typeface="ＭＳ Ｐゴシック" charset="0"/>
              <a:cs typeface="Times New Roman" panose="02020603050405020304" pitchFamily="18" charset="0"/>
            </a:endParaRPr>
          </a:p>
        </p:txBody>
      </p:sp>
      <p:sp>
        <p:nvSpPr>
          <p:cNvPr id="24579" name="Content Placeholder 2"/>
          <p:cNvSpPr>
            <a:spLocks noGrp="1"/>
          </p:cNvSpPr>
          <p:nvPr>
            <p:ph idx="1"/>
          </p:nvPr>
        </p:nvSpPr>
        <p:spPr>
          <a:xfrm>
            <a:off x="457200" y="990600"/>
            <a:ext cx="8458200" cy="5486400"/>
          </a:xfrm>
        </p:spPr>
        <p:txBody>
          <a:bodyPr/>
          <a:lstStyle/>
          <a:p>
            <a:pPr marL="0" indent="0">
              <a:buClr>
                <a:schemeClr val="tx1"/>
              </a:buClr>
              <a:buNone/>
            </a:pPr>
            <a:r>
              <a:rPr lang="en-US" sz="1800" b="1" dirty="0" smtClean="0">
                <a:latin typeface="Times New Roman" panose="02020603050405020304" pitchFamily="18" charset="0"/>
                <a:ea typeface="ＭＳ Ｐゴシック" charset="0"/>
                <a:cs typeface="Times New Roman" panose="02020603050405020304" pitchFamily="18" charset="0"/>
              </a:rPr>
              <a:t>NOTES: The </a:t>
            </a:r>
            <a:r>
              <a:rPr lang="en-US" sz="1800" b="1" dirty="0">
                <a:latin typeface="Times New Roman" panose="02020603050405020304" pitchFamily="18" charset="0"/>
                <a:ea typeface="ＭＳ Ｐゴシック" charset="0"/>
                <a:cs typeface="Times New Roman" panose="02020603050405020304" pitchFamily="18" charset="0"/>
              </a:rPr>
              <a:t>Court ruled that the due process clause required that juvenile proceedings provide proof beyond a reasonable doubt in order to classify juveniles as delinquent in juvenile court proceedings</a:t>
            </a:r>
          </a:p>
          <a:p>
            <a:pPr marL="0" indent="0">
              <a:buClr>
                <a:schemeClr val="tx1"/>
              </a:buClr>
              <a:buNone/>
            </a:pPr>
            <a:endParaRPr lang="en-US" altLang="en-US" sz="1600" dirty="0" smtClean="0">
              <a:latin typeface="Times New Roman" panose="02020603050405020304" pitchFamily="18" charset="0"/>
              <a:cs typeface="Times New Roman" panose="02020603050405020304" pitchFamily="18" charset="0"/>
            </a:endParaRPr>
          </a:p>
          <a:p>
            <a:pPr marL="0" indent="0">
              <a:buClr>
                <a:schemeClr val="tx1"/>
              </a:buClr>
              <a:buNone/>
            </a:pPr>
            <a:r>
              <a:rPr lang="en-US" altLang="en-US" sz="1600" dirty="0" smtClean="0">
                <a:latin typeface="Times New Roman" panose="02020603050405020304" pitchFamily="18" charset="0"/>
                <a:cs typeface="Times New Roman" panose="02020603050405020304" pitchFamily="18" charset="0"/>
              </a:rPr>
              <a:t>In re </a:t>
            </a:r>
            <a:r>
              <a:rPr lang="en-US" altLang="en-US" sz="1600" dirty="0" err="1" smtClean="0">
                <a:latin typeface="Times New Roman" panose="02020603050405020304" pitchFamily="18" charset="0"/>
                <a:cs typeface="Times New Roman" panose="02020603050405020304" pitchFamily="18" charset="0"/>
              </a:rPr>
              <a:t>Winship</a:t>
            </a:r>
            <a:r>
              <a:rPr lang="en-US" altLang="en-US" sz="1600" dirty="0" smtClean="0">
                <a:latin typeface="Times New Roman" panose="02020603050405020304" pitchFamily="18" charset="0"/>
                <a:cs typeface="Times New Roman" panose="02020603050405020304" pitchFamily="18" charset="0"/>
              </a:rPr>
              <a:t>, twelve-year-old Samuel </a:t>
            </a:r>
            <a:r>
              <a:rPr lang="en-US" altLang="en-US" sz="1600" dirty="0" err="1" smtClean="0">
                <a:latin typeface="Times New Roman" panose="02020603050405020304" pitchFamily="18" charset="0"/>
                <a:cs typeface="Times New Roman" panose="02020603050405020304" pitchFamily="18" charset="0"/>
              </a:rPr>
              <a:t>Winship</a:t>
            </a:r>
            <a:r>
              <a:rPr lang="en-US" altLang="en-US" sz="1600" dirty="0" smtClean="0">
                <a:latin typeface="Times New Roman" panose="02020603050405020304" pitchFamily="18" charset="0"/>
                <a:cs typeface="Times New Roman" panose="02020603050405020304" pitchFamily="18" charset="0"/>
              </a:rPr>
              <a:t> was charged with delinquency for allegedly entering a locker and stealing $112 from a woman’s pocketbook, a crime that would constitute larceny if committed by an adult. The family court judge acknowledged that the proof against the boy might not establish guilt beyond a reasonable doubt but, as permitted by state statute, adjudicated him delinquent by a preponderance of the evidence. The court committed </a:t>
            </a:r>
            <a:r>
              <a:rPr lang="en-US" altLang="en-US" sz="1600" dirty="0" err="1" smtClean="0">
                <a:latin typeface="Times New Roman" panose="02020603050405020304" pitchFamily="18" charset="0"/>
                <a:cs typeface="Times New Roman" panose="02020603050405020304" pitchFamily="18" charset="0"/>
              </a:rPr>
              <a:t>Winship</a:t>
            </a:r>
            <a:r>
              <a:rPr lang="en-US" altLang="en-US" sz="1600" dirty="0" smtClean="0">
                <a:latin typeface="Times New Roman" panose="02020603050405020304" pitchFamily="18" charset="0"/>
                <a:cs typeface="Times New Roman" panose="02020603050405020304" pitchFamily="18" charset="0"/>
              </a:rPr>
              <a:t> to a training school for eighteen months, with annual extensions possible until his eighteenth birthday six years later</a:t>
            </a:r>
          </a:p>
          <a:p>
            <a:pPr>
              <a:buClr>
                <a:schemeClr val="tx1"/>
              </a:buClr>
              <a:buFont typeface="Arial" panose="020B0604020202020204" pitchFamily="34" charset="0"/>
              <a:buChar char="•"/>
            </a:pPr>
            <a:endParaRPr lang="en-US" altLang="en-US" sz="1600" dirty="0" smtClean="0">
              <a:latin typeface="Times New Roman" panose="02020603050405020304" pitchFamily="18" charset="0"/>
              <a:cs typeface="Times New Roman" panose="02020603050405020304" pitchFamily="18" charset="0"/>
            </a:endParaRPr>
          </a:p>
          <a:p>
            <a:pPr marL="0" indent="0">
              <a:buClr>
                <a:schemeClr val="tx1"/>
              </a:buClr>
              <a:buNone/>
            </a:pPr>
            <a:r>
              <a:rPr lang="en-US" altLang="en-US" sz="1600" dirty="0" smtClean="0">
                <a:latin typeface="Times New Roman" panose="02020603050405020304" pitchFamily="18" charset="0"/>
                <a:cs typeface="Times New Roman" panose="02020603050405020304" pitchFamily="18" charset="0"/>
              </a:rPr>
              <a:t>The Supreme Court reversed. </a:t>
            </a:r>
            <a:r>
              <a:rPr lang="en-US" altLang="en-US" sz="1600" dirty="0" err="1" smtClean="0">
                <a:latin typeface="Times New Roman" panose="02020603050405020304" pitchFamily="18" charset="0"/>
                <a:cs typeface="Times New Roman" panose="02020603050405020304" pitchFamily="18" charset="0"/>
              </a:rPr>
              <a:t>Winship</a:t>
            </a:r>
            <a:r>
              <a:rPr lang="en-US" altLang="en-US" sz="1600" dirty="0" smtClean="0">
                <a:latin typeface="Times New Roman" panose="02020603050405020304" pitchFamily="18" charset="0"/>
                <a:cs typeface="Times New Roman" panose="02020603050405020304" pitchFamily="18" charset="0"/>
              </a:rPr>
              <a:t> first held that Fourteenth Amendment due process protects criminal defendants against conviction except on proof beyond a reasonable doubt of every fact necessary to constitute the crime charged. The Court then held that due process also requires application of the standard of proof beyond a reasonable doubt in the adjudicatory stage of delinquency proceedings. ‘‘The same considerations that demand extreme caution in fact finding to protect the innocent adult apply as well to the innocent child.’’</a:t>
            </a:r>
            <a:endParaRPr lang="en-US" altLang="en-US" sz="1800" dirty="0" smtClean="0"/>
          </a:p>
        </p:txBody>
      </p:sp>
    </p:spTree>
    <p:extLst>
      <p:ext uri="{BB962C8B-B14F-4D97-AF65-F5344CB8AC3E}">
        <p14:creationId xmlns:p14="http://schemas.microsoft.com/office/powerpoint/2010/main" val="21216141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pPr algn="ctr" eaLnBrk="1" hangingPunct="1">
              <a:defRPr/>
            </a:pPr>
            <a:r>
              <a:rPr dirty="0" smtClean="0">
                <a:solidFill>
                  <a:schemeClr val="tx1"/>
                </a:solidFill>
                <a:latin typeface="Times New Roman" panose="02020603050405020304" pitchFamily="18" charset="0"/>
                <a:ea typeface="ＭＳ Ｐゴシック" charset="0"/>
                <a:cs typeface="Times New Roman" panose="02020603050405020304" pitchFamily="18" charset="0"/>
              </a:rPr>
              <a:t>Schall v. Martin (1984)</a:t>
            </a:r>
            <a:endParaRPr dirty="0">
              <a:solidFill>
                <a:schemeClr val="tx1"/>
              </a:solidFill>
              <a:latin typeface="Times New Roman" panose="02020603050405020304" pitchFamily="18" charset="0"/>
              <a:ea typeface="ＭＳ Ｐゴシック" charset="0"/>
              <a:cs typeface="Times New Roman" panose="02020603050405020304" pitchFamily="18" charset="0"/>
            </a:endParaRPr>
          </a:p>
        </p:txBody>
      </p:sp>
      <p:sp>
        <p:nvSpPr>
          <p:cNvPr id="26627" name="Content Placeholder 2"/>
          <p:cNvSpPr>
            <a:spLocks noGrp="1"/>
          </p:cNvSpPr>
          <p:nvPr>
            <p:ph idx="1"/>
          </p:nvPr>
        </p:nvSpPr>
        <p:spPr>
          <a:xfrm>
            <a:off x="304800" y="990600"/>
            <a:ext cx="8610600" cy="5867400"/>
          </a:xfrm>
        </p:spPr>
        <p:txBody>
          <a:bodyPr/>
          <a:lstStyle/>
          <a:p>
            <a:pPr marL="0" indent="0" eaLnBrk="1" hangingPunct="1">
              <a:buNone/>
            </a:pPr>
            <a:r>
              <a:rPr lang="en-US" altLang="en-US" sz="1800" b="1" dirty="0" smtClean="0">
                <a:latin typeface="+mj-lt"/>
                <a:cs typeface="Times New Roman" panose="02020603050405020304" pitchFamily="18" charset="0"/>
              </a:rPr>
              <a:t>NOTES: The </a:t>
            </a:r>
            <a:r>
              <a:rPr lang="en-US" altLang="en-US" sz="1800" b="1" dirty="0">
                <a:latin typeface="+mj-lt"/>
                <a:cs typeface="Times New Roman" panose="02020603050405020304" pitchFamily="18" charset="0"/>
              </a:rPr>
              <a:t>Court reaffirmed the </a:t>
            </a:r>
            <a:r>
              <a:rPr lang="en-US" altLang="en-US" sz="1800" b="1" dirty="0" err="1">
                <a:latin typeface="+mj-lt"/>
                <a:cs typeface="Times New Roman" panose="02020603050405020304" pitchFamily="18" charset="0"/>
              </a:rPr>
              <a:t>parens</a:t>
            </a:r>
            <a:r>
              <a:rPr lang="en-US" altLang="en-US" sz="1800" b="1" dirty="0">
                <a:latin typeface="+mj-lt"/>
                <a:cs typeface="Times New Roman" panose="02020603050405020304" pitchFamily="18" charset="0"/>
              </a:rPr>
              <a:t> </a:t>
            </a:r>
            <a:r>
              <a:rPr lang="en-US" altLang="en-US" sz="1800" b="1" dirty="0" err="1">
                <a:latin typeface="+mj-lt"/>
                <a:cs typeface="Times New Roman" panose="02020603050405020304" pitchFamily="18" charset="0"/>
              </a:rPr>
              <a:t>patriae</a:t>
            </a:r>
            <a:r>
              <a:rPr lang="en-US" altLang="en-US" sz="1800" b="1" dirty="0">
                <a:latin typeface="+mj-lt"/>
                <a:cs typeface="Times New Roman" panose="02020603050405020304" pitchFamily="18" charset="0"/>
              </a:rPr>
              <a:t> rationale for the juvenile court differences and held that juveniles may be detained before trial if they are deemed a </a:t>
            </a:r>
            <a:r>
              <a:rPr lang="ja-JP" altLang="en-US" sz="1800" b="1" dirty="0">
                <a:latin typeface="+mj-lt"/>
                <a:cs typeface="Times New Roman" panose="02020603050405020304" pitchFamily="18" charset="0"/>
              </a:rPr>
              <a:t>“</a:t>
            </a:r>
            <a:r>
              <a:rPr lang="en-US" altLang="ja-JP" sz="1800" b="1" dirty="0">
                <a:latin typeface="+mj-lt"/>
                <a:cs typeface="Times New Roman" panose="02020603050405020304" pitchFamily="18" charset="0"/>
              </a:rPr>
              <a:t>risk</a:t>
            </a:r>
            <a:r>
              <a:rPr lang="ja-JP" altLang="en-US" sz="1800" b="1" dirty="0">
                <a:latin typeface="+mj-lt"/>
                <a:cs typeface="Times New Roman" panose="02020603050405020304" pitchFamily="18" charset="0"/>
              </a:rPr>
              <a:t>”</a:t>
            </a:r>
            <a:r>
              <a:rPr lang="en-US" altLang="ja-JP" sz="1800" b="1" dirty="0">
                <a:latin typeface="+mj-lt"/>
                <a:cs typeface="Times New Roman" panose="02020603050405020304" pitchFamily="18" charset="0"/>
              </a:rPr>
              <a:t> to the </a:t>
            </a:r>
            <a:r>
              <a:rPr lang="en-US" altLang="ja-JP" sz="1800" b="1" dirty="0" smtClean="0">
                <a:latin typeface="+mj-lt"/>
                <a:cs typeface="Times New Roman" panose="02020603050405020304" pitchFamily="18" charset="0"/>
              </a:rPr>
              <a:t>community</a:t>
            </a:r>
          </a:p>
          <a:p>
            <a:pPr marL="0" indent="0" eaLnBrk="1" hangingPunct="1">
              <a:buNone/>
            </a:pPr>
            <a:endParaRPr lang="en-US" altLang="en-US" sz="1400" dirty="0">
              <a:latin typeface="Times New Roman" panose="02020603050405020304" pitchFamily="18" charset="0"/>
              <a:cs typeface="Times New Roman" panose="02020603050405020304" pitchFamily="18" charset="0"/>
            </a:endParaRPr>
          </a:p>
          <a:p>
            <a:pPr marL="0" indent="0" eaLnBrk="1" hangingPunct="1">
              <a:buNone/>
            </a:pPr>
            <a:r>
              <a:rPr lang="en-US" altLang="en-US" sz="1400" dirty="0" smtClean="0">
                <a:latin typeface="Times New Roman" panose="02020603050405020304" pitchFamily="18" charset="0"/>
                <a:cs typeface="Times New Roman" panose="02020603050405020304" pitchFamily="18" charset="0"/>
              </a:rPr>
              <a:t>In Schall v. Martin, the U.S. Supreme Court upheld a New York statute allowing pretrial detention of juveniles presenting a ‘‘serious risk’’ that they may commit another crime before trial. Martin, a fourteen- year-old boy charged with robbery, assault, and weapons possession, was held pending trial because the court believed he might commit additional offenses in the interim. In essence, the court assumed that Martin was probably guilty</a:t>
            </a:r>
          </a:p>
          <a:p>
            <a:pPr eaLnBrk="1" hangingPunct="1"/>
            <a:endParaRPr lang="en-US" altLang="en-US" sz="1400" dirty="0" smtClean="0">
              <a:latin typeface="Times New Roman" panose="02020603050405020304" pitchFamily="18" charset="0"/>
              <a:cs typeface="Times New Roman" panose="02020603050405020304" pitchFamily="18" charset="0"/>
            </a:endParaRPr>
          </a:p>
          <a:p>
            <a:pPr marL="0" indent="0" eaLnBrk="1" hangingPunct="1">
              <a:buNone/>
            </a:pPr>
            <a:r>
              <a:rPr lang="en-US" altLang="en-US" sz="1400" dirty="0" smtClean="0">
                <a:latin typeface="Times New Roman" panose="02020603050405020304" pitchFamily="18" charset="0"/>
                <a:cs typeface="Times New Roman" panose="02020603050405020304" pitchFamily="18" charset="0"/>
              </a:rPr>
              <a:t>Martin argued the law violated the U.S. Constitution’s due process clause, because it authorized punishment without trial. He also noted that most children subject to preventive detention either had their charges dismissed or were released immediately on being found guilty</a:t>
            </a:r>
          </a:p>
          <a:p>
            <a:pPr eaLnBrk="1" hangingPunct="1"/>
            <a:endParaRPr lang="en-US" altLang="en-US" sz="1400" dirty="0" smtClean="0">
              <a:latin typeface="Times New Roman" panose="02020603050405020304" pitchFamily="18" charset="0"/>
              <a:cs typeface="Times New Roman" panose="02020603050405020304" pitchFamily="18" charset="0"/>
            </a:endParaRPr>
          </a:p>
          <a:p>
            <a:pPr marL="0" indent="0" eaLnBrk="1" hangingPunct="1">
              <a:buNone/>
            </a:pPr>
            <a:r>
              <a:rPr lang="en-US" altLang="en-US" sz="1400" dirty="0" smtClean="0">
                <a:latin typeface="Times New Roman" panose="02020603050405020304" pitchFamily="18" charset="0"/>
                <a:cs typeface="Times New Roman" panose="02020603050405020304" pitchFamily="18" charset="0"/>
              </a:rPr>
              <a:t>The Court rejected Martin’s claims, holding that preventive detention was not punishment. It held that such detentions were an appropriate component of a flexible juvenile justice policy. The Court stressed that states had wide latitude to craft policies protecting such children from themselves</a:t>
            </a:r>
          </a:p>
          <a:p>
            <a:pPr eaLnBrk="1" hangingPunct="1"/>
            <a:endParaRPr lang="en-US" altLang="en-US" sz="1400" dirty="0" smtClean="0">
              <a:latin typeface="Times New Roman" panose="02020603050405020304" pitchFamily="18" charset="0"/>
              <a:cs typeface="Times New Roman" panose="02020603050405020304" pitchFamily="18" charset="0"/>
            </a:endParaRPr>
          </a:p>
          <a:p>
            <a:pPr marL="0" indent="0" eaLnBrk="1" hangingPunct="1">
              <a:buNone/>
            </a:pPr>
            <a:r>
              <a:rPr lang="en-US" altLang="en-US" sz="1400" dirty="0" smtClean="0">
                <a:latin typeface="Times New Roman" panose="02020603050405020304" pitchFamily="18" charset="0"/>
                <a:cs typeface="Times New Roman" panose="02020603050405020304" pitchFamily="18" charset="0"/>
              </a:rPr>
              <a:t>The decision was notable because it was the first time that the Court explicitly authorized ‘‘preventive detention’’—the policy of denying a criminal defendant bail for the purpose of preventing future crime, rather than ensuring his or her presence in court. Although the decision itself was not radical—child detention was widely seen as appropriate in cases of poor parental supervision</a:t>
            </a:r>
          </a:p>
          <a:p>
            <a:pPr eaLnBrk="1" hangingPunct="1"/>
            <a:endParaRPr lang="en-US" altLang="en-US" sz="1400" dirty="0">
              <a:latin typeface="Times New Roman" panose="02020603050405020304" pitchFamily="18" charset="0"/>
              <a:cs typeface="Times New Roman" panose="02020603050405020304" pitchFamily="18" charset="0"/>
            </a:endParaRPr>
          </a:p>
          <a:p>
            <a:pPr eaLnBrk="1" hangingPunct="1"/>
            <a:endParaRPr lang="en-US" altLang="en-US" sz="800" dirty="0" smtClean="0"/>
          </a:p>
        </p:txBody>
      </p:sp>
    </p:spTree>
    <p:extLst>
      <p:ext uri="{BB962C8B-B14F-4D97-AF65-F5344CB8AC3E}">
        <p14:creationId xmlns:p14="http://schemas.microsoft.com/office/powerpoint/2010/main" val="3426699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anose="02020603050405020304" pitchFamily="18" charset="0"/>
                <a:cs typeface="Times New Roman" panose="02020603050405020304" pitchFamily="18" charset="0"/>
              </a:rPr>
              <a:t>Roper vs. Simmons (2005)</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219200"/>
            <a:ext cx="8229600" cy="5105400"/>
          </a:xfrm>
        </p:spPr>
        <p:txBody>
          <a:bodyPr>
            <a:normAutofit fontScale="92500" lnSpcReduction="20000"/>
          </a:bodyPr>
          <a:lstStyle/>
          <a:p>
            <a:pPr marL="0" indent="0" fontAlgn="base">
              <a:buNone/>
            </a:pPr>
            <a:endParaRPr lang="en-US" sz="2800" dirty="0" smtClean="0">
              <a:latin typeface="Times New Roman" panose="02020603050405020304" pitchFamily="18" charset="0"/>
              <a:cs typeface="Times New Roman" panose="02020603050405020304" pitchFamily="18" charset="0"/>
            </a:endParaRPr>
          </a:p>
          <a:p>
            <a:pPr marL="0" indent="0" fontAlgn="base">
              <a:buNone/>
            </a:pPr>
            <a:r>
              <a:rPr lang="en-US" sz="2800" b="1" dirty="0" smtClean="0">
                <a:latin typeface="Times New Roman" panose="02020603050405020304" pitchFamily="18" charset="0"/>
                <a:cs typeface="Times New Roman" panose="02020603050405020304" pitchFamily="18" charset="0"/>
              </a:rPr>
              <a:t>NOTES: The Court </a:t>
            </a:r>
            <a:r>
              <a:rPr lang="en-US" sz="2800" b="1" dirty="0">
                <a:latin typeface="Times New Roman" panose="02020603050405020304" pitchFamily="18" charset="0"/>
                <a:cs typeface="Times New Roman" panose="02020603050405020304" pitchFamily="18" charset="0"/>
              </a:rPr>
              <a:t>ruled that standards of decency have evolved so that executing minors is "cruel and unusual punishment" prohibited by the Eighth Amendment. </a:t>
            </a:r>
          </a:p>
          <a:p>
            <a:pPr marL="0" indent="0" fontAlgn="base">
              <a:buNone/>
            </a:pPr>
            <a:endParaRPr lang="en-US" sz="2800" dirty="0" smtClean="0">
              <a:latin typeface="Times New Roman" panose="02020603050405020304" pitchFamily="18" charset="0"/>
              <a:cs typeface="Times New Roman" panose="02020603050405020304" pitchFamily="18" charset="0"/>
            </a:endParaRPr>
          </a:p>
          <a:p>
            <a:pPr marL="0" indent="0" fontAlgn="base">
              <a:buNone/>
            </a:pPr>
            <a:r>
              <a:rPr lang="en-US" sz="2800" dirty="0" smtClean="0">
                <a:latin typeface="Times New Roman" panose="02020603050405020304" pitchFamily="18" charset="0"/>
                <a:cs typeface="Times New Roman" panose="02020603050405020304" pitchFamily="18" charset="0"/>
              </a:rPr>
              <a:t>Decision</a:t>
            </a:r>
            <a:r>
              <a:rPr lang="en-US" sz="2800" dirty="0">
                <a:latin typeface="Times New Roman" panose="02020603050405020304" pitchFamily="18" charset="0"/>
                <a:cs typeface="Times New Roman" panose="02020603050405020304" pitchFamily="18" charset="0"/>
              </a:rPr>
              <a:t>: 5 votes for Simmons, 4 vote(s) against</a:t>
            </a:r>
            <a:br>
              <a:rPr lang="en-US" sz="2800" dirty="0">
                <a:latin typeface="Times New Roman" panose="02020603050405020304" pitchFamily="18" charset="0"/>
                <a:cs typeface="Times New Roman" panose="02020603050405020304" pitchFamily="18" charset="0"/>
              </a:rPr>
            </a:br>
            <a:endParaRPr lang="en-US" sz="2800" dirty="0" smtClean="0">
              <a:latin typeface="Times New Roman" panose="02020603050405020304" pitchFamily="18" charset="0"/>
              <a:cs typeface="Times New Roman" panose="02020603050405020304" pitchFamily="18" charset="0"/>
            </a:endParaRPr>
          </a:p>
          <a:p>
            <a:pPr marL="0" indent="0" fontAlgn="base">
              <a:buNone/>
            </a:pPr>
            <a:r>
              <a:rPr lang="en-US" sz="2800" dirty="0" smtClean="0">
                <a:latin typeface="Times New Roman" panose="02020603050405020304" pitchFamily="18" charset="0"/>
                <a:cs typeface="Times New Roman" panose="02020603050405020304" pitchFamily="18" charset="0"/>
              </a:rPr>
              <a:t>Legal </a:t>
            </a:r>
            <a:r>
              <a:rPr lang="en-US" sz="2800" dirty="0">
                <a:latin typeface="Times New Roman" panose="02020603050405020304" pitchFamily="18" charset="0"/>
                <a:cs typeface="Times New Roman" panose="02020603050405020304" pitchFamily="18" charset="0"/>
              </a:rPr>
              <a:t>provision: Amendment 8: Cruel and Unusual Punishment</a:t>
            </a:r>
          </a:p>
          <a:p>
            <a:pPr fontAlgn="base"/>
            <a:endParaRPr lang="en-US" sz="2800" dirty="0" smtClean="0">
              <a:latin typeface="Times New Roman" panose="02020603050405020304" pitchFamily="18" charset="0"/>
              <a:cs typeface="Times New Roman" panose="02020603050405020304" pitchFamily="18" charset="0"/>
            </a:endParaRPr>
          </a:p>
          <a:p>
            <a:pPr marL="0" indent="0" fontAlgn="base">
              <a:buNone/>
            </a:pPr>
            <a:r>
              <a:rPr lang="en-US" sz="2800" dirty="0" smtClean="0">
                <a:latin typeface="Times New Roman" panose="02020603050405020304" pitchFamily="18" charset="0"/>
                <a:cs typeface="Times New Roman" panose="02020603050405020304" pitchFamily="18" charset="0"/>
              </a:rPr>
              <a:t>In </a:t>
            </a:r>
            <a:r>
              <a:rPr lang="en-US" sz="2800" dirty="0">
                <a:latin typeface="Times New Roman" panose="02020603050405020304" pitchFamily="18" charset="0"/>
                <a:cs typeface="Times New Roman" panose="02020603050405020304" pitchFamily="18" charset="0"/>
              </a:rPr>
              <a:t>a 5-4 opinion </a:t>
            </a:r>
            <a:r>
              <a:rPr lang="en-US" sz="2800" dirty="0" smtClean="0">
                <a:latin typeface="Times New Roman" panose="02020603050405020304" pitchFamily="18" charset="0"/>
                <a:cs typeface="Times New Roman" panose="02020603050405020304" pitchFamily="18" charset="0"/>
              </a:rPr>
              <a:t>the</a:t>
            </a:r>
          </a:p>
          <a:p>
            <a:pPr fontAlgn="base"/>
            <a:r>
              <a:rPr lang="en-US" sz="2800" dirty="0" smtClean="0">
                <a:latin typeface="Times New Roman" panose="02020603050405020304" pitchFamily="18" charset="0"/>
                <a:cs typeface="Times New Roman" panose="02020603050405020304" pitchFamily="18" charset="0"/>
              </a:rPr>
              <a:t>Finally </a:t>
            </a:r>
            <a:r>
              <a:rPr lang="en-US" sz="2800" dirty="0">
                <a:latin typeface="Times New Roman" panose="02020603050405020304" pitchFamily="18" charset="0"/>
                <a:cs typeface="Times New Roman" panose="02020603050405020304" pitchFamily="18" charset="0"/>
              </a:rPr>
              <a:t>the Court pointed to "overwhelming" international opinion against the juvenile death penalty. </a:t>
            </a:r>
            <a:endParaRPr lang="en-US" sz="2800" dirty="0" smtClean="0">
              <a:latin typeface="Times New Roman" panose="02020603050405020304" pitchFamily="18" charset="0"/>
              <a:cs typeface="Times New Roman" panose="02020603050405020304" pitchFamily="18" charset="0"/>
            </a:endParaRPr>
          </a:p>
          <a:p>
            <a:pPr marL="0" indent="0" fontAlgn="base">
              <a:buNone/>
            </a:pPr>
            <a:endParaRPr lang="en-US" dirty="0"/>
          </a:p>
        </p:txBody>
      </p:sp>
    </p:spTree>
    <p:extLst>
      <p:ext uri="{BB962C8B-B14F-4D97-AF65-F5344CB8AC3E}">
        <p14:creationId xmlns:p14="http://schemas.microsoft.com/office/powerpoint/2010/main" val="27671831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Miller v. Alabama (2012)</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70000" lnSpcReduction="20000"/>
          </a:bodyPr>
          <a:lstStyle/>
          <a:p>
            <a:pPr marL="0" indent="0">
              <a:buNone/>
            </a:pPr>
            <a:r>
              <a:rPr lang="en-US" b="1" dirty="0" smtClean="0">
                <a:latin typeface="Times New Roman" panose="02020603050405020304" pitchFamily="18" charset="0"/>
                <a:cs typeface="Times New Roman" panose="02020603050405020304" pitchFamily="18" charset="0"/>
              </a:rPr>
              <a:t>Notes: Mandatory </a:t>
            </a:r>
            <a:r>
              <a:rPr lang="en-US" b="1" dirty="0">
                <a:latin typeface="Times New Roman" panose="02020603050405020304" pitchFamily="18" charset="0"/>
                <a:cs typeface="Times New Roman" panose="02020603050405020304" pitchFamily="18" charset="0"/>
              </a:rPr>
              <a:t>sentences of life without the possibility of parole are unconstitutional for juvenile </a:t>
            </a:r>
            <a:r>
              <a:rPr lang="en-US" b="1" dirty="0" smtClean="0">
                <a:latin typeface="Times New Roman" panose="02020603050405020304" pitchFamily="18" charset="0"/>
                <a:cs typeface="Times New Roman" panose="02020603050405020304" pitchFamily="18" charset="0"/>
              </a:rPr>
              <a:t>offenders</a:t>
            </a:r>
          </a:p>
          <a:p>
            <a:pPr marL="114300" indent="0">
              <a:buNone/>
            </a:pP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ruling extended beyond the </a:t>
            </a:r>
            <a:r>
              <a:rPr lang="en-US" dirty="0">
                <a:latin typeface="Times New Roman" panose="02020603050405020304" pitchFamily="18" charset="0"/>
                <a:cs typeface="Times New Roman" panose="02020603050405020304" pitchFamily="18" charset="0"/>
                <a:hlinkClick r:id="rId2" tooltip="Graham v. Florida"/>
              </a:rPr>
              <a:t>Graham v. Florida</a:t>
            </a:r>
            <a:r>
              <a:rPr lang="en-US" dirty="0">
                <a:latin typeface="Times New Roman" panose="02020603050405020304" pitchFamily="18" charset="0"/>
                <a:cs typeface="Times New Roman" panose="02020603050405020304" pitchFamily="18" charset="0"/>
              </a:rPr>
              <a:t> (2010) case, which had ruled juvenile life without parole sentences unconstitutional for crimes excluding </a:t>
            </a:r>
            <a:r>
              <a:rPr lang="en-US" dirty="0" smtClean="0">
                <a:latin typeface="Times New Roman" panose="02020603050405020304" pitchFamily="18" charset="0"/>
                <a:cs typeface="Times New Roman" panose="02020603050405020304" pitchFamily="18" charset="0"/>
              </a:rPr>
              <a:t>murder</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Supreme Court has agreed to hear </a:t>
            </a:r>
            <a:r>
              <a:rPr lang="en-US" i="1" dirty="0">
                <a:latin typeface="Times New Roman" panose="02020603050405020304" pitchFamily="18" charset="0"/>
                <a:cs typeface="Times New Roman" panose="02020603050405020304" pitchFamily="18" charset="0"/>
              </a:rPr>
              <a:t>Montgomery v. Louisiana</a:t>
            </a:r>
            <a:r>
              <a:rPr lang="en-US" dirty="0">
                <a:latin typeface="Times New Roman" panose="02020603050405020304" pitchFamily="18" charset="0"/>
                <a:cs typeface="Times New Roman" panose="02020603050405020304" pitchFamily="18" charset="0"/>
              </a:rPr>
              <a:t>, which will clarify whether </a:t>
            </a:r>
            <a:r>
              <a:rPr lang="en-US" i="1" dirty="0">
                <a:latin typeface="Times New Roman" panose="02020603050405020304" pitchFamily="18" charset="0"/>
                <a:cs typeface="Times New Roman" panose="02020603050405020304" pitchFamily="18" charset="0"/>
              </a:rPr>
              <a:t>Miller v. Alabama</a:t>
            </a:r>
            <a:r>
              <a:rPr lang="en-US" dirty="0">
                <a:latin typeface="Times New Roman" panose="02020603050405020304" pitchFamily="18" charset="0"/>
                <a:cs typeface="Times New Roman" panose="02020603050405020304" pitchFamily="18" charset="0"/>
              </a:rPr>
              <a:t> must be applied retroactively. The petitioner, Henry Montgomery, has been in prison since 1963 for a murder he committed at the age of </a:t>
            </a:r>
            <a:r>
              <a:rPr lang="en-US" dirty="0" smtClean="0">
                <a:latin typeface="Times New Roman" panose="02020603050405020304" pitchFamily="18" charset="0"/>
                <a:cs typeface="Times New Roman" panose="02020603050405020304" pitchFamily="18" charset="0"/>
              </a:rPr>
              <a:t>17</a:t>
            </a:r>
            <a:endParaRPr lang="en-US" dirty="0">
              <a:latin typeface="Times New Roman" panose="02020603050405020304" pitchFamily="18" charset="0"/>
              <a:cs typeface="Times New Roman" panose="02020603050405020304" pitchFamily="18" charset="0"/>
            </a:endParaRPr>
          </a:p>
          <a:p>
            <a:pPr marL="0" indent="0">
              <a:buNone/>
            </a:pPr>
            <a:r>
              <a:rPr lang="en-US" dirty="0"/>
              <a:t/>
            </a:r>
            <a:br>
              <a:rPr lang="en-US" dirty="0"/>
            </a:br>
            <a:endParaRPr lang="en-US" dirty="0"/>
          </a:p>
        </p:txBody>
      </p:sp>
    </p:spTree>
    <p:extLst>
      <p:ext uri="{BB962C8B-B14F-4D97-AF65-F5344CB8AC3E}">
        <p14:creationId xmlns:p14="http://schemas.microsoft.com/office/powerpoint/2010/main" val="12525947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66800"/>
            <a:ext cx="8991600" cy="5562600"/>
          </a:xfrm>
        </p:spPr>
        <p:txBody>
          <a:bodyPr>
            <a:normAutofit/>
          </a:bodyPr>
          <a:lstStyle/>
          <a:p>
            <a:pPr marL="0" indent="0" eaLnBrk="1" fontAlgn="auto" hangingPunct="1">
              <a:spcAft>
                <a:spcPts val="0"/>
              </a:spcAft>
              <a:buClr>
                <a:schemeClr val="tx1"/>
              </a:buClr>
              <a:buNone/>
              <a:defRPr/>
            </a:pPr>
            <a:r>
              <a:rPr lang="en-US" sz="2400" b="1" dirty="0">
                <a:ea typeface="+mn-ea"/>
                <a:cs typeface="+mn-cs"/>
              </a:rPr>
              <a:t>ACOD</a:t>
            </a:r>
            <a:r>
              <a:rPr lang="en-US" sz="2400" dirty="0">
                <a:ea typeface="+mn-ea"/>
                <a:cs typeface="+mn-cs"/>
              </a:rPr>
              <a:t>: </a:t>
            </a:r>
            <a:r>
              <a:rPr lang="en-US" sz="2400" dirty="0" smtClean="0">
                <a:ea typeface="+mn-ea"/>
                <a:cs typeface="+mn-cs"/>
              </a:rPr>
              <a:t>An </a:t>
            </a:r>
            <a:r>
              <a:rPr lang="en-US" sz="2400" u="sng" dirty="0" smtClean="0">
                <a:ea typeface="+mn-ea"/>
                <a:cs typeface="+mn-cs"/>
              </a:rPr>
              <a:t>a</a:t>
            </a:r>
            <a:r>
              <a:rPr lang="en-US" sz="2400" dirty="0" smtClean="0">
                <a:ea typeface="+mn-ea"/>
                <a:cs typeface="+mn-cs"/>
              </a:rPr>
              <a:t>djournment </a:t>
            </a:r>
            <a:r>
              <a:rPr lang="en-US" sz="2400" dirty="0">
                <a:ea typeface="+mn-ea"/>
                <a:cs typeface="+mn-cs"/>
              </a:rPr>
              <a:t>in </a:t>
            </a:r>
            <a:r>
              <a:rPr lang="en-US" sz="2400" u="sng" dirty="0">
                <a:ea typeface="+mn-ea"/>
                <a:cs typeface="+mn-cs"/>
              </a:rPr>
              <a:t>c</a:t>
            </a:r>
            <a:r>
              <a:rPr lang="en-US" sz="2400" dirty="0">
                <a:ea typeface="+mn-ea"/>
                <a:cs typeface="+mn-cs"/>
              </a:rPr>
              <a:t>ontemplation </a:t>
            </a:r>
            <a:r>
              <a:rPr lang="en-US" sz="2400" u="sng" dirty="0">
                <a:ea typeface="+mn-ea"/>
                <a:cs typeface="+mn-cs"/>
              </a:rPr>
              <a:t>o</a:t>
            </a:r>
            <a:r>
              <a:rPr lang="en-US" sz="2400" dirty="0">
                <a:ea typeface="+mn-ea"/>
                <a:cs typeface="+mn-cs"/>
              </a:rPr>
              <a:t>f </a:t>
            </a:r>
            <a:r>
              <a:rPr lang="en-US" sz="2400" u="sng" dirty="0">
                <a:ea typeface="+mn-ea"/>
                <a:cs typeface="+mn-cs"/>
              </a:rPr>
              <a:t>d</a:t>
            </a:r>
            <a:r>
              <a:rPr lang="en-US" sz="2400" dirty="0">
                <a:ea typeface="+mn-ea"/>
                <a:cs typeface="+mn-cs"/>
              </a:rPr>
              <a:t>ismissal </a:t>
            </a:r>
            <a:r>
              <a:rPr lang="en-US" sz="2400" dirty="0" smtClean="0">
                <a:ea typeface="+mn-ea"/>
                <a:cs typeface="+mn-cs"/>
              </a:rPr>
              <a:t>allows </a:t>
            </a:r>
            <a:r>
              <a:rPr lang="en-US" sz="2400" dirty="0">
                <a:ea typeface="+mn-ea"/>
                <a:cs typeface="+mn-cs"/>
              </a:rPr>
              <a:t>a court to defer the disposition of a defendant's case, with the potential that the defendant's charge will be dismissed if the defendant does not engage in additional criminal conduct or other acts prohibited by the court as a condition of the ACD.</a:t>
            </a:r>
            <a:endParaRPr lang="en-US" sz="2400" dirty="0" smtClean="0">
              <a:ea typeface="+mn-ea"/>
              <a:cs typeface="+mn-cs"/>
            </a:endParaRPr>
          </a:p>
          <a:p>
            <a:pPr marL="0" indent="0" eaLnBrk="1" fontAlgn="auto" hangingPunct="1">
              <a:spcAft>
                <a:spcPts val="0"/>
              </a:spcAft>
              <a:buClr>
                <a:schemeClr val="tx1"/>
              </a:buClr>
              <a:buNone/>
              <a:defRPr/>
            </a:pPr>
            <a:r>
              <a:rPr lang="en-US" sz="2400" b="1" dirty="0" smtClean="0">
                <a:ea typeface="+mn-ea"/>
                <a:cs typeface="+mn-cs"/>
              </a:rPr>
              <a:t>Adjudicatory Hearing</a:t>
            </a:r>
            <a:r>
              <a:rPr lang="en-US" sz="2400" dirty="0" smtClean="0">
                <a:ea typeface="+mn-ea"/>
                <a:cs typeface="+mn-cs"/>
              </a:rPr>
              <a:t>: </a:t>
            </a:r>
            <a:r>
              <a:rPr lang="en-US" dirty="0" smtClean="0"/>
              <a:t>a</a:t>
            </a:r>
            <a:r>
              <a:rPr lang="en-US" dirty="0"/>
              <a:t> </a:t>
            </a:r>
            <a:r>
              <a:rPr lang="en-US" b="1" dirty="0"/>
              <a:t>hearing</a:t>
            </a:r>
            <a:r>
              <a:rPr lang="en-US" dirty="0"/>
              <a:t> in which the purpose is making a judicial </a:t>
            </a:r>
            <a:r>
              <a:rPr lang="en-US" dirty="0" smtClean="0"/>
              <a:t>ruling. In juvenile </a:t>
            </a:r>
            <a:r>
              <a:rPr lang="en-US" dirty="0"/>
              <a:t>criminal cases </a:t>
            </a:r>
            <a:r>
              <a:rPr lang="en-US" dirty="0" smtClean="0"/>
              <a:t>it is </a:t>
            </a:r>
            <a:r>
              <a:rPr lang="en-US" dirty="0"/>
              <a:t>another term for a </a:t>
            </a:r>
            <a:r>
              <a:rPr lang="en-US" dirty="0" smtClean="0"/>
              <a:t>trial. </a:t>
            </a:r>
            <a:endParaRPr lang="en-US" sz="2400" dirty="0" smtClean="0">
              <a:ea typeface="+mn-ea"/>
              <a:cs typeface="+mn-cs"/>
            </a:endParaRPr>
          </a:p>
          <a:p>
            <a:pPr marL="0" indent="0" eaLnBrk="1" fontAlgn="auto" hangingPunct="1">
              <a:spcAft>
                <a:spcPts val="0"/>
              </a:spcAft>
              <a:buClr>
                <a:schemeClr val="tx1"/>
              </a:buClr>
              <a:buNone/>
              <a:defRPr/>
            </a:pPr>
            <a:r>
              <a:rPr lang="en-US" sz="2400" b="1" dirty="0" smtClean="0">
                <a:ea typeface="+mn-ea"/>
                <a:cs typeface="+mn-cs"/>
              </a:rPr>
              <a:t>Dispositional Hearing</a:t>
            </a:r>
            <a:r>
              <a:rPr lang="en-US" sz="2400" dirty="0" smtClean="0">
                <a:ea typeface="+mn-ea"/>
                <a:cs typeface="+mn-cs"/>
              </a:rPr>
              <a:t>: </a:t>
            </a:r>
            <a:r>
              <a:rPr lang="en-US" dirty="0"/>
              <a:t>the sentencing stage of the juvenile proceedings, and its purpose is to provide a program of treatment, training, and rehabilitation.</a:t>
            </a:r>
            <a:endParaRPr lang="en-US" sz="2400" dirty="0" smtClean="0">
              <a:ea typeface="+mn-ea"/>
              <a:cs typeface="+mn-cs"/>
            </a:endParaRPr>
          </a:p>
          <a:p>
            <a:pPr marL="0" indent="0" eaLnBrk="1" fontAlgn="auto" hangingPunct="1">
              <a:spcAft>
                <a:spcPts val="0"/>
              </a:spcAft>
              <a:buClr>
                <a:schemeClr val="tx1"/>
              </a:buClr>
              <a:buNone/>
              <a:defRPr/>
            </a:pPr>
            <a:r>
              <a:rPr lang="en-US" sz="2400" b="1" dirty="0" smtClean="0">
                <a:ea typeface="+mn-ea"/>
                <a:cs typeface="+mn-cs"/>
              </a:rPr>
              <a:t>Appeal</a:t>
            </a:r>
            <a:r>
              <a:rPr lang="en-US" sz="2400" dirty="0" smtClean="0">
                <a:ea typeface="+mn-ea"/>
                <a:cs typeface="+mn-cs"/>
              </a:rPr>
              <a:t>: </a:t>
            </a:r>
            <a:r>
              <a:rPr lang="en-US" dirty="0"/>
              <a:t>apply to a higher court for a reversal of the decision of a lower court.</a:t>
            </a:r>
            <a:endParaRPr lang="en-US" sz="2400" dirty="0" smtClean="0">
              <a:ea typeface="+mn-ea"/>
              <a:cs typeface="+mn-cs"/>
            </a:endParaRPr>
          </a:p>
        </p:txBody>
      </p:sp>
      <p:sp>
        <p:nvSpPr>
          <p:cNvPr id="2" name="Title 1"/>
          <p:cNvSpPr>
            <a:spLocks noGrp="1"/>
          </p:cNvSpPr>
          <p:nvPr>
            <p:ph type="title"/>
          </p:nvPr>
        </p:nvSpPr>
        <p:spPr>
          <a:xfrm>
            <a:off x="685800" y="12469"/>
            <a:ext cx="7772400" cy="901931"/>
          </a:xfrm>
        </p:spPr>
        <p:txBody>
          <a:bodyPr/>
          <a:lstStyle/>
          <a:p>
            <a:pPr algn="ctr" eaLnBrk="1" fontAlgn="auto" hangingPunct="1">
              <a:spcAft>
                <a:spcPts val="0"/>
              </a:spcAft>
              <a:defRPr/>
            </a:pPr>
            <a:r>
              <a:rPr dirty="0" smtClean="0">
                <a:solidFill>
                  <a:schemeClr val="tx1"/>
                </a:solidFill>
                <a:latin typeface="Times New Roman" panose="02020603050405020304" pitchFamily="18" charset="0"/>
                <a:ea typeface="+mj-ea"/>
                <a:cs typeface="Times New Roman" panose="02020603050405020304" pitchFamily="18" charset="0"/>
              </a:rPr>
              <a:t>Juvenile Justice Vocabulary</a:t>
            </a:r>
            <a:endParaRPr dirty="0">
              <a:solidFill>
                <a:schemeClr val="tx1"/>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5731145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0"/>
            <a:ext cx="8839200" cy="5105400"/>
          </a:xfrm>
        </p:spPr>
        <p:txBody>
          <a:bodyPr>
            <a:normAutofit lnSpcReduction="10000"/>
          </a:bodyPr>
          <a:lstStyle/>
          <a:p>
            <a:pPr marL="274320" indent="-274320" eaLnBrk="1" fontAlgn="auto" hangingPunct="1">
              <a:spcAft>
                <a:spcPts val="0"/>
              </a:spcAft>
              <a:buClr>
                <a:schemeClr val="tx1"/>
              </a:buClr>
              <a:buFont typeface="Wingdings 2"/>
              <a:buChar char=""/>
              <a:defRPr/>
            </a:pPr>
            <a:r>
              <a:rPr lang="en-US" sz="1900" dirty="0" smtClean="0">
                <a:latin typeface="Times New Roman" panose="02020603050405020304" pitchFamily="18" charset="0"/>
                <a:ea typeface="+mn-ea"/>
                <a:cs typeface="Times New Roman" panose="02020603050405020304" pitchFamily="18" charset="0"/>
              </a:rPr>
              <a:t>Young people age 16 and under</a:t>
            </a:r>
          </a:p>
          <a:p>
            <a:pPr marL="274320" indent="-274320" eaLnBrk="1" fontAlgn="auto" hangingPunct="1">
              <a:spcAft>
                <a:spcPts val="0"/>
              </a:spcAft>
              <a:buClr>
                <a:schemeClr val="tx1"/>
              </a:buClr>
              <a:buFont typeface="Wingdings 2"/>
              <a:buChar char=""/>
              <a:defRPr/>
            </a:pPr>
            <a:endParaRPr lang="en-US" sz="1900" dirty="0">
              <a:latin typeface="Times New Roman" panose="02020603050405020304" pitchFamily="18" charset="0"/>
              <a:ea typeface="+mn-ea"/>
              <a:cs typeface="Times New Roman" panose="02020603050405020304" pitchFamily="18" charset="0"/>
            </a:endParaRPr>
          </a:p>
          <a:p>
            <a:pPr marL="274320" indent="-274320" eaLnBrk="1" fontAlgn="auto" hangingPunct="1">
              <a:spcAft>
                <a:spcPts val="0"/>
              </a:spcAft>
              <a:buClr>
                <a:schemeClr val="tx1"/>
              </a:buClr>
              <a:buFont typeface="Wingdings 2"/>
              <a:buChar char=""/>
              <a:defRPr/>
            </a:pPr>
            <a:r>
              <a:rPr lang="en-US" sz="1900" dirty="0" smtClean="0">
                <a:latin typeface="Times New Roman" panose="02020603050405020304" pitchFamily="18" charset="0"/>
                <a:ea typeface="+mn-ea"/>
                <a:cs typeface="Times New Roman" panose="02020603050405020304" pitchFamily="18" charset="0"/>
              </a:rPr>
              <a:t>In most states a juvenile charged with a serious felony such as robbery, assault, rape or murder can be tried as an adult</a:t>
            </a:r>
          </a:p>
          <a:p>
            <a:pPr marL="274320" indent="-274320" eaLnBrk="1" fontAlgn="auto" hangingPunct="1">
              <a:spcAft>
                <a:spcPts val="0"/>
              </a:spcAft>
              <a:buClr>
                <a:schemeClr val="tx1"/>
              </a:buClr>
              <a:buFont typeface="Wingdings 2"/>
              <a:buChar char=""/>
              <a:defRPr/>
            </a:pPr>
            <a:endParaRPr lang="en-US" sz="1900" dirty="0">
              <a:latin typeface="Times New Roman" panose="02020603050405020304" pitchFamily="18" charset="0"/>
              <a:ea typeface="+mn-ea"/>
              <a:cs typeface="Times New Roman" panose="02020603050405020304" pitchFamily="18" charset="0"/>
            </a:endParaRPr>
          </a:p>
          <a:p>
            <a:pPr marL="0" indent="0" eaLnBrk="1" fontAlgn="auto" hangingPunct="1">
              <a:spcAft>
                <a:spcPts val="0"/>
              </a:spcAft>
              <a:buClr>
                <a:schemeClr val="tx1"/>
              </a:buClr>
              <a:buFontTx/>
              <a:buNone/>
              <a:defRPr/>
            </a:pPr>
            <a:r>
              <a:rPr lang="en-US" sz="1900" b="1" u="sng" dirty="0" smtClean="0">
                <a:latin typeface="Times New Roman" panose="02020603050405020304" pitchFamily="18" charset="0"/>
                <a:ea typeface="+mn-ea"/>
                <a:cs typeface="Times New Roman" panose="02020603050405020304" pitchFamily="18" charset="0"/>
              </a:rPr>
              <a:t>Goal of Juvenile Justice System </a:t>
            </a:r>
          </a:p>
          <a:p>
            <a:pPr marL="274320" indent="-274320" eaLnBrk="1" fontAlgn="auto" hangingPunct="1">
              <a:spcAft>
                <a:spcPts val="0"/>
              </a:spcAft>
              <a:buClr>
                <a:schemeClr val="tx1"/>
              </a:buClr>
              <a:buFont typeface="Wingdings 2"/>
              <a:buChar char=""/>
              <a:defRPr/>
            </a:pPr>
            <a:r>
              <a:rPr lang="en-US" sz="1900" dirty="0" smtClean="0">
                <a:latin typeface="Times New Roman" panose="02020603050405020304" pitchFamily="18" charset="0"/>
                <a:ea typeface="+mn-ea"/>
                <a:cs typeface="Times New Roman" panose="02020603050405020304" pitchFamily="18" charset="0"/>
              </a:rPr>
              <a:t>Goal is to help juvenile and prevent future misconduct</a:t>
            </a:r>
          </a:p>
          <a:p>
            <a:pPr marL="0" indent="0" eaLnBrk="1" fontAlgn="auto" hangingPunct="1">
              <a:spcAft>
                <a:spcPts val="0"/>
              </a:spcAft>
              <a:buClr>
                <a:schemeClr val="tx1"/>
              </a:buClr>
              <a:buNone/>
              <a:defRPr/>
            </a:pPr>
            <a:endParaRPr lang="en-US" sz="1900" dirty="0" smtClean="0">
              <a:latin typeface="Times New Roman" panose="02020603050405020304" pitchFamily="18" charset="0"/>
              <a:ea typeface="+mn-ea"/>
              <a:cs typeface="Times New Roman" panose="02020603050405020304" pitchFamily="18" charset="0"/>
            </a:endParaRPr>
          </a:p>
          <a:p>
            <a:pPr marL="0" indent="0" eaLnBrk="1" fontAlgn="auto" hangingPunct="1">
              <a:spcAft>
                <a:spcPts val="0"/>
              </a:spcAft>
              <a:buClr>
                <a:schemeClr val="tx1"/>
              </a:buClr>
              <a:buNone/>
              <a:defRPr/>
            </a:pPr>
            <a:r>
              <a:rPr lang="en-US" sz="1900" dirty="0" smtClean="0">
                <a:latin typeface="Times New Roman" panose="02020603050405020304" pitchFamily="18" charset="0"/>
                <a:ea typeface="+mn-ea"/>
                <a:cs typeface="Times New Roman" panose="02020603050405020304" pitchFamily="18" charset="0"/>
              </a:rPr>
              <a:t>Less Adversarial than adult = More discretion </a:t>
            </a:r>
          </a:p>
          <a:p>
            <a:pPr marL="0" indent="0" eaLnBrk="1" fontAlgn="auto" hangingPunct="1">
              <a:spcAft>
                <a:spcPts val="0"/>
              </a:spcAft>
              <a:buClr>
                <a:schemeClr val="tx1"/>
              </a:buClr>
              <a:buNone/>
              <a:defRPr/>
            </a:pPr>
            <a:endParaRPr lang="en-US" sz="1900" dirty="0">
              <a:latin typeface="Times New Roman" panose="02020603050405020304" pitchFamily="18" charset="0"/>
              <a:ea typeface="+mn-ea"/>
              <a:cs typeface="Times New Roman" panose="02020603050405020304" pitchFamily="18" charset="0"/>
            </a:endParaRPr>
          </a:p>
          <a:p>
            <a:pPr marL="0" indent="0">
              <a:buClr>
                <a:schemeClr val="tx1"/>
              </a:buClr>
              <a:buNone/>
            </a:pPr>
            <a:r>
              <a:rPr lang="en-US" sz="1900" b="1" u="sng" dirty="0">
                <a:latin typeface="Times New Roman" panose="02020603050405020304" pitchFamily="18" charset="0"/>
                <a:cs typeface="Times New Roman" panose="02020603050405020304" pitchFamily="18" charset="0"/>
              </a:rPr>
              <a:t>Statistics</a:t>
            </a:r>
            <a:r>
              <a:rPr lang="en-US" sz="1900" dirty="0">
                <a:latin typeface="Times New Roman" panose="02020603050405020304" pitchFamily="18" charset="0"/>
                <a:cs typeface="Times New Roman" panose="02020603050405020304" pitchFamily="18" charset="0"/>
              </a:rPr>
              <a:t>:</a:t>
            </a:r>
          </a:p>
          <a:p>
            <a:pPr lvl="1">
              <a:buClr>
                <a:schemeClr val="tx1"/>
              </a:buClr>
            </a:pPr>
            <a:r>
              <a:rPr lang="en-US" sz="1900" dirty="0">
                <a:solidFill>
                  <a:schemeClr val="tx1"/>
                </a:solidFill>
                <a:latin typeface="Times New Roman" panose="02020603050405020304" pitchFamily="18" charset="0"/>
                <a:cs typeface="Times New Roman" panose="02020603050405020304" pitchFamily="18" charset="0"/>
              </a:rPr>
              <a:t>More than 2.8 million juveniles are arrested each year (up 35% over the last decade)</a:t>
            </a:r>
          </a:p>
          <a:p>
            <a:pPr lvl="1">
              <a:buClr>
                <a:schemeClr val="tx1"/>
              </a:buClr>
            </a:pPr>
            <a:r>
              <a:rPr lang="en-US" sz="1900" dirty="0">
                <a:solidFill>
                  <a:schemeClr val="tx1"/>
                </a:solidFill>
                <a:latin typeface="Times New Roman" panose="02020603050405020304" pitchFamily="18" charset="0"/>
                <a:cs typeface="Times New Roman" panose="02020603050405020304" pitchFamily="18" charset="0"/>
              </a:rPr>
              <a:t>Younger juveniles account for a substantial portion of arrests</a:t>
            </a:r>
          </a:p>
          <a:p>
            <a:pPr lvl="1">
              <a:buClr>
                <a:schemeClr val="tx1"/>
              </a:buClr>
            </a:pPr>
            <a:r>
              <a:rPr lang="en-US" sz="1900" dirty="0">
                <a:solidFill>
                  <a:schemeClr val="tx1"/>
                </a:solidFill>
                <a:latin typeface="Times New Roman" panose="02020603050405020304" pitchFamily="18" charset="0"/>
                <a:cs typeface="Times New Roman" panose="02020603050405020304" pitchFamily="18" charset="0"/>
              </a:rPr>
              <a:t>Female delinquency has grown </a:t>
            </a:r>
            <a:r>
              <a:rPr lang="en-US" sz="1900" b="1" dirty="0">
                <a:solidFill>
                  <a:schemeClr val="tx1"/>
                </a:solidFill>
                <a:latin typeface="Times New Roman" panose="02020603050405020304" pitchFamily="18" charset="0"/>
                <a:cs typeface="Times New Roman" panose="02020603050405020304" pitchFamily="18" charset="0"/>
              </a:rPr>
              <a:t>75% </a:t>
            </a:r>
            <a:r>
              <a:rPr lang="en-US" sz="1900" dirty="0">
                <a:solidFill>
                  <a:schemeClr val="tx1"/>
                </a:solidFill>
                <a:latin typeface="Times New Roman" panose="02020603050405020304" pitchFamily="18" charset="0"/>
                <a:cs typeface="Times New Roman" panose="02020603050405020304" pitchFamily="18" charset="0"/>
              </a:rPr>
              <a:t>in the last </a:t>
            </a:r>
            <a:r>
              <a:rPr lang="en-US" sz="1900" dirty="0" smtClean="0">
                <a:solidFill>
                  <a:schemeClr val="tx1"/>
                </a:solidFill>
                <a:latin typeface="Times New Roman" panose="02020603050405020304" pitchFamily="18" charset="0"/>
                <a:cs typeface="Times New Roman" panose="02020603050405020304" pitchFamily="18" charset="0"/>
              </a:rPr>
              <a:t>10 years</a:t>
            </a:r>
            <a:endParaRPr lang="en-US" sz="1900" dirty="0">
              <a:solidFill>
                <a:schemeClr val="tx1"/>
              </a:solidFill>
              <a:latin typeface="Times New Roman" panose="02020603050405020304" pitchFamily="18" charset="0"/>
              <a:cs typeface="Times New Roman" panose="02020603050405020304" pitchFamily="18" charset="0"/>
            </a:endParaRPr>
          </a:p>
          <a:p>
            <a:pPr lvl="1">
              <a:buClr>
                <a:schemeClr val="tx1"/>
              </a:buClr>
            </a:pPr>
            <a:r>
              <a:rPr lang="en-US" sz="1900" dirty="0" smtClean="0">
                <a:solidFill>
                  <a:schemeClr val="tx1"/>
                </a:solidFill>
                <a:latin typeface="Times New Roman" panose="02020603050405020304" pitchFamily="18" charset="0"/>
                <a:cs typeface="Times New Roman" panose="02020603050405020304" pitchFamily="18" charset="0"/>
              </a:rPr>
              <a:t>Overcrowding </a:t>
            </a:r>
            <a:r>
              <a:rPr lang="en-US" sz="1900" dirty="0">
                <a:solidFill>
                  <a:schemeClr val="tx1"/>
                </a:solidFill>
                <a:latin typeface="Times New Roman" panose="02020603050405020304" pitchFamily="18" charset="0"/>
                <a:cs typeface="Times New Roman" panose="02020603050405020304" pitchFamily="18" charset="0"/>
              </a:rPr>
              <a:t>is a serious problem in juvenile facilities</a:t>
            </a:r>
          </a:p>
          <a:p>
            <a:pPr marL="274320" indent="-274320" eaLnBrk="1" fontAlgn="auto" hangingPunct="1">
              <a:spcAft>
                <a:spcPts val="0"/>
              </a:spcAft>
              <a:buFont typeface="Wingdings 2"/>
              <a:buChar char=""/>
              <a:defRPr/>
            </a:pPr>
            <a:endParaRPr lang="en-US" sz="2000" dirty="0" smtClean="0">
              <a:ea typeface="+mn-ea"/>
              <a:cs typeface="+mn-cs"/>
            </a:endParaRPr>
          </a:p>
          <a:p>
            <a:pPr marL="274320" indent="-274320" eaLnBrk="1" fontAlgn="auto" hangingPunct="1">
              <a:spcAft>
                <a:spcPts val="0"/>
              </a:spcAft>
              <a:buFont typeface="Wingdings 2"/>
              <a:buChar char=""/>
              <a:defRPr/>
            </a:pPr>
            <a:endParaRPr lang="en-US" dirty="0" smtClean="0">
              <a:ea typeface="+mn-ea"/>
              <a:cs typeface="+mn-cs"/>
            </a:endParaRPr>
          </a:p>
          <a:p>
            <a:pPr marL="274320" indent="-274320" eaLnBrk="1" fontAlgn="auto" hangingPunct="1">
              <a:spcAft>
                <a:spcPts val="0"/>
              </a:spcAft>
              <a:buFont typeface="Wingdings 2"/>
              <a:buChar char=""/>
              <a:defRPr/>
            </a:pPr>
            <a:endParaRPr lang="en-US" dirty="0" smtClean="0">
              <a:ea typeface="+mn-ea"/>
              <a:cs typeface="+mn-cs"/>
            </a:endParaRPr>
          </a:p>
          <a:p>
            <a:pPr marL="274320" indent="-274320" eaLnBrk="1" fontAlgn="auto" hangingPunct="1">
              <a:spcAft>
                <a:spcPts val="0"/>
              </a:spcAft>
              <a:buFont typeface="Wingdings 2"/>
              <a:buChar char=""/>
              <a:defRPr/>
            </a:pPr>
            <a:endParaRPr lang="en-US" dirty="0">
              <a:ea typeface="+mn-ea"/>
              <a:cs typeface="+mn-cs"/>
            </a:endParaRPr>
          </a:p>
        </p:txBody>
      </p:sp>
      <p:sp>
        <p:nvSpPr>
          <p:cNvPr id="2" name="Title 1"/>
          <p:cNvSpPr>
            <a:spLocks noGrp="1"/>
          </p:cNvSpPr>
          <p:nvPr>
            <p:ph type="title"/>
          </p:nvPr>
        </p:nvSpPr>
        <p:spPr>
          <a:xfrm>
            <a:off x="457200" y="152400"/>
            <a:ext cx="8229600" cy="990600"/>
          </a:xfrm>
        </p:spPr>
        <p:txBody>
          <a:bodyPr/>
          <a:lstStyle/>
          <a:p>
            <a:pPr algn="ctr" eaLnBrk="1" fontAlgn="auto" hangingPunct="1">
              <a:spcAft>
                <a:spcPts val="0"/>
              </a:spcAft>
              <a:defRPr/>
            </a:pPr>
            <a:r>
              <a:rPr dirty="0" smtClean="0">
                <a:solidFill>
                  <a:schemeClr val="tx1"/>
                </a:solidFill>
                <a:latin typeface="Times New Roman" panose="02020603050405020304" pitchFamily="18" charset="0"/>
                <a:ea typeface="+mj-ea"/>
                <a:cs typeface="Times New Roman" panose="02020603050405020304" pitchFamily="18" charset="0"/>
              </a:rPr>
              <a:t>Who is a Juvenile</a:t>
            </a:r>
            <a:endParaRPr dirty="0">
              <a:solidFill>
                <a:schemeClr val="tx1"/>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3024936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G15_05Fig_felony_arr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14400"/>
            <a:ext cx="8229600" cy="555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 Box 5"/>
          <p:cNvSpPr txBox="1">
            <a:spLocks noChangeArrowheads="1"/>
          </p:cNvSpPr>
          <p:nvPr/>
        </p:nvSpPr>
        <p:spPr bwMode="auto">
          <a:xfrm>
            <a:off x="457200" y="381000"/>
            <a:ext cx="8153400" cy="45720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fontAlgn="base">
              <a:spcBef>
                <a:spcPct val="50000"/>
              </a:spcBef>
              <a:spcAft>
                <a:spcPct val="0"/>
              </a:spcAft>
              <a:defRPr/>
            </a:pPr>
            <a:r>
              <a:rPr lang="en-US" sz="2400" b="1" dirty="0">
                <a:solidFill>
                  <a:prstClr val="white"/>
                </a:solidFill>
                <a:latin typeface="Times New Roman" charset="0"/>
                <a:ea typeface="ＭＳ Ｐゴシック" charset="0"/>
              </a:rPr>
              <a:t>What Offenses are Committed By Juvenile Defendants</a:t>
            </a:r>
          </a:p>
        </p:txBody>
      </p:sp>
    </p:spTree>
    <p:extLst>
      <p:ext uri="{BB962C8B-B14F-4D97-AF65-F5344CB8AC3E}">
        <p14:creationId xmlns:p14="http://schemas.microsoft.com/office/powerpoint/2010/main" val="14024344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Age of Criminal Responsibility</a:t>
            </a:r>
            <a:endParaRPr lang="en-US" dirty="0"/>
          </a:p>
        </p:txBody>
      </p:sp>
      <p:pic>
        <p:nvPicPr>
          <p:cNvPr id="1026"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2439" r="12439"/>
          <a:stretch>
            <a:fillRect/>
          </a:stretch>
        </p:blipFill>
        <p:spPr bwMode="auto">
          <a:xfrm>
            <a:off x="457200" y="0"/>
            <a:ext cx="8458200" cy="5714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 Placeholder 1"/>
          <p:cNvSpPr>
            <a:spLocks noGrp="1"/>
          </p:cNvSpPr>
          <p:nvPr>
            <p:ph type="body" sz="half" idx="2"/>
          </p:nvPr>
        </p:nvSpPr>
        <p:spPr>
          <a:xfrm>
            <a:off x="0" y="5943600"/>
            <a:ext cx="9144000" cy="804862"/>
          </a:xfrm>
        </p:spPr>
        <p:txBody>
          <a:bodyPr>
            <a:noAutofit/>
          </a:bodyPr>
          <a:lstStyle/>
          <a:p>
            <a:pPr algn="ctr"/>
            <a:r>
              <a:rPr lang="en-US" sz="2000" i="1" dirty="0"/>
              <a:t>New York and North Carolina are the only states that prosecutes ALL youth as adults when they turn 16 years of </a:t>
            </a:r>
            <a:r>
              <a:rPr lang="en-US" sz="2000" i="1" dirty="0" smtClean="0"/>
              <a:t>age</a:t>
            </a:r>
            <a:r>
              <a:rPr lang="en-US" sz="2000" dirty="0"/>
              <a:t/>
            </a:r>
            <a:br>
              <a:rPr lang="en-US" sz="2000" dirty="0"/>
            </a:br>
            <a:endParaRPr lang="en-US" sz="2000" dirty="0"/>
          </a:p>
        </p:txBody>
      </p:sp>
    </p:spTree>
    <p:extLst>
      <p:ext uri="{BB962C8B-B14F-4D97-AF65-F5344CB8AC3E}">
        <p14:creationId xmlns:p14="http://schemas.microsoft.com/office/powerpoint/2010/main" val="38957853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152400" y="152400"/>
            <a:ext cx="8839200" cy="6400800"/>
          </a:xfrm>
        </p:spPr>
        <p:txBody>
          <a:bodyPr>
            <a:normAutofit fontScale="92500" lnSpcReduction="10000"/>
          </a:bodyPr>
          <a:lstStyle/>
          <a:p>
            <a:endParaRPr lang="en-US" sz="1600" dirty="0" smtClean="0"/>
          </a:p>
          <a:p>
            <a:pPr marL="0" indent="0">
              <a:buNone/>
            </a:pPr>
            <a:r>
              <a:rPr lang="en-US" sz="2000" b="1" u="sng" dirty="0" smtClean="0">
                <a:latin typeface="Times New Roman" panose="02020603050405020304" pitchFamily="18" charset="0"/>
                <a:cs typeface="Times New Roman" panose="02020603050405020304" pitchFamily="18" charset="0"/>
              </a:rPr>
              <a:t>Scientific research suggests:</a:t>
            </a:r>
          </a:p>
          <a:p>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The human brain is not fully formed until 25</a:t>
            </a:r>
          </a:p>
          <a:p>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As the cognitive skills continue to develop through young adulthood, behavior can be impulsive and adolescents lack the ability to focus on the consequences for their behavior</a:t>
            </a:r>
          </a:p>
          <a:p>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Character, personality traits, and behavior of adolescents are highly receptive to change; therefore they respond well to intervention techniques and strategies to learn to make responsible choices</a:t>
            </a:r>
          </a:p>
          <a:p>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34% of juveniles in adult facilities get arrested later in life on felony charges, compared to those placed in juvenile facilities</a:t>
            </a:r>
            <a:br>
              <a:rPr lang="en-US" sz="2000" dirty="0" smtClean="0">
                <a:latin typeface="Times New Roman" panose="02020603050405020304" pitchFamily="18" charset="0"/>
                <a:cs typeface="Times New Roman" panose="02020603050405020304" pitchFamily="18" charset="0"/>
              </a:rPr>
            </a:b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Youth </a:t>
            </a:r>
            <a:r>
              <a:rPr lang="en-US" sz="2000" dirty="0">
                <a:latin typeface="Times New Roman" panose="02020603050405020304" pitchFamily="18" charset="0"/>
                <a:cs typeface="Times New Roman" panose="02020603050405020304" pitchFamily="18" charset="0"/>
              </a:rPr>
              <a:t>in adult prisons are 2x more likely to be beaten by staff and nearly 50% more likely to be attacked with a weapon than children placed in youth </a:t>
            </a:r>
            <a:r>
              <a:rPr lang="en-US" sz="2000" dirty="0" smtClean="0">
                <a:latin typeface="Times New Roman" panose="02020603050405020304" pitchFamily="18" charset="0"/>
                <a:cs typeface="Times New Roman" panose="02020603050405020304" pitchFamily="18" charset="0"/>
              </a:rPr>
              <a:t>facilities</a:t>
            </a:r>
          </a:p>
          <a:p>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36x </a:t>
            </a:r>
            <a:r>
              <a:rPr lang="en-US" sz="2000" dirty="0">
                <a:latin typeface="Times New Roman" panose="02020603050405020304" pitchFamily="18" charset="0"/>
                <a:cs typeface="Times New Roman" panose="02020603050405020304" pitchFamily="18" charset="0"/>
              </a:rPr>
              <a:t>more likely to commit suicide in an adult facility</a:t>
            </a:r>
          </a:p>
          <a:p>
            <a:endParaRPr lang="en-US" sz="2200" dirty="0" smtClean="0"/>
          </a:p>
          <a:p>
            <a:pPr lvl="1"/>
            <a:endParaRPr lang="en-US" sz="2200" dirty="0"/>
          </a:p>
          <a:p>
            <a:pPr lvl="1"/>
            <a:endParaRPr lang="en-US" sz="2200" dirty="0" smtClean="0"/>
          </a:p>
          <a:p>
            <a:pPr lvl="1"/>
            <a:endParaRPr lang="en-US" sz="2200" dirty="0"/>
          </a:p>
          <a:p>
            <a:pPr lvl="1"/>
            <a:endParaRPr lang="en-US" sz="2200" dirty="0" smtClean="0"/>
          </a:p>
          <a:p>
            <a:pPr lvl="1"/>
            <a:endParaRPr lang="en-US" sz="2200" dirty="0"/>
          </a:p>
          <a:p>
            <a:pPr lvl="1"/>
            <a:endParaRPr lang="en-US" sz="2200" dirty="0" smtClean="0"/>
          </a:p>
          <a:p>
            <a:pPr lvl="1"/>
            <a:endParaRPr lang="en-US" dirty="0" smtClean="0"/>
          </a:p>
          <a:p>
            <a:pPr lvl="1"/>
            <a:endParaRPr lang="en-US" dirty="0"/>
          </a:p>
        </p:txBody>
      </p:sp>
    </p:spTree>
    <p:extLst>
      <p:ext uri="{BB962C8B-B14F-4D97-AF65-F5344CB8AC3E}">
        <p14:creationId xmlns:p14="http://schemas.microsoft.com/office/powerpoint/2010/main" val="3727018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https://californiacorrections.files.wordpress.com/2012/01/ca-juvenile-just-flow-cha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0"/>
            <a:ext cx="83058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0856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40448"/>
            <a:ext cx="8458200" cy="5047834"/>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28330376"/>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per">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Paper">
      <a:maj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953</TotalTime>
  <Words>1984</Words>
  <Application>Microsoft Office PowerPoint</Application>
  <PresentationFormat>On-screen Show (4:3)</PresentationFormat>
  <Paragraphs>243</Paragraphs>
  <Slides>25</Slides>
  <Notes>0</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25</vt:i4>
      </vt:variant>
    </vt:vector>
  </HeadingPairs>
  <TitlesOfParts>
    <vt:vector size="36" baseType="lpstr">
      <vt:lpstr>ＭＳ Ｐゴシック</vt:lpstr>
      <vt:lpstr>ＭＳ Ｐゴシック</vt:lpstr>
      <vt:lpstr>Arial</vt:lpstr>
      <vt:lpstr>Calibri</vt:lpstr>
      <vt:lpstr>Constantia</vt:lpstr>
      <vt:lpstr>Times New Roman</vt:lpstr>
      <vt:lpstr>Wingdings 2</vt:lpstr>
      <vt:lpstr>Office Theme</vt:lpstr>
      <vt:lpstr>Paper</vt:lpstr>
      <vt:lpstr>1_Paper</vt:lpstr>
      <vt:lpstr>Clip</vt:lpstr>
      <vt:lpstr>Juvenile Justice </vt:lpstr>
      <vt:lpstr>Juvenile Justice Vocabulary</vt:lpstr>
      <vt:lpstr>Juvenile Justice Vocabulary</vt:lpstr>
      <vt:lpstr>Who is a Juvenile</vt:lpstr>
      <vt:lpstr>PowerPoint Presentation</vt:lpstr>
      <vt:lpstr>Age of Criminal Responsibility</vt:lpstr>
      <vt:lpstr>PowerPoint Presentation</vt:lpstr>
      <vt:lpstr>PowerPoint Presentation</vt:lpstr>
      <vt:lpstr>PowerPoint Presentation</vt:lpstr>
      <vt:lpstr>Juvenile Justice</vt:lpstr>
      <vt:lpstr>Juvenile Courts </vt:lpstr>
      <vt:lpstr>Ways Juveniles Enter the System</vt:lpstr>
      <vt:lpstr>Intake</vt:lpstr>
      <vt:lpstr>Initial Hearing</vt:lpstr>
      <vt:lpstr>Adjudicatory Hearing</vt:lpstr>
      <vt:lpstr>Dispositional Hearing</vt:lpstr>
      <vt:lpstr>Juvenile Investigation</vt:lpstr>
      <vt:lpstr>PowerPoint Presentation</vt:lpstr>
      <vt:lpstr>Adult vs. Juvenile</vt:lpstr>
      <vt:lpstr>In Re Gault (1967)</vt:lpstr>
      <vt:lpstr>New Jersey v. T.L.O. (1985)</vt:lpstr>
      <vt:lpstr>In re Winship (1970)</vt:lpstr>
      <vt:lpstr>Schall v. Martin (1984)</vt:lpstr>
      <vt:lpstr>Roper vs. Simmons (2005)</vt:lpstr>
      <vt:lpstr>Miller v. Alabama (2012)</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Juvenile Justice</dc:title>
  <dc:creator>Tammy</dc:creator>
  <cp:lastModifiedBy>Matt Rivera</cp:lastModifiedBy>
  <cp:revision>111</cp:revision>
  <dcterms:created xsi:type="dcterms:W3CDTF">2015-04-01T12:28:28Z</dcterms:created>
  <dcterms:modified xsi:type="dcterms:W3CDTF">2018-11-02T14:32:06Z</dcterms:modified>
</cp:coreProperties>
</file>