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2" r:id="rId4"/>
    <p:sldId id="271" r:id="rId5"/>
    <p:sldId id="268" r:id="rId6"/>
    <p:sldId id="273" r:id="rId7"/>
    <p:sldId id="259" r:id="rId8"/>
    <p:sldId id="260" r:id="rId9"/>
    <p:sldId id="261" r:id="rId10"/>
    <p:sldId id="274" r:id="rId11"/>
    <p:sldId id="262" r:id="rId12"/>
    <p:sldId id="263" r:id="rId13"/>
    <p:sldId id="264" r:id="rId14"/>
    <p:sldId id="265" r:id="rId15"/>
    <p:sldId id="275" r:id="rId16"/>
    <p:sldId id="276" r:id="rId17"/>
    <p:sldId id="266" r:id="rId18"/>
    <p:sldId id="277" r:id="rId19"/>
    <p:sldId id="267" r:id="rId20"/>
    <p:sldId id="278" r:id="rId21"/>
    <p:sldId id="279" r:id="rId22"/>
    <p:sldId id="280" r:id="rId23"/>
    <p:sldId id="281" r:id="rId24"/>
    <p:sldId id="282"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888"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3C5542-C0E2-4797-9271-8907A2FA790B}" type="datetimeFigureOut">
              <a:rPr lang="en-US" smtClean="0"/>
              <a:t>11/25/18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92DABE-CD01-49A8-90EA-D70E08746BF3}" type="slidenum">
              <a:rPr lang="en-US" smtClean="0"/>
              <a:t>‹#›</a:t>
            </a:fld>
            <a:endParaRPr lang="en-US" dirty="0"/>
          </a:p>
        </p:txBody>
      </p:sp>
    </p:spTree>
    <p:extLst>
      <p:ext uri="{BB962C8B-B14F-4D97-AF65-F5344CB8AC3E}">
        <p14:creationId xmlns:p14="http://schemas.microsoft.com/office/powerpoint/2010/main" val="682205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3C5542-C0E2-4797-9271-8907A2FA790B}" type="datetimeFigureOut">
              <a:rPr lang="en-US" smtClean="0"/>
              <a:t>11/25/18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92DABE-CD01-49A8-90EA-D70E08746BF3}" type="slidenum">
              <a:rPr lang="en-US" smtClean="0"/>
              <a:t>‹#›</a:t>
            </a:fld>
            <a:endParaRPr lang="en-US" dirty="0"/>
          </a:p>
        </p:txBody>
      </p:sp>
    </p:spTree>
    <p:extLst>
      <p:ext uri="{BB962C8B-B14F-4D97-AF65-F5344CB8AC3E}">
        <p14:creationId xmlns:p14="http://schemas.microsoft.com/office/powerpoint/2010/main" val="1861109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3C5542-C0E2-4797-9271-8907A2FA790B}" type="datetimeFigureOut">
              <a:rPr lang="en-US" smtClean="0"/>
              <a:t>11/25/18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92DABE-CD01-49A8-90EA-D70E08746BF3}" type="slidenum">
              <a:rPr lang="en-US" smtClean="0"/>
              <a:t>‹#›</a:t>
            </a:fld>
            <a:endParaRPr lang="en-US" dirty="0"/>
          </a:p>
        </p:txBody>
      </p:sp>
    </p:spTree>
    <p:extLst>
      <p:ext uri="{BB962C8B-B14F-4D97-AF65-F5344CB8AC3E}">
        <p14:creationId xmlns:p14="http://schemas.microsoft.com/office/powerpoint/2010/main" val="2999010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3C5542-C0E2-4797-9271-8907A2FA790B}" type="datetimeFigureOut">
              <a:rPr lang="en-US" smtClean="0"/>
              <a:t>11/25/18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92DABE-CD01-49A8-90EA-D70E08746BF3}" type="slidenum">
              <a:rPr lang="en-US" smtClean="0"/>
              <a:t>‹#›</a:t>
            </a:fld>
            <a:endParaRPr lang="en-US" dirty="0"/>
          </a:p>
        </p:txBody>
      </p:sp>
    </p:spTree>
    <p:extLst>
      <p:ext uri="{BB962C8B-B14F-4D97-AF65-F5344CB8AC3E}">
        <p14:creationId xmlns:p14="http://schemas.microsoft.com/office/powerpoint/2010/main" val="421654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3C5542-C0E2-4797-9271-8907A2FA790B}" type="datetimeFigureOut">
              <a:rPr lang="en-US" smtClean="0"/>
              <a:t>11/25/18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92DABE-CD01-49A8-90EA-D70E08746BF3}" type="slidenum">
              <a:rPr lang="en-US" smtClean="0"/>
              <a:t>‹#›</a:t>
            </a:fld>
            <a:endParaRPr lang="en-US" dirty="0"/>
          </a:p>
        </p:txBody>
      </p:sp>
    </p:spTree>
    <p:extLst>
      <p:ext uri="{BB962C8B-B14F-4D97-AF65-F5344CB8AC3E}">
        <p14:creationId xmlns:p14="http://schemas.microsoft.com/office/powerpoint/2010/main" val="890449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3C5542-C0E2-4797-9271-8907A2FA790B}" type="datetimeFigureOut">
              <a:rPr lang="en-US" smtClean="0"/>
              <a:t>11/25/18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92DABE-CD01-49A8-90EA-D70E08746BF3}" type="slidenum">
              <a:rPr lang="en-US" smtClean="0"/>
              <a:t>‹#›</a:t>
            </a:fld>
            <a:endParaRPr lang="en-US" dirty="0"/>
          </a:p>
        </p:txBody>
      </p:sp>
    </p:spTree>
    <p:extLst>
      <p:ext uri="{BB962C8B-B14F-4D97-AF65-F5344CB8AC3E}">
        <p14:creationId xmlns:p14="http://schemas.microsoft.com/office/powerpoint/2010/main" val="317569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3C5542-C0E2-4797-9271-8907A2FA790B}" type="datetimeFigureOut">
              <a:rPr lang="en-US" smtClean="0"/>
              <a:t>11/25/18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92DABE-CD01-49A8-90EA-D70E08746BF3}" type="slidenum">
              <a:rPr lang="en-US" smtClean="0"/>
              <a:t>‹#›</a:t>
            </a:fld>
            <a:endParaRPr lang="en-US" dirty="0"/>
          </a:p>
        </p:txBody>
      </p:sp>
    </p:spTree>
    <p:extLst>
      <p:ext uri="{BB962C8B-B14F-4D97-AF65-F5344CB8AC3E}">
        <p14:creationId xmlns:p14="http://schemas.microsoft.com/office/powerpoint/2010/main" val="1947822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3C5542-C0E2-4797-9271-8907A2FA790B}" type="datetimeFigureOut">
              <a:rPr lang="en-US" smtClean="0"/>
              <a:t>11/25/18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92DABE-CD01-49A8-90EA-D70E08746BF3}" type="slidenum">
              <a:rPr lang="en-US" smtClean="0"/>
              <a:t>‹#›</a:t>
            </a:fld>
            <a:endParaRPr lang="en-US" dirty="0"/>
          </a:p>
        </p:txBody>
      </p:sp>
    </p:spTree>
    <p:extLst>
      <p:ext uri="{BB962C8B-B14F-4D97-AF65-F5344CB8AC3E}">
        <p14:creationId xmlns:p14="http://schemas.microsoft.com/office/powerpoint/2010/main" val="3606408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3C5542-C0E2-4797-9271-8907A2FA790B}" type="datetimeFigureOut">
              <a:rPr lang="en-US" smtClean="0"/>
              <a:t>11/25/18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92DABE-CD01-49A8-90EA-D70E08746BF3}" type="slidenum">
              <a:rPr lang="en-US" smtClean="0"/>
              <a:t>‹#›</a:t>
            </a:fld>
            <a:endParaRPr lang="en-US" dirty="0"/>
          </a:p>
        </p:txBody>
      </p:sp>
    </p:spTree>
    <p:extLst>
      <p:ext uri="{BB962C8B-B14F-4D97-AF65-F5344CB8AC3E}">
        <p14:creationId xmlns:p14="http://schemas.microsoft.com/office/powerpoint/2010/main" val="3950727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3C5542-C0E2-4797-9271-8907A2FA790B}" type="datetimeFigureOut">
              <a:rPr lang="en-US" smtClean="0"/>
              <a:t>11/25/18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92DABE-CD01-49A8-90EA-D70E08746BF3}" type="slidenum">
              <a:rPr lang="en-US" smtClean="0"/>
              <a:t>‹#›</a:t>
            </a:fld>
            <a:endParaRPr lang="en-US" dirty="0"/>
          </a:p>
        </p:txBody>
      </p:sp>
    </p:spTree>
    <p:extLst>
      <p:ext uri="{BB962C8B-B14F-4D97-AF65-F5344CB8AC3E}">
        <p14:creationId xmlns:p14="http://schemas.microsoft.com/office/powerpoint/2010/main" val="412452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3C5542-C0E2-4797-9271-8907A2FA790B}" type="datetimeFigureOut">
              <a:rPr lang="en-US" smtClean="0"/>
              <a:t>11/25/18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92DABE-CD01-49A8-90EA-D70E08746BF3}" type="slidenum">
              <a:rPr lang="en-US" smtClean="0"/>
              <a:t>‹#›</a:t>
            </a:fld>
            <a:endParaRPr lang="en-US" dirty="0"/>
          </a:p>
        </p:txBody>
      </p:sp>
    </p:spTree>
    <p:extLst>
      <p:ext uri="{BB962C8B-B14F-4D97-AF65-F5344CB8AC3E}">
        <p14:creationId xmlns:p14="http://schemas.microsoft.com/office/powerpoint/2010/main" val="2610192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3C5542-C0E2-4797-9271-8907A2FA790B}" type="datetimeFigureOut">
              <a:rPr lang="en-US" smtClean="0"/>
              <a:t>11/25/18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2DABE-CD01-49A8-90EA-D70E08746BF3}" type="slidenum">
              <a:rPr lang="en-US" smtClean="0"/>
              <a:t>‹#›</a:t>
            </a:fld>
            <a:endParaRPr lang="en-US" dirty="0"/>
          </a:p>
        </p:txBody>
      </p:sp>
    </p:spTree>
    <p:extLst>
      <p:ext uri="{BB962C8B-B14F-4D97-AF65-F5344CB8AC3E}">
        <p14:creationId xmlns:p14="http://schemas.microsoft.com/office/powerpoint/2010/main" val="1366974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iPZ6Hl4m3a8&amp;list=PLZ57LlpvGX0bWos7Pop-4hX2eDlZ5N5Rf&amp;index=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iYqpoylpk-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IEoPrCdc4WI&amp;list=PLZ57LlpvGX0bWos7Pop-4hX2eDlZ5N5R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nn.com/2018/08/28/us/bail-california-bill/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59GzSxW1eGM&amp;list=PLZ57LlpvGX0bWos7Pop-4hX2eDlZ5N5Rf&amp;index=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0" marR="0">
              <a:spcBef>
                <a:spcPts val="0"/>
              </a:spcBef>
              <a:spcAft>
                <a:spcPts val="0"/>
              </a:spcAft>
            </a:pPr>
            <a:r>
              <a:rPr lang="en-US" dirty="0" smtClean="0">
                <a:latin typeface="Copperplate Gothic Bold"/>
                <a:ea typeface="Times New Roman"/>
              </a:rPr>
              <a:t>Arrest To Trial</a:t>
            </a:r>
            <a:endParaRPr lang="en-US" dirty="0" smtClean="0">
              <a:effectLst/>
              <a:latin typeface="Copperplate Gothic Bold"/>
              <a:ea typeface="Times New Roman"/>
            </a:endParaRPr>
          </a:p>
        </p:txBody>
      </p:sp>
    </p:spTree>
    <p:extLst>
      <p:ext uri="{BB962C8B-B14F-4D97-AF65-F5344CB8AC3E}">
        <p14:creationId xmlns:p14="http://schemas.microsoft.com/office/powerpoint/2010/main" val="40541753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Arraignment</a:t>
            </a:r>
            <a:endParaRPr lang="en-US" dirty="0"/>
          </a:p>
        </p:txBody>
      </p:sp>
      <p:sp>
        <p:nvSpPr>
          <p:cNvPr id="3" name="Content Placeholder 2"/>
          <p:cNvSpPr>
            <a:spLocks noGrp="1"/>
          </p:cNvSpPr>
          <p:nvPr>
            <p:ph idx="1"/>
          </p:nvPr>
        </p:nvSpPr>
        <p:spPr/>
        <p:txBody>
          <a:bodyPr/>
          <a:lstStyle/>
          <a:p>
            <a:r>
              <a:rPr lang="en-US" u="sng" dirty="0">
                <a:hlinkClick r:id="rId2"/>
              </a:rPr>
              <a:t>http://www.youtube.com/watch?v=iPZ6Hl4m3a8&amp;list=PLZ57LlpvGX0bWos7Pop-4hX2eDlZ5N5Rf&amp;index=</a:t>
            </a:r>
            <a:r>
              <a:rPr lang="en-US" u="sng" dirty="0" smtClean="0">
                <a:hlinkClick r:id="rId2"/>
              </a:rPr>
              <a:t>2</a:t>
            </a:r>
            <a:r>
              <a:rPr lang="en-US" u="sng" dirty="0" smtClean="0"/>
              <a:t> </a:t>
            </a:r>
            <a:endParaRPr lang="en-US" dirty="0"/>
          </a:p>
        </p:txBody>
      </p:sp>
    </p:spTree>
    <p:extLst>
      <p:ext uri="{BB962C8B-B14F-4D97-AF65-F5344CB8AC3E}">
        <p14:creationId xmlns:p14="http://schemas.microsoft.com/office/powerpoint/2010/main" val="31629423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Copperplate Gothic Bold"/>
                <a:ea typeface="Times New Roman"/>
              </a:rPr>
              <a:t>Preliminary Hearing  </a:t>
            </a:r>
            <a:endParaRPr lang="en-US" sz="4000" dirty="0"/>
          </a:p>
        </p:txBody>
      </p:sp>
      <p:sp>
        <p:nvSpPr>
          <p:cNvPr id="3" name="Content Placeholder 2"/>
          <p:cNvSpPr>
            <a:spLocks noGrp="1"/>
          </p:cNvSpPr>
          <p:nvPr>
            <p:ph idx="1"/>
          </p:nvPr>
        </p:nvSpPr>
        <p:spPr>
          <a:xfrm>
            <a:off x="457200" y="1600200"/>
            <a:ext cx="8229600" cy="5257800"/>
          </a:xfrm>
        </p:spPr>
        <p:txBody>
          <a:bodyPr>
            <a:normAutofit fontScale="40000" lnSpcReduction="20000"/>
          </a:bodyPr>
          <a:lstStyle/>
          <a:p>
            <a:pPr marL="0" marR="0" indent="0">
              <a:spcBef>
                <a:spcPts val="0"/>
              </a:spcBef>
              <a:spcAft>
                <a:spcPts val="0"/>
              </a:spcAft>
              <a:buNone/>
            </a:pPr>
            <a:r>
              <a:rPr lang="en-US" u="sng" dirty="0" smtClean="0">
                <a:effectLst/>
                <a:latin typeface="Copperplate Gothic Bold"/>
                <a:ea typeface="Times New Roman"/>
              </a:rPr>
              <a:t>Preliminary Hearing</a:t>
            </a:r>
          </a:p>
          <a:p>
            <a:pPr marL="0" marR="0" indent="0">
              <a:spcBef>
                <a:spcPts val="0"/>
              </a:spcBef>
              <a:spcAft>
                <a:spcPts val="0"/>
              </a:spcAft>
              <a:buNone/>
            </a:pPr>
            <a:endParaRPr lang="en-US" dirty="0">
              <a:latin typeface="Copperplate Gothic Bold"/>
              <a:ea typeface="Times New Roman"/>
            </a:endParaRPr>
          </a:p>
          <a:p>
            <a:pPr>
              <a:spcBef>
                <a:spcPts val="0"/>
              </a:spcBef>
            </a:pPr>
            <a:r>
              <a:rPr lang="en-US" dirty="0" smtClean="0">
                <a:effectLst/>
                <a:latin typeface="Copperplate Gothic Bold"/>
                <a:ea typeface="Times New Roman"/>
              </a:rPr>
              <a:t>if charges indicate a serious misdemeanor or a felony, the </a:t>
            </a:r>
            <a:r>
              <a:rPr lang="en-US" i="1" dirty="0" smtClean="0">
                <a:effectLst/>
                <a:latin typeface="Copperplate Gothic Bold"/>
                <a:ea typeface="Times New Roman"/>
              </a:rPr>
              <a:t>accused </a:t>
            </a:r>
            <a:r>
              <a:rPr lang="en-US" dirty="0" smtClean="0">
                <a:effectLst/>
                <a:latin typeface="Copperplate Gothic Bold"/>
                <a:ea typeface="Times New Roman"/>
              </a:rPr>
              <a:t>may ask for a preliminary hearing</a:t>
            </a:r>
            <a:endParaRPr lang="en-US" sz="2400" dirty="0" smtClean="0">
              <a:effectLst/>
              <a:latin typeface="Times New Roman"/>
              <a:ea typeface="Times New Roman"/>
            </a:endParaRPr>
          </a:p>
          <a:p>
            <a:pPr marL="0" marR="0" indent="0">
              <a:spcBef>
                <a:spcPts val="0"/>
              </a:spcBef>
              <a:spcAft>
                <a:spcPts val="0"/>
              </a:spcAft>
              <a:buNone/>
            </a:pPr>
            <a:r>
              <a:rPr lang="en-US" dirty="0" smtClean="0">
                <a:effectLst/>
                <a:latin typeface="Copperplate Gothic Bold"/>
                <a:ea typeface="Times New Roman"/>
              </a:rPr>
              <a:t>     </a:t>
            </a:r>
          </a:p>
          <a:p>
            <a:pPr>
              <a:spcBef>
                <a:spcPts val="0"/>
              </a:spcBef>
            </a:pPr>
            <a:r>
              <a:rPr lang="en-US" dirty="0" smtClean="0">
                <a:effectLst/>
                <a:latin typeface="Copperplate Gothic Bold"/>
                <a:ea typeface="Times New Roman"/>
              </a:rPr>
              <a:t>State will have to show that there is sufficient grounds to believe that the accused did in fact commit the crime charged (cannot decide whether or not the accused is guilty)                                                                                      </a:t>
            </a:r>
          </a:p>
          <a:p>
            <a:pPr marL="0" marR="0" indent="0">
              <a:spcBef>
                <a:spcPts val="0"/>
              </a:spcBef>
              <a:spcAft>
                <a:spcPts val="0"/>
              </a:spcAft>
              <a:buNone/>
            </a:pPr>
            <a:endParaRPr lang="en-US" dirty="0">
              <a:latin typeface="Copperplate Gothic Bold"/>
              <a:ea typeface="Times New Roman"/>
            </a:endParaRPr>
          </a:p>
          <a:p>
            <a:pPr>
              <a:spcBef>
                <a:spcPts val="0"/>
              </a:spcBef>
            </a:pPr>
            <a:r>
              <a:rPr lang="en-US" dirty="0" smtClean="0">
                <a:effectLst/>
                <a:latin typeface="Copperplate Gothic Bold"/>
                <a:ea typeface="Times New Roman"/>
              </a:rPr>
              <a:t>If no sufficient grounds for a trial, charges are dismissed (defendant is freed and bail is cancelled).  </a:t>
            </a:r>
          </a:p>
          <a:p>
            <a:pPr>
              <a:spcBef>
                <a:spcPts val="0"/>
              </a:spcBef>
            </a:pPr>
            <a:endParaRPr lang="en-US" dirty="0">
              <a:latin typeface="Copperplate Gothic Bold"/>
              <a:ea typeface="Times New Roman"/>
            </a:endParaRPr>
          </a:p>
          <a:p>
            <a:pPr>
              <a:spcBef>
                <a:spcPts val="0"/>
              </a:spcBef>
            </a:pPr>
            <a:r>
              <a:rPr lang="en-US" dirty="0" smtClean="0">
                <a:effectLst/>
                <a:latin typeface="Copperplate Gothic Bold"/>
                <a:ea typeface="Times New Roman"/>
              </a:rPr>
              <a:t>If the charge is a felony, whether or not there has been a p</a:t>
            </a:r>
            <a:r>
              <a:rPr lang="en-US" dirty="0" smtClean="0">
                <a:latin typeface="Copperplate Gothic Bold"/>
                <a:ea typeface="Times New Roman"/>
              </a:rPr>
              <a:t>reliminary hearing</a:t>
            </a:r>
            <a:r>
              <a:rPr lang="en-US" dirty="0" smtClean="0">
                <a:effectLst/>
                <a:latin typeface="Copperplate Gothic Bold"/>
                <a:ea typeface="Times New Roman"/>
              </a:rPr>
              <a:t> following arraignment, the entire matter is sent to the Grand Jury </a:t>
            </a:r>
            <a:endParaRPr lang="en-US" sz="2400" dirty="0" smtClean="0">
              <a:effectLst/>
              <a:latin typeface="Times New Roman"/>
              <a:ea typeface="Times New Roman"/>
            </a:endParaRPr>
          </a:p>
          <a:p>
            <a:pPr marL="0" marR="0" indent="0">
              <a:spcBef>
                <a:spcPts val="0"/>
              </a:spcBef>
              <a:spcAft>
                <a:spcPts val="0"/>
              </a:spcAft>
              <a:buNone/>
            </a:pPr>
            <a:r>
              <a:rPr lang="en-US" dirty="0" smtClean="0">
                <a:effectLst/>
                <a:latin typeface="Copperplate Gothic Bold"/>
                <a:ea typeface="Times New Roman"/>
              </a:rPr>
              <a:t>                                                                    </a:t>
            </a:r>
            <a:endParaRPr lang="en-US" sz="2400" dirty="0" smtClean="0">
              <a:effectLst/>
              <a:latin typeface="Times New Roman"/>
              <a:ea typeface="Times New Roman"/>
            </a:endParaRPr>
          </a:p>
          <a:p>
            <a:pPr marL="0" marR="0" indent="0">
              <a:spcBef>
                <a:spcPts val="0"/>
              </a:spcBef>
              <a:spcAft>
                <a:spcPts val="0"/>
              </a:spcAft>
              <a:buNone/>
            </a:pPr>
            <a:endParaRPr lang="en-US" u="sng" dirty="0" smtClean="0">
              <a:effectLst/>
              <a:latin typeface="Copperplate Gothic Bold"/>
              <a:ea typeface="Times New Roman"/>
            </a:endParaRPr>
          </a:p>
          <a:p>
            <a:pPr marL="0" marR="0" indent="0">
              <a:spcBef>
                <a:spcPts val="0"/>
              </a:spcBef>
              <a:spcAft>
                <a:spcPts val="0"/>
              </a:spcAft>
              <a:buNone/>
            </a:pPr>
            <a:r>
              <a:rPr lang="en-US" u="sng" dirty="0" smtClean="0">
                <a:effectLst/>
                <a:latin typeface="Copperplate Gothic Bold"/>
                <a:ea typeface="Times New Roman"/>
              </a:rPr>
              <a:t>Purpose of the P</a:t>
            </a:r>
            <a:r>
              <a:rPr lang="en-US" u="sng" dirty="0" smtClean="0">
                <a:latin typeface="Copperplate Gothic Bold"/>
                <a:ea typeface="Times New Roman"/>
              </a:rPr>
              <a:t>reliminary Hearing</a:t>
            </a:r>
            <a:endParaRPr lang="en-US" u="sng" dirty="0" smtClean="0">
              <a:effectLst/>
              <a:latin typeface="Copperplate Gothic Bold"/>
              <a:ea typeface="Times New Roman"/>
            </a:endParaRPr>
          </a:p>
          <a:p>
            <a:pPr marL="0" marR="0" indent="0">
              <a:spcBef>
                <a:spcPts val="0"/>
              </a:spcBef>
              <a:spcAft>
                <a:spcPts val="0"/>
              </a:spcAft>
              <a:buNone/>
            </a:pPr>
            <a:endParaRPr lang="en-US" dirty="0">
              <a:latin typeface="Copperplate Gothic Bold"/>
              <a:ea typeface="Times New Roman"/>
            </a:endParaRPr>
          </a:p>
          <a:p>
            <a:pPr>
              <a:spcBef>
                <a:spcPts val="0"/>
              </a:spcBef>
            </a:pPr>
            <a:r>
              <a:rPr lang="en-US" dirty="0" smtClean="0">
                <a:effectLst/>
                <a:latin typeface="Copperplate Gothic Bold"/>
                <a:ea typeface="Times New Roman"/>
              </a:rPr>
              <a:t>determine if there is sufficient evidence to warrant submitting the case to Grand Jury</a:t>
            </a:r>
            <a:endParaRPr lang="en-US" sz="2400" dirty="0" smtClean="0">
              <a:effectLst/>
              <a:latin typeface="Times New Roman"/>
              <a:ea typeface="Times New Roman"/>
            </a:endParaRPr>
          </a:p>
          <a:p>
            <a:pPr marL="0" marR="0" indent="0">
              <a:spcBef>
                <a:spcPts val="0"/>
              </a:spcBef>
              <a:spcAft>
                <a:spcPts val="0"/>
              </a:spcAft>
              <a:buNone/>
            </a:pPr>
            <a:r>
              <a:rPr lang="en-US" u="none" strike="noStrike" dirty="0" smtClean="0">
                <a:effectLst/>
                <a:latin typeface="Copperplate Gothic Bold"/>
                <a:ea typeface="Times New Roman"/>
              </a:rPr>
              <a:t> </a:t>
            </a:r>
            <a:endParaRPr lang="en-US" sz="2400" dirty="0" smtClean="0">
              <a:effectLst/>
              <a:latin typeface="Times New Roman"/>
              <a:ea typeface="Times New Roman"/>
            </a:endParaRPr>
          </a:p>
          <a:p>
            <a:pPr marL="0" marR="0" indent="0">
              <a:spcBef>
                <a:spcPts val="0"/>
              </a:spcBef>
              <a:spcAft>
                <a:spcPts val="0"/>
              </a:spcAft>
              <a:buNone/>
            </a:pPr>
            <a:endParaRPr lang="en-US" u="sng" dirty="0" smtClean="0">
              <a:effectLst/>
              <a:latin typeface="Copperplate Gothic Bold"/>
              <a:ea typeface="Times New Roman"/>
            </a:endParaRPr>
          </a:p>
          <a:p>
            <a:pPr marL="0" marR="0" indent="0">
              <a:spcBef>
                <a:spcPts val="0"/>
              </a:spcBef>
              <a:spcAft>
                <a:spcPts val="0"/>
              </a:spcAft>
              <a:buNone/>
            </a:pPr>
            <a:r>
              <a:rPr lang="en-US" u="sng" dirty="0" smtClean="0">
                <a:effectLst/>
                <a:latin typeface="Copperplate Gothic Bold"/>
                <a:ea typeface="Times New Roman"/>
              </a:rPr>
              <a:t>Rights of the Accused at P</a:t>
            </a:r>
            <a:r>
              <a:rPr lang="en-US" u="sng" dirty="0" smtClean="0">
                <a:latin typeface="Copperplate Gothic Bold"/>
                <a:ea typeface="Times New Roman"/>
              </a:rPr>
              <a:t>reliminary Hearing</a:t>
            </a:r>
            <a:endParaRPr lang="en-US" dirty="0">
              <a:latin typeface="Copperplate Gothic Bold"/>
              <a:ea typeface="Times New Roman"/>
            </a:endParaRPr>
          </a:p>
          <a:p>
            <a:pPr>
              <a:spcBef>
                <a:spcPts val="0"/>
              </a:spcBef>
            </a:pPr>
            <a:r>
              <a:rPr lang="en-US" dirty="0" smtClean="0">
                <a:solidFill>
                  <a:srgbClr val="FF0000"/>
                </a:solidFill>
                <a:effectLst/>
                <a:latin typeface="Copperplate Gothic Bold"/>
                <a:ea typeface="Times New Roman"/>
              </a:rPr>
              <a:t>right to counsel</a:t>
            </a:r>
            <a:endParaRPr lang="en-US" sz="2400" dirty="0" smtClean="0">
              <a:solidFill>
                <a:srgbClr val="FF0000"/>
              </a:solidFill>
              <a:effectLst/>
              <a:latin typeface="Times New Roman"/>
              <a:ea typeface="Times New Roman"/>
            </a:endParaRPr>
          </a:p>
          <a:p>
            <a:pPr>
              <a:spcBef>
                <a:spcPts val="0"/>
              </a:spcBef>
            </a:pPr>
            <a:r>
              <a:rPr lang="en-US" dirty="0" smtClean="0">
                <a:solidFill>
                  <a:srgbClr val="FF0000"/>
                </a:solidFill>
                <a:effectLst/>
                <a:latin typeface="Copperplate Gothic Bold"/>
                <a:ea typeface="Times New Roman"/>
              </a:rPr>
              <a:t>right to confront witnesses    </a:t>
            </a:r>
          </a:p>
          <a:p>
            <a:pPr>
              <a:spcBef>
                <a:spcPts val="0"/>
              </a:spcBef>
            </a:pPr>
            <a:r>
              <a:rPr lang="en-US" dirty="0" smtClean="0">
                <a:solidFill>
                  <a:srgbClr val="FF0000"/>
                </a:solidFill>
                <a:effectLst/>
                <a:latin typeface="Copperplate Gothic Bold"/>
                <a:ea typeface="Times New Roman"/>
              </a:rPr>
              <a:t>challenge evidence against him</a:t>
            </a:r>
          </a:p>
          <a:p>
            <a:pPr>
              <a:spcBef>
                <a:spcPts val="0"/>
              </a:spcBef>
            </a:pPr>
            <a:r>
              <a:rPr lang="en-US" dirty="0" smtClean="0">
                <a:solidFill>
                  <a:srgbClr val="FF0000"/>
                </a:solidFill>
                <a:effectLst/>
                <a:latin typeface="Copperplate Gothic Bold"/>
                <a:ea typeface="Times New Roman"/>
              </a:rPr>
              <a:t>present witnesses and evidence in own behalf</a:t>
            </a:r>
            <a:endParaRPr lang="en-US" sz="2400" dirty="0" smtClean="0">
              <a:solidFill>
                <a:srgbClr val="FF0000"/>
              </a:solidFill>
              <a:effectLst/>
              <a:latin typeface="Times New Roman"/>
              <a:ea typeface="Times New Roman"/>
            </a:endParaRPr>
          </a:p>
          <a:p>
            <a:pPr marL="0" marR="0" indent="0">
              <a:spcBef>
                <a:spcPts val="0"/>
              </a:spcBef>
              <a:spcAft>
                <a:spcPts val="0"/>
              </a:spcAft>
              <a:buNone/>
            </a:pPr>
            <a:r>
              <a:rPr lang="en-US" u="none" strike="noStrike" dirty="0" smtClean="0">
                <a:effectLst/>
                <a:latin typeface="Copperplate Gothic Bold"/>
                <a:ea typeface="Times New Roman"/>
              </a:rPr>
              <a:t> </a:t>
            </a:r>
            <a:endParaRPr lang="en-US" sz="2400" dirty="0" smtClean="0">
              <a:effectLst/>
              <a:latin typeface="Times New Roman"/>
              <a:ea typeface="Times New Roman"/>
            </a:endParaRPr>
          </a:p>
          <a:p>
            <a:pPr marL="0" marR="0" indent="0">
              <a:spcBef>
                <a:spcPts val="0"/>
              </a:spcBef>
              <a:spcAft>
                <a:spcPts val="0"/>
              </a:spcAft>
              <a:buNone/>
            </a:pPr>
            <a:r>
              <a:rPr lang="en-US" u="none" strike="noStrike" dirty="0" smtClean="0">
                <a:effectLst/>
                <a:latin typeface="Copperplate Gothic Bold"/>
                <a:ea typeface="Times New Roman"/>
              </a:rPr>
              <a:t> </a:t>
            </a:r>
            <a:endParaRPr lang="en-US" sz="2400" dirty="0" smtClean="0">
              <a:effectLst/>
              <a:latin typeface="Times New Roman"/>
              <a:ea typeface="Times New Roman"/>
            </a:endParaRPr>
          </a:p>
          <a:p>
            <a:endParaRPr lang="en-US" dirty="0"/>
          </a:p>
        </p:txBody>
      </p:sp>
    </p:spTree>
    <p:extLst>
      <p:ext uri="{BB962C8B-B14F-4D97-AF65-F5344CB8AC3E}">
        <p14:creationId xmlns:p14="http://schemas.microsoft.com/office/powerpoint/2010/main" val="37079129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4000" dirty="0" smtClean="0">
                <a:latin typeface="Copperplate Gothic Bold"/>
                <a:cs typeface="Copperplate Gothic Bold"/>
              </a:rPr>
              <a:t>Grand Jury</a:t>
            </a:r>
            <a:endParaRPr lang="en-US" sz="4000" dirty="0">
              <a:latin typeface="Copperplate Gothic Bold"/>
              <a:cs typeface="Copperplate Gothic Bold"/>
            </a:endParaRPr>
          </a:p>
        </p:txBody>
      </p:sp>
      <p:sp>
        <p:nvSpPr>
          <p:cNvPr id="3" name="Content Placeholder 2"/>
          <p:cNvSpPr>
            <a:spLocks noGrp="1"/>
          </p:cNvSpPr>
          <p:nvPr>
            <p:ph idx="1"/>
          </p:nvPr>
        </p:nvSpPr>
        <p:spPr>
          <a:xfrm>
            <a:off x="457200" y="838200"/>
            <a:ext cx="8229600" cy="5562600"/>
          </a:xfrm>
        </p:spPr>
        <p:txBody>
          <a:bodyPr>
            <a:normAutofit fontScale="47500" lnSpcReduction="20000"/>
          </a:bodyPr>
          <a:lstStyle/>
          <a:p>
            <a:pPr marL="0" marR="0" indent="0">
              <a:spcBef>
                <a:spcPts val="0"/>
              </a:spcBef>
              <a:spcAft>
                <a:spcPts val="0"/>
              </a:spcAft>
              <a:buNone/>
            </a:pPr>
            <a:r>
              <a:rPr lang="en-US" sz="4200" dirty="0" smtClean="0">
                <a:latin typeface="Copperplate Gothic Bold"/>
                <a:ea typeface="Times New Roman"/>
              </a:rPr>
              <a:t>A Grand Jury is comprised of </a:t>
            </a:r>
            <a:r>
              <a:rPr lang="en-US" sz="4200" u="sng" dirty="0" smtClean="0">
                <a:solidFill>
                  <a:srgbClr val="FF0000"/>
                </a:solidFill>
                <a:latin typeface="Copperplate Gothic Bold"/>
                <a:ea typeface="Times New Roman"/>
              </a:rPr>
              <a:t>12-23 </a:t>
            </a:r>
            <a:r>
              <a:rPr lang="en-US" sz="4200" dirty="0" smtClean="0">
                <a:latin typeface="Copperplate Gothic Bold"/>
                <a:ea typeface="Times New Roman"/>
              </a:rPr>
              <a:t>people.</a:t>
            </a:r>
            <a:endParaRPr lang="en-US" sz="4200" dirty="0">
              <a:latin typeface="Times New Roman"/>
              <a:ea typeface="Times New Roman"/>
            </a:endParaRPr>
          </a:p>
          <a:p>
            <a:pPr marL="0" marR="0" indent="0">
              <a:spcBef>
                <a:spcPts val="0"/>
              </a:spcBef>
              <a:spcAft>
                <a:spcPts val="0"/>
              </a:spcAft>
              <a:buNone/>
            </a:pPr>
            <a:r>
              <a:rPr lang="en-US" dirty="0">
                <a:latin typeface="Copperplate Gothic Bold"/>
                <a:ea typeface="Times New Roman"/>
              </a:rPr>
              <a:t> </a:t>
            </a:r>
            <a:r>
              <a:rPr lang="en-US" dirty="0" smtClean="0">
                <a:latin typeface="Copperplate Gothic Bold"/>
                <a:ea typeface="Times New Roman"/>
              </a:rPr>
              <a:t>    </a:t>
            </a:r>
          </a:p>
          <a:p>
            <a:pPr marL="0" indent="0">
              <a:spcBef>
                <a:spcPts val="0"/>
              </a:spcBef>
              <a:buNone/>
            </a:pPr>
            <a:endParaRPr lang="en-US" u="sng" dirty="0" smtClean="0">
              <a:latin typeface="Copperplate Gothic Bold"/>
              <a:ea typeface="Times New Roman"/>
            </a:endParaRPr>
          </a:p>
          <a:p>
            <a:pPr marL="0" indent="0">
              <a:spcBef>
                <a:spcPts val="0"/>
              </a:spcBef>
              <a:buNone/>
            </a:pPr>
            <a:r>
              <a:rPr lang="en-US" dirty="0" smtClean="0">
                <a:latin typeface="Copperplate Gothic Bold"/>
                <a:ea typeface="Times New Roman"/>
              </a:rPr>
              <a:t>The purpose of a Grand Jury is to </a:t>
            </a:r>
            <a:r>
              <a:rPr lang="en-US" dirty="0">
                <a:latin typeface="Copperplate Gothic Bold"/>
                <a:ea typeface="Times New Roman"/>
              </a:rPr>
              <a:t>decide if there is enough evidence to determine that a felony has been committed, that the accused committed this act and </a:t>
            </a:r>
            <a:r>
              <a:rPr lang="en-US" dirty="0" smtClean="0">
                <a:latin typeface="Copperplate Gothic Bold"/>
                <a:ea typeface="Times New Roman"/>
              </a:rPr>
              <a:t>there </a:t>
            </a:r>
            <a:r>
              <a:rPr lang="en-US" dirty="0">
                <a:latin typeface="Copperplate Gothic Bold"/>
                <a:ea typeface="Times New Roman"/>
              </a:rPr>
              <a:t>is grounds for </a:t>
            </a:r>
            <a:r>
              <a:rPr lang="en-US" dirty="0" smtClean="0">
                <a:latin typeface="Copperplate Gothic Bold"/>
                <a:ea typeface="Times New Roman"/>
              </a:rPr>
              <a:t>prosecution</a:t>
            </a:r>
            <a:endParaRPr lang="en-US" sz="2400" dirty="0">
              <a:latin typeface="Times New Roman"/>
              <a:ea typeface="Times New Roman"/>
            </a:endParaRPr>
          </a:p>
          <a:p>
            <a:pPr>
              <a:spcBef>
                <a:spcPts val="0"/>
              </a:spcBef>
            </a:pPr>
            <a:endParaRPr lang="en-US" dirty="0" smtClean="0">
              <a:latin typeface="Copperplate Gothic Bold"/>
              <a:ea typeface="Times New Roman"/>
            </a:endParaRPr>
          </a:p>
          <a:p>
            <a:pPr>
              <a:spcBef>
                <a:spcPts val="0"/>
              </a:spcBef>
            </a:pPr>
            <a:r>
              <a:rPr lang="en-US" dirty="0" smtClean="0">
                <a:latin typeface="Copperplate Gothic Bold"/>
                <a:ea typeface="Times New Roman"/>
              </a:rPr>
              <a:t>If </a:t>
            </a:r>
            <a:r>
              <a:rPr lang="en-US" dirty="0">
                <a:latin typeface="Copperplate Gothic Bold"/>
                <a:ea typeface="Times New Roman"/>
              </a:rPr>
              <a:t>at least 12 jurors believe that there is sufficient evidence for a trial, then a True Bill is </a:t>
            </a:r>
            <a:r>
              <a:rPr lang="en-US" dirty="0" smtClean="0">
                <a:latin typeface="Copperplate Gothic Bold"/>
                <a:ea typeface="Times New Roman"/>
              </a:rPr>
              <a:t>returned</a:t>
            </a:r>
            <a:endParaRPr lang="en-US" sz="2400" dirty="0">
              <a:latin typeface="Times New Roman"/>
              <a:ea typeface="Times New Roman"/>
            </a:endParaRPr>
          </a:p>
          <a:p>
            <a:pPr>
              <a:spcBef>
                <a:spcPts val="0"/>
              </a:spcBef>
            </a:pPr>
            <a:endParaRPr lang="en-US" dirty="0" smtClean="0">
              <a:latin typeface="Copperplate Gothic Bold"/>
              <a:ea typeface="Times New Roman"/>
            </a:endParaRPr>
          </a:p>
          <a:p>
            <a:pPr>
              <a:spcBef>
                <a:spcPts val="0"/>
              </a:spcBef>
            </a:pPr>
            <a:r>
              <a:rPr lang="en-US" dirty="0" smtClean="0">
                <a:latin typeface="Copperplate Gothic Bold"/>
                <a:ea typeface="Times New Roman"/>
              </a:rPr>
              <a:t>If </a:t>
            </a:r>
            <a:r>
              <a:rPr lang="en-US" dirty="0">
                <a:latin typeface="Copperplate Gothic Bold"/>
                <a:ea typeface="Times New Roman"/>
              </a:rPr>
              <a:t>it is determined that the charges are to be totally dropped a No Bill is </a:t>
            </a:r>
            <a:r>
              <a:rPr lang="en-US" dirty="0" smtClean="0">
                <a:latin typeface="Copperplate Gothic Bold"/>
                <a:ea typeface="Times New Roman"/>
              </a:rPr>
              <a:t>returned</a:t>
            </a:r>
            <a:endParaRPr lang="en-US" sz="2400" dirty="0">
              <a:latin typeface="Times New Roman"/>
              <a:ea typeface="Times New Roman"/>
            </a:endParaRPr>
          </a:p>
          <a:p>
            <a:pPr>
              <a:spcBef>
                <a:spcPts val="0"/>
              </a:spcBef>
            </a:pPr>
            <a:endParaRPr lang="en-US" dirty="0" smtClean="0">
              <a:latin typeface="Copperplate Gothic Bold"/>
              <a:ea typeface="Times New Roman"/>
            </a:endParaRPr>
          </a:p>
          <a:p>
            <a:pPr>
              <a:spcBef>
                <a:spcPts val="0"/>
              </a:spcBef>
            </a:pPr>
            <a:r>
              <a:rPr lang="en-US" dirty="0" smtClean="0">
                <a:latin typeface="Copperplate Gothic Bold"/>
                <a:ea typeface="Times New Roman"/>
              </a:rPr>
              <a:t>If </a:t>
            </a:r>
            <a:r>
              <a:rPr lang="en-US" dirty="0">
                <a:latin typeface="Copperplate Gothic Bold"/>
                <a:ea typeface="Times New Roman"/>
              </a:rPr>
              <a:t>evidence needed for a felony charge is inadequate, but sufficient for a misdemeanor, charge will be reduced and sent to criminal court on information as a </a:t>
            </a:r>
            <a:r>
              <a:rPr lang="en-US" dirty="0" smtClean="0">
                <a:latin typeface="Copperplate Gothic Bold"/>
                <a:ea typeface="Times New Roman"/>
              </a:rPr>
              <a:t>misdemeanor</a:t>
            </a:r>
            <a:endParaRPr lang="en-US" sz="2400" dirty="0">
              <a:latin typeface="Times New Roman"/>
              <a:ea typeface="Times New Roman"/>
            </a:endParaRPr>
          </a:p>
          <a:p>
            <a:pPr>
              <a:spcBef>
                <a:spcPts val="0"/>
              </a:spcBef>
            </a:pPr>
            <a:endParaRPr lang="en-US" dirty="0">
              <a:latin typeface="Copperplate Gothic Bold"/>
              <a:ea typeface="Times New Roman"/>
            </a:endParaRPr>
          </a:p>
          <a:p>
            <a:pPr>
              <a:spcBef>
                <a:spcPts val="0"/>
              </a:spcBef>
            </a:pPr>
            <a:r>
              <a:rPr lang="en-US" dirty="0" smtClean="0">
                <a:latin typeface="Copperplate Gothic Bold"/>
                <a:ea typeface="Times New Roman"/>
              </a:rPr>
              <a:t>Grand </a:t>
            </a:r>
            <a:r>
              <a:rPr lang="en-US" dirty="0">
                <a:latin typeface="Copperplate Gothic Bold"/>
                <a:ea typeface="Times New Roman"/>
              </a:rPr>
              <a:t>Jury witnesses can only refuse to answer questions that violate the 5th </a:t>
            </a:r>
            <a:r>
              <a:rPr lang="en-US" dirty="0" smtClean="0">
                <a:latin typeface="Copperplate Gothic Bold"/>
                <a:ea typeface="Times New Roman"/>
              </a:rPr>
              <a:t>amendment.  An </a:t>
            </a:r>
            <a:r>
              <a:rPr lang="en-US" dirty="0">
                <a:latin typeface="Copperplate Gothic Bold"/>
                <a:ea typeface="Times New Roman"/>
              </a:rPr>
              <a:t>indictment (support of the prosecution’s case) is not considered a </a:t>
            </a:r>
            <a:r>
              <a:rPr lang="en-US" dirty="0" smtClean="0">
                <a:latin typeface="Copperplate Gothic Bold"/>
                <a:ea typeface="Times New Roman"/>
              </a:rPr>
              <a:t>conviction</a:t>
            </a:r>
            <a:endParaRPr lang="en-US" sz="2000" dirty="0">
              <a:latin typeface="Times New Roman"/>
              <a:ea typeface="Times New Roman"/>
            </a:endParaRPr>
          </a:p>
          <a:p>
            <a:pPr marL="0" marR="0" indent="0">
              <a:spcBef>
                <a:spcPts val="0"/>
              </a:spcBef>
              <a:spcAft>
                <a:spcPts val="0"/>
              </a:spcAft>
              <a:buNone/>
            </a:pPr>
            <a:r>
              <a:rPr lang="en-US" dirty="0">
                <a:latin typeface="Copperplate Gothic Bold"/>
                <a:ea typeface="Times New Roman"/>
              </a:rPr>
              <a:t>                                                                                 </a:t>
            </a:r>
            <a:endParaRPr lang="en-US" sz="2400" dirty="0">
              <a:latin typeface="Times New Roman"/>
              <a:ea typeface="Times New Roman"/>
            </a:endParaRPr>
          </a:p>
          <a:p>
            <a:pPr>
              <a:spcBef>
                <a:spcPts val="0"/>
              </a:spcBef>
            </a:pPr>
            <a:r>
              <a:rPr lang="en-US" dirty="0" smtClean="0">
                <a:latin typeface="Copperplate Gothic Bold"/>
                <a:ea typeface="Times New Roman"/>
              </a:rPr>
              <a:t>After </a:t>
            </a:r>
            <a:r>
              <a:rPr lang="en-US" dirty="0">
                <a:latin typeface="Copperplate Gothic Bold"/>
                <a:ea typeface="Times New Roman"/>
              </a:rPr>
              <a:t>hearing and examining evidence a Grand Jury may:</a:t>
            </a:r>
            <a:endParaRPr lang="en-US" sz="2400" dirty="0">
              <a:latin typeface="Times New Roman"/>
              <a:ea typeface="Times New Roman"/>
            </a:endParaRPr>
          </a:p>
          <a:p>
            <a:pPr lvl="1">
              <a:spcBef>
                <a:spcPts val="0"/>
              </a:spcBef>
            </a:pPr>
            <a:r>
              <a:rPr lang="en-US" sz="4200" dirty="0" smtClean="0">
                <a:solidFill>
                  <a:srgbClr val="FF0000"/>
                </a:solidFill>
                <a:latin typeface="Copperplate Gothic Bold"/>
                <a:ea typeface="Times New Roman"/>
              </a:rPr>
              <a:t>indict </a:t>
            </a:r>
            <a:r>
              <a:rPr lang="en-US" sz="4200" dirty="0">
                <a:solidFill>
                  <a:srgbClr val="FF0000"/>
                </a:solidFill>
                <a:latin typeface="Copperplate Gothic Bold"/>
                <a:ea typeface="Times New Roman"/>
              </a:rPr>
              <a:t>a person of an offense	</a:t>
            </a:r>
            <a:endParaRPr lang="en-US" sz="4200" dirty="0">
              <a:solidFill>
                <a:srgbClr val="FF0000"/>
              </a:solidFill>
              <a:latin typeface="Times New Roman"/>
              <a:ea typeface="Times New Roman"/>
            </a:endParaRPr>
          </a:p>
          <a:p>
            <a:pPr lvl="1">
              <a:spcBef>
                <a:spcPts val="0"/>
              </a:spcBef>
            </a:pPr>
            <a:r>
              <a:rPr lang="en-US" sz="4200" dirty="0" smtClean="0">
                <a:solidFill>
                  <a:srgbClr val="FF0000"/>
                </a:solidFill>
                <a:latin typeface="Copperplate Gothic Bold"/>
                <a:ea typeface="Times New Roman"/>
              </a:rPr>
              <a:t>reduce </a:t>
            </a:r>
            <a:r>
              <a:rPr lang="en-US" sz="4200" dirty="0">
                <a:solidFill>
                  <a:srgbClr val="FF0000"/>
                </a:solidFill>
                <a:latin typeface="Copperplate Gothic Bold"/>
                <a:ea typeface="Times New Roman"/>
              </a:rPr>
              <a:t>charge to a non-</a:t>
            </a:r>
            <a:r>
              <a:rPr lang="en-US" sz="4200" dirty="0" smtClean="0">
                <a:solidFill>
                  <a:srgbClr val="FF0000"/>
                </a:solidFill>
                <a:latin typeface="Copperplate Gothic Bold"/>
                <a:ea typeface="Times New Roman"/>
              </a:rPr>
              <a:t>felony</a:t>
            </a:r>
            <a:endParaRPr lang="en-US" sz="4200" dirty="0">
              <a:solidFill>
                <a:srgbClr val="FF0000"/>
              </a:solidFill>
              <a:latin typeface="Times New Roman"/>
              <a:ea typeface="Times New Roman"/>
            </a:endParaRPr>
          </a:p>
          <a:p>
            <a:pPr lvl="1">
              <a:spcBef>
                <a:spcPts val="0"/>
              </a:spcBef>
            </a:pPr>
            <a:r>
              <a:rPr lang="en-US" sz="4200" dirty="0" smtClean="0">
                <a:solidFill>
                  <a:srgbClr val="FF0000"/>
                </a:solidFill>
                <a:latin typeface="Copperplate Gothic Bold"/>
                <a:ea typeface="Times New Roman"/>
              </a:rPr>
              <a:t>dismiss charges</a:t>
            </a:r>
            <a:endParaRPr lang="en-US" sz="4200" dirty="0">
              <a:solidFill>
                <a:srgbClr val="FF0000"/>
              </a:solidFill>
              <a:latin typeface="Times New Roman"/>
              <a:ea typeface="Times New Roman"/>
            </a:endParaRPr>
          </a:p>
          <a:p>
            <a:pPr lvl="1">
              <a:spcBef>
                <a:spcPts val="0"/>
              </a:spcBef>
            </a:pPr>
            <a:r>
              <a:rPr lang="en-US" sz="4200" dirty="0" smtClean="0">
                <a:solidFill>
                  <a:srgbClr val="FF0000"/>
                </a:solidFill>
                <a:latin typeface="Copperplate Gothic Bold"/>
                <a:ea typeface="Times New Roman"/>
              </a:rPr>
              <a:t>submit </a:t>
            </a:r>
            <a:r>
              <a:rPr lang="en-US" sz="4200" dirty="0">
                <a:solidFill>
                  <a:srgbClr val="FF0000"/>
                </a:solidFill>
                <a:latin typeface="Copperplate Gothic Bold"/>
                <a:ea typeface="Times New Roman"/>
              </a:rPr>
              <a:t>a Grand Jury report</a:t>
            </a:r>
            <a:endParaRPr lang="en-US" sz="4200" dirty="0">
              <a:solidFill>
                <a:srgbClr val="FF0000"/>
              </a:solidFill>
              <a:latin typeface="Times New Roman"/>
              <a:ea typeface="Times New Roman"/>
            </a:endParaRPr>
          </a:p>
          <a:p>
            <a:pPr marL="0" marR="0" indent="0">
              <a:spcBef>
                <a:spcPts val="0"/>
              </a:spcBef>
              <a:spcAft>
                <a:spcPts val="0"/>
              </a:spcAft>
              <a:buNone/>
            </a:pPr>
            <a:endParaRPr lang="en-US" sz="2400" dirty="0">
              <a:latin typeface="Times New Roman"/>
              <a:ea typeface="Times New Roman"/>
            </a:endParaRPr>
          </a:p>
          <a:p>
            <a:endParaRPr lang="en-US" dirty="0"/>
          </a:p>
        </p:txBody>
      </p:sp>
    </p:spTree>
    <p:extLst>
      <p:ext uri="{BB962C8B-B14F-4D97-AF65-F5344CB8AC3E}">
        <p14:creationId xmlns:p14="http://schemas.microsoft.com/office/powerpoint/2010/main" val="4912808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dirty="0" smtClean="0">
                <a:latin typeface="Copperplate Gothic Bold"/>
                <a:ea typeface="Times New Roman"/>
              </a:rPr>
              <a:t>  The </a:t>
            </a:r>
            <a:r>
              <a:rPr lang="en-US" sz="4000" dirty="0">
                <a:latin typeface="Copperplate Gothic Bold"/>
                <a:ea typeface="Times New Roman"/>
              </a:rPr>
              <a:t>Conference Stage</a:t>
            </a:r>
            <a:r>
              <a:rPr lang="en-US" sz="4000" dirty="0">
                <a:latin typeface="Times New Roman"/>
                <a:ea typeface="Times New Roman"/>
              </a:rPr>
              <a:t/>
            </a:r>
            <a:br>
              <a:rPr lang="en-US" sz="4000" dirty="0">
                <a:latin typeface="Times New Roman"/>
                <a:ea typeface="Times New Roman"/>
              </a:rPr>
            </a:br>
            <a:endParaRPr lang="en-US" sz="4000" dirty="0"/>
          </a:p>
        </p:txBody>
      </p:sp>
      <p:sp>
        <p:nvSpPr>
          <p:cNvPr id="3" name="Content Placeholder 2"/>
          <p:cNvSpPr>
            <a:spLocks noGrp="1"/>
          </p:cNvSpPr>
          <p:nvPr>
            <p:ph idx="1"/>
          </p:nvPr>
        </p:nvSpPr>
        <p:spPr>
          <a:xfrm>
            <a:off x="457200" y="1066800"/>
            <a:ext cx="8229600" cy="5638800"/>
          </a:xfrm>
        </p:spPr>
        <p:txBody>
          <a:bodyPr>
            <a:normAutofit fontScale="70000" lnSpcReduction="20000"/>
          </a:bodyPr>
          <a:lstStyle/>
          <a:p>
            <a:pPr marL="0" marR="0" indent="0">
              <a:spcBef>
                <a:spcPts val="0"/>
              </a:spcBef>
              <a:spcAft>
                <a:spcPts val="0"/>
              </a:spcAft>
              <a:buNone/>
            </a:pPr>
            <a:r>
              <a:rPr lang="en-US" dirty="0">
                <a:latin typeface="Copperplate Gothic Bold"/>
                <a:ea typeface="Times New Roman"/>
              </a:rPr>
              <a:t> </a:t>
            </a:r>
            <a:endParaRPr lang="en-US" sz="2400" dirty="0">
              <a:latin typeface="Times New Roman"/>
              <a:ea typeface="Times New Roman"/>
            </a:endParaRPr>
          </a:p>
          <a:p>
            <a:pPr marL="0" marR="0" indent="0">
              <a:spcBef>
                <a:spcPts val="0"/>
              </a:spcBef>
              <a:spcAft>
                <a:spcPts val="0"/>
              </a:spcAft>
              <a:buNone/>
            </a:pPr>
            <a:r>
              <a:rPr lang="en-US" u="sng" dirty="0" smtClean="0">
                <a:latin typeface="Copperplate Gothic Bold"/>
                <a:ea typeface="Times New Roman"/>
              </a:rPr>
              <a:t>Plea Bargaining:  </a:t>
            </a:r>
            <a:r>
              <a:rPr lang="en-US" dirty="0" smtClean="0">
                <a:latin typeface="Copperplate Gothic Bold"/>
                <a:ea typeface="Times New Roman"/>
              </a:rPr>
              <a:t>reduction </a:t>
            </a:r>
            <a:r>
              <a:rPr lang="en-US" dirty="0">
                <a:latin typeface="Copperplate Gothic Bold"/>
                <a:ea typeface="Times New Roman"/>
              </a:rPr>
              <a:t>of the </a:t>
            </a:r>
            <a:r>
              <a:rPr lang="en-US" dirty="0" smtClean="0">
                <a:latin typeface="Copperplate Gothic Bold"/>
                <a:ea typeface="Times New Roman"/>
              </a:rPr>
              <a:t>charge </a:t>
            </a:r>
            <a:r>
              <a:rPr lang="en-US" dirty="0">
                <a:latin typeface="Copperplate Gothic Bold"/>
                <a:ea typeface="Times New Roman"/>
              </a:rPr>
              <a:t>is accepting a guilty plea for a lesser charge and </a:t>
            </a:r>
            <a:r>
              <a:rPr lang="en-US" dirty="0" smtClean="0">
                <a:latin typeface="Copperplate Gothic Bold"/>
                <a:ea typeface="Times New Roman"/>
              </a:rPr>
              <a:t>sentence</a:t>
            </a:r>
            <a:endParaRPr lang="en-US" sz="2400" dirty="0">
              <a:latin typeface="Times New Roman"/>
              <a:ea typeface="Times New Roman"/>
            </a:endParaRPr>
          </a:p>
          <a:p>
            <a:pPr marL="0" marR="0" indent="0">
              <a:spcBef>
                <a:spcPts val="0"/>
              </a:spcBef>
              <a:spcAft>
                <a:spcPts val="0"/>
              </a:spcAft>
              <a:buNone/>
            </a:pPr>
            <a:r>
              <a:rPr lang="en-US" u="sng" dirty="0" smtClean="0">
                <a:latin typeface="Copperplate Gothic Bold"/>
                <a:ea typeface="Times New Roman"/>
              </a:rPr>
              <a:t>                                                               </a:t>
            </a:r>
            <a:endParaRPr lang="en-US" sz="2400" u="sng" dirty="0">
              <a:latin typeface="Times New Roman"/>
              <a:ea typeface="Times New Roman"/>
            </a:endParaRPr>
          </a:p>
          <a:p>
            <a:pPr marL="0" marR="0" indent="0">
              <a:spcBef>
                <a:spcPts val="0"/>
              </a:spcBef>
              <a:spcAft>
                <a:spcPts val="0"/>
              </a:spcAft>
              <a:buNone/>
            </a:pPr>
            <a:endParaRPr lang="en-US" u="sng" dirty="0" smtClean="0">
              <a:latin typeface="Copperplate Gothic Bold"/>
              <a:ea typeface="Times New Roman"/>
            </a:endParaRPr>
          </a:p>
          <a:p>
            <a:pPr marL="0" marR="0" indent="0">
              <a:spcBef>
                <a:spcPts val="0"/>
              </a:spcBef>
              <a:spcAft>
                <a:spcPts val="0"/>
              </a:spcAft>
              <a:buNone/>
            </a:pPr>
            <a:r>
              <a:rPr lang="en-US" u="sng" dirty="0" smtClean="0">
                <a:latin typeface="Copperplate Gothic Bold"/>
                <a:ea typeface="Times New Roman"/>
              </a:rPr>
              <a:t>Rationale </a:t>
            </a:r>
            <a:r>
              <a:rPr lang="en-US" u="sng" dirty="0">
                <a:latin typeface="Copperplate Gothic Bold"/>
                <a:ea typeface="Times New Roman"/>
              </a:rPr>
              <a:t>for Plea </a:t>
            </a:r>
            <a:r>
              <a:rPr lang="en-US" u="sng" dirty="0" smtClean="0">
                <a:latin typeface="Copperplate Gothic Bold"/>
                <a:ea typeface="Times New Roman"/>
              </a:rPr>
              <a:t>Bargaining</a:t>
            </a:r>
            <a:endParaRPr lang="en-US" sz="2400" u="sng" dirty="0">
              <a:latin typeface="Times New Roman"/>
              <a:ea typeface="Times New Roman"/>
            </a:endParaRPr>
          </a:p>
          <a:p>
            <a:pPr marL="0" indent="0">
              <a:buNone/>
            </a:pPr>
            <a:r>
              <a:rPr lang="en-US" dirty="0" smtClean="0"/>
              <a:t>1</a:t>
            </a:r>
            <a:r>
              <a:rPr lang="en-US" dirty="0"/>
              <a:t>. </a:t>
            </a:r>
            <a:r>
              <a:rPr lang="en-US" dirty="0" smtClean="0"/>
              <a:t>It </a:t>
            </a:r>
            <a:r>
              <a:rPr lang="en-US" dirty="0"/>
              <a:t>Saves Time - no need for Grand Jury or Supreme Court actions</a:t>
            </a:r>
          </a:p>
          <a:p>
            <a:pPr marL="0" indent="0">
              <a:buNone/>
            </a:pPr>
            <a:r>
              <a:rPr lang="en-US" dirty="0"/>
              <a:t>2. It Saves People Money – Courts and trials can be costly</a:t>
            </a:r>
          </a:p>
          <a:p>
            <a:pPr marL="0" indent="0">
              <a:buNone/>
            </a:pPr>
            <a:r>
              <a:rPr lang="en-US" dirty="0"/>
              <a:t>3. It Saves the State Money - </a:t>
            </a:r>
            <a:br>
              <a:rPr lang="en-US" dirty="0"/>
            </a:br>
            <a:r>
              <a:rPr lang="en-US" dirty="0"/>
              <a:t>There is a high cost for incarceration</a:t>
            </a:r>
          </a:p>
          <a:p>
            <a:pPr marL="0" indent="0">
              <a:buNone/>
            </a:pPr>
            <a:r>
              <a:rPr lang="en-US" dirty="0"/>
              <a:t>4. It Saves Space – There are a lack of facilities to detain and maintain both the accused and criminals</a:t>
            </a:r>
          </a:p>
          <a:p>
            <a:pPr marL="0" indent="0">
              <a:buNone/>
            </a:pPr>
            <a:r>
              <a:rPr lang="en-US" dirty="0"/>
              <a:t>5. It Saves Weak Cases – The defense or prosecution can seek Plea Bargains if they feel their case is weak due to a</a:t>
            </a:r>
            <a:br>
              <a:rPr lang="en-US" dirty="0"/>
            </a:br>
            <a:r>
              <a:rPr lang="en-US" dirty="0"/>
              <a:t>lack of evidence or credible witnesses.  </a:t>
            </a:r>
          </a:p>
          <a:p>
            <a:pPr marL="0" marR="0" indent="0">
              <a:spcBef>
                <a:spcPts val="0"/>
              </a:spcBef>
              <a:spcAft>
                <a:spcPts val="0"/>
              </a:spcAft>
              <a:buNone/>
            </a:pPr>
            <a:endParaRPr lang="en-US" sz="2400" dirty="0">
              <a:latin typeface="Times New Roman"/>
              <a:ea typeface="Times New Roman"/>
            </a:endParaRPr>
          </a:p>
        </p:txBody>
      </p:sp>
    </p:spTree>
    <p:extLst>
      <p:ext uri="{BB962C8B-B14F-4D97-AF65-F5344CB8AC3E}">
        <p14:creationId xmlns:p14="http://schemas.microsoft.com/office/powerpoint/2010/main" val="6334279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smtClean="0">
                <a:latin typeface="Copperplate Gothic Bold"/>
                <a:ea typeface="Times New Roman"/>
              </a:rPr>
              <a:t>  The Trial</a:t>
            </a:r>
            <a:endParaRPr lang="en-US" sz="4000" dirty="0"/>
          </a:p>
        </p:txBody>
      </p:sp>
      <p:sp>
        <p:nvSpPr>
          <p:cNvPr id="3" name="Content Placeholder 2"/>
          <p:cNvSpPr>
            <a:spLocks noGrp="1"/>
          </p:cNvSpPr>
          <p:nvPr>
            <p:ph idx="1"/>
          </p:nvPr>
        </p:nvSpPr>
        <p:spPr>
          <a:xfrm>
            <a:off x="457200" y="1066800"/>
            <a:ext cx="8229600" cy="5791200"/>
          </a:xfrm>
        </p:spPr>
        <p:txBody>
          <a:bodyPr>
            <a:normAutofit lnSpcReduction="10000"/>
          </a:bodyPr>
          <a:lstStyle/>
          <a:p>
            <a:pPr marL="0" marR="0" indent="0">
              <a:spcBef>
                <a:spcPts val="0"/>
              </a:spcBef>
              <a:spcAft>
                <a:spcPts val="0"/>
              </a:spcAft>
              <a:buNone/>
            </a:pPr>
            <a:r>
              <a:rPr lang="en-US" dirty="0">
                <a:latin typeface="Copperplate Gothic Bold"/>
                <a:ea typeface="Times New Roman"/>
              </a:rPr>
              <a:t> </a:t>
            </a:r>
            <a:r>
              <a:rPr lang="en-US" b="1" u="sng" dirty="0" smtClean="0"/>
              <a:t>6</a:t>
            </a:r>
            <a:r>
              <a:rPr lang="en-US" b="1" u="sng" baseline="30000" dirty="0" smtClean="0"/>
              <a:t>th</a:t>
            </a:r>
            <a:r>
              <a:rPr lang="en-US" b="1" u="sng" dirty="0" smtClean="0"/>
              <a:t> </a:t>
            </a:r>
            <a:r>
              <a:rPr lang="en-US" b="1" u="sng" dirty="0"/>
              <a:t>Amendment</a:t>
            </a:r>
            <a:r>
              <a:rPr lang="en-US" u="sng" dirty="0"/>
              <a:t>: </a:t>
            </a:r>
            <a:r>
              <a:rPr lang="en-US" dirty="0"/>
              <a:t>In all criminal prosecutions, the accused shall enjoy the right to a speedy and public trial, by an impartial jury of the State and district wherein the crime shall have been committed, which district shall have been previously ascertained by law, and to be informed of the nature and cause of the accusation; to be confronted with the witnesses against him; to have compulsory process for obtaining witnesses in his favor, and to have the Assistance of Counsel for his defense.</a:t>
            </a:r>
          </a:p>
          <a:p>
            <a:pPr marL="0" marR="0" indent="0">
              <a:spcBef>
                <a:spcPts val="0"/>
              </a:spcBef>
              <a:spcAft>
                <a:spcPts val="0"/>
              </a:spcAft>
              <a:buNone/>
            </a:pPr>
            <a:r>
              <a:rPr lang="en-US" dirty="0" smtClean="0">
                <a:latin typeface="Copperplate Gothic Bold"/>
                <a:ea typeface="Times New Roman"/>
              </a:rPr>
              <a:t>                                                             </a:t>
            </a:r>
            <a:endParaRPr lang="en-US" sz="2400" dirty="0">
              <a:latin typeface="Times New Roman"/>
              <a:ea typeface="Times New Roman"/>
            </a:endParaRPr>
          </a:p>
          <a:p>
            <a:endParaRPr lang="en-US" dirty="0"/>
          </a:p>
        </p:txBody>
      </p:sp>
    </p:spTree>
    <p:extLst>
      <p:ext uri="{BB962C8B-B14F-4D97-AF65-F5344CB8AC3E}">
        <p14:creationId xmlns:p14="http://schemas.microsoft.com/office/powerpoint/2010/main" val="28295297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smtClean="0">
                <a:latin typeface="Copperplate Gothic Bold"/>
                <a:ea typeface="Times New Roman"/>
              </a:rPr>
              <a:t>  The Trial </a:t>
            </a:r>
            <a:r>
              <a:rPr lang="mr-IN" sz="4000" dirty="0" smtClean="0">
                <a:latin typeface="Copperplate Gothic Bold"/>
                <a:ea typeface="Times New Roman"/>
              </a:rPr>
              <a:t>–</a:t>
            </a:r>
            <a:r>
              <a:rPr lang="en-US" sz="4000" dirty="0" smtClean="0">
                <a:latin typeface="Copperplate Gothic Bold"/>
                <a:ea typeface="Times New Roman"/>
              </a:rPr>
              <a:t> THE JURY</a:t>
            </a:r>
            <a:endParaRPr lang="en-US" sz="4000" dirty="0"/>
          </a:p>
        </p:txBody>
      </p:sp>
      <p:sp>
        <p:nvSpPr>
          <p:cNvPr id="3" name="Content Placeholder 2"/>
          <p:cNvSpPr>
            <a:spLocks noGrp="1"/>
          </p:cNvSpPr>
          <p:nvPr>
            <p:ph idx="1"/>
          </p:nvPr>
        </p:nvSpPr>
        <p:spPr>
          <a:xfrm>
            <a:off x="381000" y="990600"/>
            <a:ext cx="8305800" cy="5638800"/>
          </a:xfrm>
        </p:spPr>
        <p:txBody>
          <a:bodyPr>
            <a:normAutofit fontScale="92500" lnSpcReduction="10000"/>
          </a:bodyPr>
          <a:lstStyle/>
          <a:p>
            <a:pPr marL="0" marR="0" indent="0">
              <a:spcBef>
                <a:spcPts val="0"/>
              </a:spcBef>
              <a:spcAft>
                <a:spcPts val="0"/>
              </a:spcAft>
              <a:buNone/>
            </a:pPr>
            <a:r>
              <a:rPr lang="en-US" b="1" dirty="0" smtClean="0">
                <a:latin typeface="Times New Roman"/>
                <a:ea typeface="Times New Roman"/>
                <a:cs typeface="Times New Roman"/>
              </a:rPr>
              <a:t> </a:t>
            </a:r>
            <a:r>
              <a:rPr lang="en-US" sz="2400" b="1" dirty="0">
                <a:latin typeface="Times New Roman"/>
                <a:ea typeface="Times New Roman"/>
                <a:cs typeface="Times New Roman"/>
              </a:rPr>
              <a:t>What are the eligibility requirements for Jury Duty: </a:t>
            </a:r>
            <a:r>
              <a:rPr lang="en-US" sz="2400" dirty="0">
                <a:latin typeface="Times New Roman"/>
                <a:ea typeface="Times New Roman"/>
                <a:cs typeface="Times New Roman"/>
              </a:rPr>
              <a:t>	</a:t>
            </a:r>
            <a:endParaRPr lang="en-US" sz="2400" dirty="0" smtClean="0">
              <a:latin typeface="Times New Roman"/>
              <a:ea typeface="Times New Roman"/>
              <a:cs typeface="Times New Roman"/>
            </a:endParaRPr>
          </a:p>
          <a:p>
            <a:pPr marL="0" marR="0" indent="0">
              <a:spcBef>
                <a:spcPts val="0"/>
              </a:spcBef>
              <a:spcAft>
                <a:spcPts val="0"/>
              </a:spcAft>
              <a:buNone/>
            </a:pPr>
            <a:r>
              <a:rPr lang="en-US" sz="2400" dirty="0" smtClean="0">
                <a:solidFill>
                  <a:srgbClr val="FF0000"/>
                </a:solidFill>
                <a:latin typeface="Times New Roman"/>
                <a:ea typeface="Times New Roman"/>
                <a:cs typeface="Times New Roman"/>
              </a:rPr>
              <a:t>A</a:t>
            </a:r>
            <a:r>
              <a:rPr lang="en-US" sz="2400" dirty="0">
                <a:solidFill>
                  <a:srgbClr val="FF0000"/>
                </a:solidFill>
                <a:latin typeface="Times New Roman"/>
                <a:ea typeface="Times New Roman"/>
                <a:cs typeface="Times New Roman"/>
              </a:rPr>
              <a:t>) A Citizen of U.S</a:t>
            </a:r>
            <a:r>
              <a:rPr lang="en-US" sz="2400" dirty="0" smtClean="0">
                <a:solidFill>
                  <a:srgbClr val="FF0000"/>
                </a:solidFill>
                <a:latin typeface="Times New Roman"/>
                <a:ea typeface="Times New Roman"/>
                <a:cs typeface="Times New Roman"/>
              </a:rPr>
              <a:t>.</a:t>
            </a:r>
            <a:endParaRPr lang="en-US" sz="2400" dirty="0">
              <a:solidFill>
                <a:srgbClr val="FF0000"/>
              </a:solidFill>
              <a:latin typeface="Times New Roman"/>
              <a:ea typeface="Times New Roman"/>
              <a:cs typeface="Times New Roman"/>
            </a:endParaRPr>
          </a:p>
          <a:p>
            <a:pPr marL="0" marR="0" indent="0">
              <a:spcBef>
                <a:spcPts val="0"/>
              </a:spcBef>
              <a:spcAft>
                <a:spcPts val="0"/>
              </a:spcAft>
              <a:buNone/>
            </a:pPr>
            <a:r>
              <a:rPr lang="en-US" sz="2400" dirty="0" smtClean="0">
                <a:solidFill>
                  <a:srgbClr val="FF0000"/>
                </a:solidFill>
                <a:latin typeface="Times New Roman"/>
                <a:ea typeface="Times New Roman"/>
                <a:cs typeface="Times New Roman"/>
              </a:rPr>
              <a:t>B</a:t>
            </a:r>
            <a:r>
              <a:rPr lang="en-US" sz="2400" dirty="0">
                <a:solidFill>
                  <a:srgbClr val="FF0000"/>
                </a:solidFill>
                <a:latin typeface="Times New Roman"/>
                <a:ea typeface="Times New Roman"/>
                <a:cs typeface="Times New Roman"/>
              </a:rPr>
              <a:t>) At least 18 years old</a:t>
            </a:r>
            <a:r>
              <a:rPr lang="en-US" sz="2400" dirty="0" smtClean="0">
                <a:solidFill>
                  <a:srgbClr val="FF0000"/>
                </a:solidFill>
                <a:latin typeface="Times New Roman"/>
                <a:ea typeface="Times New Roman"/>
                <a:cs typeface="Times New Roman"/>
              </a:rPr>
              <a:t>.</a:t>
            </a:r>
            <a:endParaRPr lang="en-US" sz="2400" dirty="0">
              <a:solidFill>
                <a:srgbClr val="FF0000"/>
              </a:solidFill>
              <a:latin typeface="Times New Roman"/>
              <a:ea typeface="Times New Roman"/>
              <a:cs typeface="Times New Roman"/>
            </a:endParaRPr>
          </a:p>
          <a:p>
            <a:pPr marL="0" marR="0" indent="0">
              <a:spcBef>
                <a:spcPts val="0"/>
              </a:spcBef>
              <a:spcAft>
                <a:spcPts val="0"/>
              </a:spcAft>
              <a:buNone/>
            </a:pPr>
            <a:r>
              <a:rPr lang="en-US" sz="2400" dirty="0" smtClean="0">
                <a:solidFill>
                  <a:srgbClr val="FF0000"/>
                </a:solidFill>
                <a:latin typeface="Times New Roman"/>
                <a:ea typeface="Times New Roman"/>
                <a:cs typeface="Times New Roman"/>
              </a:rPr>
              <a:t>C</a:t>
            </a:r>
            <a:r>
              <a:rPr lang="en-US" sz="2400" dirty="0">
                <a:solidFill>
                  <a:srgbClr val="FF0000"/>
                </a:solidFill>
                <a:latin typeface="Times New Roman"/>
                <a:ea typeface="Times New Roman"/>
                <a:cs typeface="Times New Roman"/>
              </a:rPr>
              <a:t>) a resident of county you serve </a:t>
            </a:r>
            <a:r>
              <a:rPr lang="en-US" sz="2400" dirty="0" smtClean="0">
                <a:solidFill>
                  <a:srgbClr val="FF0000"/>
                </a:solidFill>
                <a:latin typeface="Times New Roman"/>
                <a:ea typeface="Times New Roman"/>
                <a:cs typeface="Times New Roman"/>
              </a:rPr>
              <a:t>in</a:t>
            </a:r>
            <a:endParaRPr lang="en-US" sz="2400" dirty="0">
              <a:solidFill>
                <a:srgbClr val="FF0000"/>
              </a:solidFill>
              <a:latin typeface="Times New Roman"/>
              <a:ea typeface="Times New Roman"/>
              <a:cs typeface="Times New Roman"/>
            </a:endParaRPr>
          </a:p>
          <a:p>
            <a:pPr marL="0" marR="0" indent="0">
              <a:spcBef>
                <a:spcPts val="0"/>
              </a:spcBef>
              <a:spcAft>
                <a:spcPts val="0"/>
              </a:spcAft>
              <a:buNone/>
            </a:pPr>
            <a:r>
              <a:rPr lang="en-US" sz="2400" dirty="0" smtClean="0">
                <a:solidFill>
                  <a:srgbClr val="FF0000"/>
                </a:solidFill>
                <a:latin typeface="Times New Roman"/>
                <a:ea typeface="Times New Roman"/>
                <a:cs typeface="Times New Roman"/>
              </a:rPr>
              <a:t>D</a:t>
            </a:r>
            <a:r>
              <a:rPr lang="en-US" sz="2400" dirty="0">
                <a:solidFill>
                  <a:srgbClr val="FF0000"/>
                </a:solidFill>
                <a:latin typeface="Times New Roman"/>
                <a:ea typeface="Times New Roman"/>
                <a:cs typeface="Times New Roman"/>
              </a:rPr>
              <a:t>) be able to communicate in English</a:t>
            </a:r>
          </a:p>
          <a:p>
            <a:pPr marL="0" marR="0" indent="0">
              <a:spcBef>
                <a:spcPts val="0"/>
              </a:spcBef>
              <a:spcAft>
                <a:spcPts val="0"/>
              </a:spcAft>
              <a:buNone/>
            </a:pPr>
            <a:r>
              <a:rPr lang="en-US" sz="2400" dirty="0" smtClean="0">
                <a:solidFill>
                  <a:srgbClr val="FF0000"/>
                </a:solidFill>
                <a:latin typeface="Times New Roman"/>
                <a:ea typeface="Times New Roman"/>
                <a:cs typeface="Times New Roman"/>
              </a:rPr>
              <a:t>E</a:t>
            </a:r>
            <a:r>
              <a:rPr lang="en-US" sz="2400" dirty="0">
                <a:solidFill>
                  <a:srgbClr val="FF0000"/>
                </a:solidFill>
                <a:latin typeface="Times New Roman"/>
                <a:ea typeface="Times New Roman"/>
                <a:cs typeface="Times New Roman"/>
              </a:rPr>
              <a:t>) not convicted of a </a:t>
            </a:r>
            <a:r>
              <a:rPr lang="en-US" sz="2400" dirty="0" smtClean="0">
                <a:solidFill>
                  <a:srgbClr val="FF0000"/>
                </a:solidFill>
                <a:latin typeface="Times New Roman"/>
                <a:ea typeface="Times New Roman"/>
                <a:cs typeface="Times New Roman"/>
              </a:rPr>
              <a:t>felony</a:t>
            </a:r>
          </a:p>
          <a:p>
            <a:pPr marL="0" marR="0" indent="0">
              <a:spcBef>
                <a:spcPts val="0"/>
              </a:spcBef>
              <a:spcAft>
                <a:spcPts val="0"/>
              </a:spcAft>
              <a:buNone/>
            </a:pPr>
            <a:r>
              <a:rPr lang="en-US" sz="2400" dirty="0" smtClean="0">
                <a:solidFill>
                  <a:srgbClr val="FF0000"/>
                </a:solidFill>
                <a:latin typeface="Times New Roman"/>
                <a:ea typeface="Times New Roman"/>
                <a:cs typeface="Times New Roman"/>
              </a:rPr>
              <a:t>*Sound mind and judgment, good character, approved integrity</a:t>
            </a:r>
            <a:endParaRPr lang="en-US" sz="2400" dirty="0">
              <a:solidFill>
                <a:srgbClr val="FF0000"/>
              </a:solidFill>
              <a:latin typeface="Times New Roman"/>
              <a:ea typeface="Times New Roman"/>
              <a:cs typeface="Times New Roman"/>
            </a:endParaRPr>
          </a:p>
          <a:p>
            <a:pPr marL="0" marR="0" indent="0">
              <a:spcBef>
                <a:spcPts val="0"/>
              </a:spcBef>
              <a:spcAft>
                <a:spcPts val="0"/>
              </a:spcAft>
              <a:buNone/>
            </a:pPr>
            <a:endParaRPr lang="en-US" sz="2400" dirty="0">
              <a:latin typeface="Times New Roman"/>
              <a:ea typeface="Times New Roman"/>
              <a:cs typeface="Times New Roman"/>
            </a:endParaRPr>
          </a:p>
          <a:p>
            <a:pPr marL="0" marR="0" indent="0">
              <a:spcBef>
                <a:spcPts val="0"/>
              </a:spcBef>
              <a:spcAft>
                <a:spcPts val="0"/>
              </a:spcAft>
              <a:buNone/>
            </a:pPr>
            <a:r>
              <a:rPr lang="en-US" sz="2400" b="1" dirty="0">
                <a:latin typeface="Times New Roman"/>
                <a:ea typeface="Times New Roman"/>
                <a:cs typeface="Times New Roman"/>
              </a:rPr>
              <a:t>How are potential jurors selected?:</a:t>
            </a:r>
            <a:r>
              <a:rPr lang="en-US" sz="2400" dirty="0">
                <a:latin typeface="Times New Roman"/>
                <a:ea typeface="Times New Roman"/>
                <a:cs typeface="Times New Roman"/>
              </a:rPr>
              <a:t>		</a:t>
            </a:r>
            <a:endParaRPr lang="en-US" sz="2400" dirty="0" smtClean="0">
              <a:latin typeface="Times New Roman"/>
              <a:ea typeface="Times New Roman"/>
              <a:cs typeface="Times New Roman"/>
            </a:endParaRPr>
          </a:p>
          <a:p>
            <a:pPr marL="0" marR="0" indent="0">
              <a:spcBef>
                <a:spcPts val="0"/>
              </a:spcBef>
              <a:spcAft>
                <a:spcPts val="0"/>
              </a:spcAft>
              <a:buNone/>
            </a:pPr>
            <a:r>
              <a:rPr lang="en-US" sz="2400" dirty="0" smtClean="0">
                <a:solidFill>
                  <a:srgbClr val="FF0000"/>
                </a:solidFill>
                <a:latin typeface="Times New Roman"/>
                <a:ea typeface="Times New Roman"/>
                <a:cs typeface="Times New Roman"/>
              </a:rPr>
              <a:t>A</a:t>
            </a:r>
            <a:r>
              <a:rPr lang="en-US" sz="2400" dirty="0">
                <a:solidFill>
                  <a:srgbClr val="FF0000"/>
                </a:solidFill>
                <a:latin typeface="Times New Roman"/>
                <a:ea typeface="Times New Roman"/>
                <a:cs typeface="Times New Roman"/>
              </a:rPr>
              <a:t>) lists of registered voters</a:t>
            </a:r>
          </a:p>
          <a:p>
            <a:pPr marL="0" marR="0" indent="0">
              <a:spcBef>
                <a:spcPts val="0"/>
              </a:spcBef>
              <a:spcAft>
                <a:spcPts val="0"/>
              </a:spcAft>
              <a:buNone/>
            </a:pPr>
            <a:r>
              <a:rPr lang="en-US" sz="2400" dirty="0">
                <a:solidFill>
                  <a:srgbClr val="FF0000"/>
                </a:solidFill>
                <a:latin typeface="Times New Roman"/>
                <a:ea typeface="Times New Roman"/>
                <a:cs typeface="Times New Roman"/>
              </a:rPr>
              <a:t>B) Motor Vehicle lists</a:t>
            </a:r>
          </a:p>
          <a:p>
            <a:pPr marL="0" marR="0" indent="0">
              <a:spcBef>
                <a:spcPts val="0"/>
              </a:spcBef>
              <a:spcAft>
                <a:spcPts val="0"/>
              </a:spcAft>
              <a:buNone/>
            </a:pPr>
            <a:r>
              <a:rPr lang="en-US" sz="2400" dirty="0">
                <a:solidFill>
                  <a:srgbClr val="FF0000"/>
                </a:solidFill>
                <a:latin typeface="Times New Roman"/>
                <a:ea typeface="Times New Roman"/>
                <a:cs typeface="Times New Roman"/>
              </a:rPr>
              <a:t>C) State income tax filers</a:t>
            </a:r>
          </a:p>
          <a:p>
            <a:pPr marL="0" marR="0" indent="0">
              <a:spcBef>
                <a:spcPts val="0"/>
              </a:spcBef>
              <a:spcAft>
                <a:spcPts val="0"/>
              </a:spcAft>
              <a:buNone/>
            </a:pPr>
            <a:r>
              <a:rPr lang="en-US" sz="2400" dirty="0">
                <a:solidFill>
                  <a:srgbClr val="FF0000"/>
                </a:solidFill>
                <a:latin typeface="Times New Roman"/>
                <a:ea typeface="Times New Roman"/>
                <a:cs typeface="Times New Roman"/>
              </a:rPr>
              <a:t>D) recipients of unemployment insurance or welfare</a:t>
            </a:r>
          </a:p>
          <a:p>
            <a:pPr marL="0" marR="0" indent="0">
              <a:spcBef>
                <a:spcPts val="0"/>
              </a:spcBef>
              <a:spcAft>
                <a:spcPts val="0"/>
              </a:spcAft>
              <a:buNone/>
            </a:pPr>
            <a:r>
              <a:rPr lang="en-US" sz="2400" dirty="0">
                <a:solidFill>
                  <a:srgbClr val="FF0000"/>
                </a:solidFill>
                <a:latin typeface="Times New Roman"/>
                <a:ea typeface="Times New Roman"/>
                <a:cs typeface="Times New Roman"/>
              </a:rPr>
              <a:t>E) </a:t>
            </a:r>
            <a:r>
              <a:rPr lang="en-US" sz="2400" dirty="0" smtClean="0">
                <a:solidFill>
                  <a:srgbClr val="FF0000"/>
                </a:solidFill>
                <a:latin typeface="Times New Roman"/>
                <a:ea typeface="Times New Roman"/>
                <a:cs typeface="Times New Roman"/>
              </a:rPr>
              <a:t>Volunteers</a:t>
            </a:r>
          </a:p>
          <a:p>
            <a:pPr marL="0" marR="0" indent="0">
              <a:spcBef>
                <a:spcPts val="0"/>
              </a:spcBef>
              <a:spcAft>
                <a:spcPts val="0"/>
              </a:spcAft>
              <a:buNone/>
            </a:pPr>
            <a:endParaRPr lang="en-US" sz="2400" dirty="0">
              <a:latin typeface="Times New Roman"/>
              <a:ea typeface="Times New Roman"/>
              <a:cs typeface="Times New Roman"/>
            </a:endParaRPr>
          </a:p>
          <a:p>
            <a:pPr marL="0" indent="0">
              <a:spcBef>
                <a:spcPts val="0"/>
              </a:spcBef>
              <a:buNone/>
            </a:pPr>
            <a:r>
              <a:rPr lang="en-US" sz="2400" b="1" dirty="0">
                <a:latin typeface="Times New Roman"/>
                <a:cs typeface="Times New Roman"/>
              </a:rPr>
              <a:t>How often are your called for Jury Duty? -  </a:t>
            </a:r>
            <a:r>
              <a:rPr lang="en-US" sz="2400" dirty="0">
                <a:solidFill>
                  <a:srgbClr val="FF0000"/>
                </a:solidFill>
                <a:latin typeface="Times New Roman"/>
                <a:cs typeface="Times New Roman"/>
              </a:rPr>
              <a:t>every 6 yrs., 8 yrs. if serve for more than 10 days</a:t>
            </a:r>
          </a:p>
          <a:p>
            <a:pPr marL="0" marR="0" indent="0">
              <a:spcBef>
                <a:spcPts val="0"/>
              </a:spcBef>
              <a:spcAft>
                <a:spcPts val="0"/>
              </a:spcAft>
              <a:buNone/>
            </a:pPr>
            <a:endParaRPr lang="en-US" sz="2400" dirty="0">
              <a:latin typeface="Times New Roman"/>
              <a:ea typeface="Times New Roman"/>
            </a:endParaRPr>
          </a:p>
          <a:p>
            <a:endParaRPr lang="en-US" dirty="0"/>
          </a:p>
        </p:txBody>
      </p:sp>
    </p:spTree>
    <p:extLst>
      <p:ext uri="{BB962C8B-B14F-4D97-AF65-F5344CB8AC3E}">
        <p14:creationId xmlns:p14="http://schemas.microsoft.com/office/powerpoint/2010/main" val="30473814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smtClean="0">
                <a:latin typeface="Copperplate Gothic Bold"/>
                <a:ea typeface="Times New Roman"/>
              </a:rPr>
              <a:t>  The Trial </a:t>
            </a:r>
            <a:r>
              <a:rPr lang="mr-IN" sz="4000" dirty="0" smtClean="0">
                <a:latin typeface="Copperplate Gothic Bold"/>
                <a:ea typeface="Times New Roman"/>
              </a:rPr>
              <a:t>–</a:t>
            </a:r>
            <a:r>
              <a:rPr lang="en-US" sz="4000" dirty="0" smtClean="0">
                <a:latin typeface="Copperplate Gothic Bold"/>
                <a:ea typeface="Times New Roman"/>
              </a:rPr>
              <a:t> The JURY</a:t>
            </a:r>
            <a:endParaRPr lang="en-US" sz="4000" dirty="0"/>
          </a:p>
        </p:txBody>
      </p:sp>
      <p:sp>
        <p:nvSpPr>
          <p:cNvPr id="3" name="Content Placeholder 2"/>
          <p:cNvSpPr>
            <a:spLocks noGrp="1"/>
          </p:cNvSpPr>
          <p:nvPr>
            <p:ph idx="1"/>
          </p:nvPr>
        </p:nvSpPr>
        <p:spPr>
          <a:xfrm>
            <a:off x="457200" y="990600"/>
            <a:ext cx="8229600" cy="5867400"/>
          </a:xfrm>
        </p:spPr>
        <p:txBody>
          <a:bodyPr>
            <a:normAutofit/>
          </a:bodyPr>
          <a:lstStyle/>
          <a:p>
            <a:pPr marL="0" indent="0">
              <a:buNone/>
            </a:pPr>
            <a:r>
              <a:rPr lang="en-US" sz="2400" u="sng" dirty="0">
                <a:latin typeface="Times New Roman"/>
                <a:cs typeface="Times New Roman"/>
              </a:rPr>
              <a:t>Impaneling</a:t>
            </a:r>
            <a:r>
              <a:rPr lang="en-US" sz="2400" dirty="0">
                <a:latin typeface="Times New Roman"/>
                <a:cs typeface="Times New Roman"/>
              </a:rPr>
              <a:t>: </a:t>
            </a:r>
            <a:r>
              <a:rPr lang="en-US" sz="2400" dirty="0">
                <a:solidFill>
                  <a:srgbClr val="FF0000"/>
                </a:solidFill>
                <a:latin typeface="Times New Roman"/>
                <a:cs typeface="Times New Roman"/>
              </a:rPr>
              <a:t>The Process by which jurors are selected and sworn in</a:t>
            </a:r>
          </a:p>
          <a:p>
            <a:pPr marL="0" indent="0">
              <a:buNone/>
            </a:pPr>
            <a:endParaRPr lang="en-US" sz="2400" dirty="0">
              <a:latin typeface="Times New Roman"/>
              <a:cs typeface="Times New Roman"/>
            </a:endParaRPr>
          </a:p>
          <a:p>
            <a:pPr marL="0" indent="0">
              <a:buNone/>
            </a:pPr>
            <a:r>
              <a:rPr lang="en-US" sz="2400" u="sng" dirty="0" err="1">
                <a:latin typeface="Times New Roman"/>
                <a:cs typeface="Times New Roman"/>
              </a:rPr>
              <a:t>Voire</a:t>
            </a:r>
            <a:r>
              <a:rPr lang="en-US" sz="2400" u="sng" dirty="0">
                <a:latin typeface="Times New Roman"/>
                <a:cs typeface="Times New Roman"/>
              </a:rPr>
              <a:t> Dire</a:t>
            </a:r>
            <a:r>
              <a:rPr lang="en-US" sz="2400" dirty="0">
                <a:latin typeface="Times New Roman"/>
                <a:cs typeface="Times New Roman"/>
              </a:rPr>
              <a:t>:  </a:t>
            </a:r>
            <a:r>
              <a:rPr lang="en-US" sz="2400" dirty="0">
                <a:solidFill>
                  <a:srgbClr val="FF0000"/>
                </a:solidFill>
                <a:latin typeface="Times New Roman"/>
                <a:cs typeface="Times New Roman"/>
              </a:rPr>
              <a:t>The questioning of potential jurors by the attorneys to determine if they should serve.</a:t>
            </a:r>
          </a:p>
          <a:p>
            <a:endParaRPr lang="en-US" sz="2400" dirty="0">
              <a:latin typeface="Times New Roman"/>
              <a:cs typeface="Times New Roman"/>
            </a:endParaRPr>
          </a:p>
          <a:p>
            <a:pPr marL="0" indent="0">
              <a:buNone/>
            </a:pPr>
            <a:r>
              <a:rPr lang="en-US" sz="2400" dirty="0">
                <a:latin typeface="Times New Roman"/>
                <a:cs typeface="Times New Roman"/>
              </a:rPr>
              <a:t>Lawyers have the right not to impanel a specific juror, there are 2 kinds of challenges that may be used: </a:t>
            </a:r>
          </a:p>
          <a:p>
            <a:pPr marL="0" indent="0">
              <a:buNone/>
            </a:pPr>
            <a:r>
              <a:rPr lang="en-US" sz="2400" dirty="0">
                <a:latin typeface="Times New Roman"/>
                <a:cs typeface="Times New Roman"/>
              </a:rPr>
              <a:t>1) </a:t>
            </a:r>
            <a:r>
              <a:rPr lang="en-US" sz="2400" u="sng" dirty="0">
                <a:latin typeface="Times New Roman"/>
                <a:cs typeface="Times New Roman"/>
              </a:rPr>
              <a:t>Challenge for Cause </a:t>
            </a:r>
            <a:r>
              <a:rPr lang="en-US" sz="2400" dirty="0">
                <a:latin typeface="Times New Roman"/>
                <a:cs typeface="Times New Roman"/>
              </a:rPr>
              <a:t>- </a:t>
            </a:r>
            <a:r>
              <a:rPr lang="en-US" sz="2400" dirty="0">
                <a:solidFill>
                  <a:srgbClr val="FF0000"/>
                </a:solidFill>
                <a:latin typeface="Times New Roman"/>
                <a:cs typeface="Times New Roman"/>
              </a:rPr>
              <a:t>based on bias or prejudice in which a juror would be unable to reach a fair </a:t>
            </a:r>
            <a:r>
              <a:rPr lang="en-US" sz="2400" dirty="0" smtClean="0">
                <a:solidFill>
                  <a:srgbClr val="FF0000"/>
                </a:solidFill>
                <a:latin typeface="Times New Roman"/>
                <a:cs typeface="Times New Roman"/>
              </a:rPr>
              <a:t>verdict</a:t>
            </a:r>
            <a:endParaRPr lang="en-US" sz="2400" dirty="0">
              <a:solidFill>
                <a:srgbClr val="FF0000"/>
              </a:solidFill>
              <a:latin typeface="Times New Roman"/>
              <a:cs typeface="Times New Roman"/>
            </a:endParaRPr>
          </a:p>
          <a:p>
            <a:pPr marL="0" indent="0">
              <a:buNone/>
            </a:pPr>
            <a:r>
              <a:rPr lang="en-US" sz="2400" dirty="0">
                <a:latin typeface="Times New Roman"/>
                <a:cs typeface="Times New Roman"/>
              </a:rPr>
              <a:t>2) </a:t>
            </a:r>
            <a:r>
              <a:rPr lang="en-US" sz="2400" u="sng" dirty="0">
                <a:latin typeface="Times New Roman"/>
                <a:cs typeface="Times New Roman"/>
              </a:rPr>
              <a:t>Peremptory Challenge </a:t>
            </a:r>
            <a:r>
              <a:rPr lang="en-US" sz="2400" dirty="0">
                <a:latin typeface="Times New Roman"/>
                <a:cs typeface="Times New Roman"/>
              </a:rPr>
              <a:t>- </a:t>
            </a:r>
            <a:r>
              <a:rPr lang="en-US" sz="2400" dirty="0">
                <a:solidFill>
                  <a:srgbClr val="FF0000"/>
                </a:solidFill>
                <a:latin typeface="Times New Roman"/>
                <a:cs typeface="Times New Roman"/>
              </a:rPr>
              <a:t>rejection by either attorney without having to give a reason; number is fixed at the start of questioning</a:t>
            </a:r>
          </a:p>
        </p:txBody>
      </p:sp>
    </p:spTree>
    <p:extLst>
      <p:ext uri="{BB962C8B-B14F-4D97-AF65-F5344CB8AC3E}">
        <p14:creationId xmlns:p14="http://schemas.microsoft.com/office/powerpoint/2010/main" val="769100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latin typeface="Copperplate Gothic Bold"/>
                <a:ea typeface="Times New Roman"/>
              </a:rPr>
              <a:t>  The Trial </a:t>
            </a:r>
            <a:r>
              <a:rPr lang="mr-IN" sz="4000" dirty="0" smtClean="0">
                <a:latin typeface="Copperplate Gothic Bold"/>
                <a:ea typeface="Times New Roman"/>
              </a:rPr>
              <a:t>–</a:t>
            </a:r>
            <a:r>
              <a:rPr lang="en-US" sz="4000" dirty="0" smtClean="0">
                <a:latin typeface="Copperplate Gothic Bold"/>
                <a:ea typeface="Times New Roman"/>
              </a:rPr>
              <a:t> The Jury</a:t>
            </a:r>
            <a:endParaRPr lang="en-US" sz="4000" dirty="0"/>
          </a:p>
        </p:txBody>
      </p:sp>
      <p:sp>
        <p:nvSpPr>
          <p:cNvPr id="3" name="Content Placeholder 2"/>
          <p:cNvSpPr>
            <a:spLocks noGrp="1"/>
          </p:cNvSpPr>
          <p:nvPr>
            <p:ph idx="1"/>
          </p:nvPr>
        </p:nvSpPr>
        <p:spPr>
          <a:xfrm>
            <a:off x="304800" y="1371600"/>
            <a:ext cx="8610600" cy="5257800"/>
          </a:xfrm>
        </p:spPr>
        <p:txBody>
          <a:bodyPr>
            <a:normAutofit/>
          </a:bodyPr>
          <a:lstStyle/>
          <a:p>
            <a:pPr marL="0" indent="0">
              <a:buNone/>
            </a:pPr>
            <a:r>
              <a:rPr lang="en-US" sz="2800" b="1" dirty="0" smtClean="0">
                <a:latin typeface="Times New Roman"/>
                <a:cs typeface="Times New Roman"/>
              </a:rPr>
              <a:t>Special </a:t>
            </a:r>
            <a:r>
              <a:rPr lang="en-US" sz="2800" b="1" dirty="0">
                <a:latin typeface="Times New Roman"/>
                <a:cs typeface="Times New Roman"/>
              </a:rPr>
              <a:t>Circumstances</a:t>
            </a:r>
            <a:endParaRPr lang="en-US" sz="2800" dirty="0">
              <a:latin typeface="Times New Roman"/>
              <a:cs typeface="Times New Roman"/>
            </a:endParaRPr>
          </a:p>
          <a:p>
            <a:pPr>
              <a:buAutoNum type="alphaUcParenR"/>
            </a:pPr>
            <a:r>
              <a:rPr lang="en-US" sz="2800" b="1" i="1" dirty="0" smtClean="0">
                <a:latin typeface="Times New Roman"/>
                <a:cs typeface="Times New Roman"/>
              </a:rPr>
              <a:t>Sequestered </a:t>
            </a:r>
            <a:r>
              <a:rPr lang="en-US" sz="2800" b="1" i="1" dirty="0">
                <a:latin typeface="Times New Roman"/>
                <a:cs typeface="Times New Roman"/>
              </a:rPr>
              <a:t>Jury</a:t>
            </a:r>
            <a:r>
              <a:rPr lang="en-US" sz="2800" i="1" dirty="0">
                <a:latin typeface="Times New Roman"/>
                <a:cs typeface="Times New Roman"/>
              </a:rPr>
              <a:t>- </a:t>
            </a:r>
            <a:r>
              <a:rPr lang="en-US" sz="2800" dirty="0">
                <a:latin typeface="Times New Roman"/>
                <a:cs typeface="Times New Roman"/>
              </a:rPr>
              <a:t>isolation of jury to prevent tainting or persuasion by media reports (high profile cases</a:t>
            </a:r>
            <a:r>
              <a:rPr lang="en-US" sz="2800" dirty="0" smtClean="0">
                <a:latin typeface="Times New Roman"/>
                <a:cs typeface="Times New Roman"/>
              </a:rPr>
              <a:t>)</a:t>
            </a:r>
          </a:p>
          <a:p>
            <a:pPr>
              <a:buAutoNum type="alphaUcParenR"/>
            </a:pPr>
            <a:r>
              <a:rPr lang="en-US" sz="2800" b="1" i="1" dirty="0" smtClean="0">
                <a:latin typeface="Times New Roman"/>
                <a:cs typeface="Times New Roman"/>
              </a:rPr>
              <a:t>Change </a:t>
            </a:r>
            <a:r>
              <a:rPr lang="en-US" sz="2800" b="1" i="1" dirty="0">
                <a:latin typeface="Times New Roman"/>
                <a:cs typeface="Times New Roman"/>
              </a:rPr>
              <a:t>of Venue- </a:t>
            </a:r>
            <a:r>
              <a:rPr lang="en-US" sz="2800" dirty="0">
                <a:latin typeface="Times New Roman"/>
                <a:cs typeface="Times New Roman"/>
              </a:rPr>
              <a:t>location of trial moved to find impartial jury</a:t>
            </a:r>
          </a:p>
        </p:txBody>
      </p:sp>
    </p:spTree>
    <p:extLst>
      <p:ext uri="{BB962C8B-B14F-4D97-AF65-F5344CB8AC3E}">
        <p14:creationId xmlns:p14="http://schemas.microsoft.com/office/powerpoint/2010/main" val="11637170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000" dirty="0" smtClean="0">
                <a:latin typeface="Copperplate Gothic Bold"/>
                <a:ea typeface="Times New Roman"/>
              </a:rPr>
              <a:t>  The Trial </a:t>
            </a:r>
            <a:r>
              <a:rPr lang="mr-IN" sz="4000" dirty="0" smtClean="0">
                <a:latin typeface="Copperplate Gothic Bold"/>
                <a:ea typeface="Times New Roman"/>
              </a:rPr>
              <a:t>–</a:t>
            </a:r>
            <a:r>
              <a:rPr lang="en-US" sz="4000" dirty="0" smtClean="0">
                <a:latin typeface="Copperplate Gothic Bold"/>
                <a:ea typeface="Times New Roman"/>
              </a:rPr>
              <a:t> Legal Aid</a:t>
            </a:r>
            <a:endParaRPr lang="en-US" sz="4000" dirty="0"/>
          </a:p>
        </p:txBody>
      </p:sp>
      <p:sp>
        <p:nvSpPr>
          <p:cNvPr id="3" name="Content Placeholder 2"/>
          <p:cNvSpPr>
            <a:spLocks noGrp="1"/>
          </p:cNvSpPr>
          <p:nvPr>
            <p:ph idx="1"/>
          </p:nvPr>
        </p:nvSpPr>
        <p:spPr>
          <a:xfrm>
            <a:off x="457200" y="990600"/>
            <a:ext cx="8229600" cy="5638800"/>
          </a:xfrm>
        </p:spPr>
        <p:txBody>
          <a:bodyPr>
            <a:normAutofit/>
          </a:bodyPr>
          <a:lstStyle/>
          <a:p>
            <a:pPr marL="0" marR="0" indent="0">
              <a:spcBef>
                <a:spcPts val="0"/>
              </a:spcBef>
              <a:spcAft>
                <a:spcPts val="0"/>
              </a:spcAft>
              <a:buNone/>
            </a:pPr>
            <a:endParaRPr lang="en-US" sz="2600" kern="0" dirty="0">
              <a:latin typeface="Copperplate Gothic Bold"/>
            </a:endParaRPr>
          </a:p>
          <a:p>
            <a:pPr marL="0" indent="0">
              <a:spcBef>
                <a:spcPts val="0"/>
              </a:spcBef>
              <a:buNone/>
            </a:pPr>
            <a:r>
              <a:rPr lang="en-US" sz="1900" u="sng" kern="0" dirty="0" smtClean="0">
                <a:latin typeface="Copperplate Gothic Bold"/>
              </a:rPr>
              <a:t>Legal Aid </a:t>
            </a:r>
          </a:p>
          <a:p>
            <a:pPr marL="0" indent="0">
              <a:spcBef>
                <a:spcPts val="0"/>
              </a:spcBef>
              <a:buNone/>
            </a:pPr>
            <a:endParaRPr lang="en-US" sz="1900" kern="0" dirty="0" smtClean="0">
              <a:latin typeface="Copperplate Gothic Bold"/>
            </a:endParaRPr>
          </a:p>
          <a:p>
            <a:pPr>
              <a:spcBef>
                <a:spcPts val="0"/>
              </a:spcBef>
            </a:pPr>
            <a:r>
              <a:rPr lang="en-US" sz="1900" kern="0" dirty="0" smtClean="0">
                <a:latin typeface="Copperplate Gothic Bold"/>
              </a:rPr>
              <a:t>society founded </a:t>
            </a:r>
            <a:r>
              <a:rPr lang="en-US" sz="1900" kern="0" dirty="0">
                <a:latin typeface="Copperplate Gothic Bold"/>
              </a:rPr>
              <a:t>in 1876 </a:t>
            </a:r>
            <a:r>
              <a:rPr lang="en-US" sz="1900" kern="0" dirty="0" smtClean="0">
                <a:latin typeface="Copperplate Gothic Bold"/>
              </a:rPr>
              <a:t>helping </a:t>
            </a:r>
            <a:r>
              <a:rPr lang="en-US" sz="1900" kern="0" dirty="0">
                <a:latin typeface="Copperplate Gothic Bold"/>
              </a:rPr>
              <a:t>those who were too poor to afford a lawyer or had a language </a:t>
            </a:r>
            <a:r>
              <a:rPr lang="en-US" sz="1900" kern="0" dirty="0" smtClean="0">
                <a:latin typeface="Copperplate Gothic Bold"/>
              </a:rPr>
              <a:t>barrier</a:t>
            </a:r>
            <a:endParaRPr lang="en-US" sz="1900" kern="0" dirty="0">
              <a:latin typeface="Copperplate Gothic Bold"/>
            </a:endParaRPr>
          </a:p>
          <a:p>
            <a:pPr marL="0" marR="0" indent="0">
              <a:spcBef>
                <a:spcPts val="0"/>
              </a:spcBef>
              <a:spcAft>
                <a:spcPts val="0"/>
              </a:spcAft>
              <a:buNone/>
            </a:pPr>
            <a:r>
              <a:rPr lang="en-US" sz="1900" dirty="0">
                <a:latin typeface="Copperplate Gothic Bold"/>
                <a:ea typeface="Times New Roman"/>
              </a:rPr>
              <a:t>                                                                                                            </a:t>
            </a:r>
            <a:endParaRPr lang="en-US" sz="1900" dirty="0" smtClean="0">
              <a:latin typeface="Copperplate Gothic Bold"/>
              <a:ea typeface="Times New Roman"/>
            </a:endParaRPr>
          </a:p>
          <a:p>
            <a:pPr marL="0" marR="0" indent="0">
              <a:spcBef>
                <a:spcPts val="0"/>
              </a:spcBef>
              <a:spcAft>
                <a:spcPts val="0"/>
              </a:spcAft>
              <a:buNone/>
            </a:pPr>
            <a:r>
              <a:rPr lang="en-US" sz="1900" u="sng" dirty="0" smtClean="0">
                <a:latin typeface="Copperplate Gothic Bold"/>
                <a:ea typeface="Times New Roman"/>
              </a:rPr>
              <a:t>3 </a:t>
            </a:r>
            <a:r>
              <a:rPr lang="en-US" sz="1900" u="sng" dirty="0">
                <a:latin typeface="Copperplate Gothic Bold"/>
                <a:ea typeface="Times New Roman"/>
              </a:rPr>
              <a:t>divisions of Legal </a:t>
            </a:r>
            <a:r>
              <a:rPr lang="en-US" sz="1900" u="sng" dirty="0" smtClean="0">
                <a:latin typeface="Copperplate Gothic Bold"/>
                <a:ea typeface="Times New Roman"/>
              </a:rPr>
              <a:t>Aid</a:t>
            </a:r>
            <a:endParaRPr lang="en-US" sz="1900" u="sng" dirty="0">
              <a:latin typeface="Times New Roman"/>
              <a:ea typeface="Times New Roman"/>
            </a:endParaRPr>
          </a:p>
          <a:p>
            <a:pPr>
              <a:spcBef>
                <a:spcPts val="0"/>
              </a:spcBef>
            </a:pPr>
            <a:endParaRPr lang="en-US" sz="1900" dirty="0" smtClean="0">
              <a:latin typeface="Copperplate Gothic Bold"/>
              <a:ea typeface="Times New Roman"/>
            </a:endParaRPr>
          </a:p>
          <a:p>
            <a:pPr>
              <a:spcBef>
                <a:spcPts val="0"/>
              </a:spcBef>
            </a:pPr>
            <a:r>
              <a:rPr lang="en-US" sz="1900" dirty="0" smtClean="0">
                <a:latin typeface="Copperplate Gothic Bold"/>
                <a:ea typeface="Times New Roman"/>
              </a:rPr>
              <a:t>Civil </a:t>
            </a:r>
            <a:r>
              <a:rPr lang="en-US" sz="1900" dirty="0">
                <a:latin typeface="Copperplate Gothic Bold"/>
                <a:ea typeface="Times New Roman"/>
              </a:rPr>
              <a:t>Division</a:t>
            </a:r>
            <a:endParaRPr lang="en-US" sz="1900" dirty="0">
              <a:latin typeface="Times New Roman"/>
              <a:ea typeface="Times New Roman"/>
            </a:endParaRPr>
          </a:p>
          <a:p>
            <a:pPr>
              <a:spcBef>
                <a:spcPts val="0"/>
              </a:spcBef>
            </a:pPr>
            <a:r>
              <a:rPr lang="en-US" sz="1900" dirty="0" smtClean="0">
                <a:latin typeface="Copperplate Gothic Bold"/>
                <a:ea typeface="Times New Roman"/>
              </a:rPr>
              <a:t>Criminal </a:t>
            </a:r>
            <a:r>
              <a:rPr lang="en-US" sz="1900" dirty="0">
                <a:latin typeface="Copperplate Gothic Bold"/>
                <a:ea typeface="Times New Roman"/>
              </a:rPr>
              <a:t>Division</a:t>
            </a:r>
            <a:endParaRPr lang="en-US" sz="1900" dirty="0">
              <a:latin typeface="Times New Roman"/>
              <a:ea typeface="Times New Roman"/>
            </a:endParaRPr>
          </a:p>
          <a:p>
            <a:pPr>
              <a:spcBef>
                <a:spcPts val="0"/>
              </a:spcBef>
            </a:pPr>
            <a:r>
              <a:rPr lang="en-US" sz="1900" dirty="0" smtClean="0">
                <a:latin typeface="Copperplate Gothic Bold"/>
                <a:ea typeface="Times New Roman"/>
              </a:rPr>
              <a:t>Juvenile </a:t>
            </a:r>
            <a:r>
              <a:rPr lang="en-US" sz="1900" dirty="0">
                <a:latin typeface="Copperplate Gothic Bold"/>
                <a:ea typeface="Times New Roman"/>
              </a:rPr>
              <a:t>Rights</a:t>
            </a:r>
            <a:endParaRPr lang="en-US" sz="1900" dirty="0">
              <a:latin typeface="Times New Roman"/>
              <a:ea typeface="Times New Roman"/>
            </a:endParaRPr>
          </a:p>
          <a:p>
            <a:pPr marL="0" marR="0" indent="0">
              <a:spcBef>
                <a:spcPts val="0"/>
              </a:spcBef>
              <a:spcAft>
                <a:spcPts val="0"/>
              </a:spcAft>
              <a:buNone/>
            </a:pPr>
            <a:r>
              <a:rPr lang="en-US" sz="1900" dirty="0">
                <a:latin typeface="Copperplate Gothic Bold"/>
                <a:ea typeface="Times New Roman"/>
              </a:rPr>
              <a:t> </a:t>
            </a:r>
            <a:endParaRPr lang="en-US" sz="1900" u="sng" dirty="0">
              <a:latin typeface="Times New Roman"/>
              <a:ea typeface="Times New Roman"/>
            </a:endParaRPr>
          </a:p>
          <a:p>
            <a:pPr marL="0" marR="0" indent="0">
              <a:spcBef>
                <a:spcPts val="0"/>
              </a:spcBef>
              <a:spcAft>
                <a:spcPts val="0"/>
              </a:spcAft>
              <a:buNone/>
            </a:pPr>
            <a:r>
              <a:rPr lang="en-US" sz="1900" u="sng" dirty="0" smtClean="0">
                <a:latin typeface="Copperplate Gothic Bold"/>
                <a:ea typeface="Times New Roman"/>
              </a:rPr>
              <a:t>Financial </a:t>
            </a:r>
            <a:r>
              <a:rPr lang="en-US" sz="1900" u="sng" dirty="0">
                <a:latin typeface="Copperplate Gothic Bold"/>
                <a:ea typeface="Times New Roman"/>
              </a:rPr>
              <a:t>Eligibility for Legal Aid </a:t>
            </a:r>
            <a:endParaRPr lang="en-US" sz="1900" dirty="0">
              <a:latin typeface="Copperplate Gothic Bold"/>
              <a:ea typeface="Times New Roman"/>
            </a:endParaRPr>
          </a:p>
          <a:p>
            <a:pPr>
              <a:spcBef>
                <a:spcPts val="0"/>
              </a:spcBef>
            </a:pPr>
            <a:endParaRPr lang="en-US" sz="1900" dirty="0" smtClean="0">
              <a:latin typeface="Copperplate Gothic Bold"/>
              <a:ea typeface="Times New Roman"/>
            </a:endParaRPr>
          </a:p>
          <a:p>
            <a:pPr>
              <a:spcBef>
                <a:spcPts val="0"/>
              </a:spcBef>
            </a:pPr>
            <a:r>
              <a:rPr lang="en-US" sz="1900" dirty="0" smtClean="0">
                <a:latin typeface="Copperplate Gothic Bold"/>
                <a:ea typeface="Times New Roman"/>
              </a:rPr>
              <a:t>is </a:t>
            </a:r>
            <a:r>
              <a:rPr lang="en-US" sz="1900" dirty="0">
                <a:latin typeface="Copperplate Gothic Bold"/>
                <a:ea typeface="Times New Roman"/>
              </a:rPr>
              <a:t>based on gross annual income and number of </a:t>
            </a:r>
            <a:r>
              <a:rPr lang="en-US" sz="1900" dirty="0" smtClean="0">
                <a:latin typeface="Copperplate Gothic Bold"/>
                <a:ea typeface="Times New Roman"/>
              </a:rPr>
              <a:t>dependents </a:t>
            </a:r>
            <a:r>
              <a:rPr lang="en-US" sz="1900" dirty="0">
                <a:latin typeface="Copperplate Gothic Bold"/>
                <a:ea typeface="Times New Roman"/>
              </a:rPr>
              <a:t>in the </a:t>
            </a:r>
            <a:r>
              <a:rPr lang="en-US" sz="1900" dirty="0" smtClean="0">
                <a:latin typeface="Copperplate Gothic Bold"/>
                <a:ea typeface="Times New Roman"/>
              </a:rPr>
              <a:t>household</a:t>
            </a:r>
            <a:endParaRPr lang="en-US" sz="1900" dirty="0">
              <a:latin typeface="Times New Roman"/>
              <a:ea typeface="Times New Roman"/>
            </a:endParaRPr>
          </a:p>
          <a:p>
            <a:endParaRPr lang="en-US" dirty="0"/>
          </a:p>
        </p:txBody>
      </p:sp>
    </p:spTree>
    <p:extLst>
      <p:ext uri="{BB962C8B-B14F-4D97-AF65-F5344CB8AC3E}">
        <p14:creationId xmlns:p14="http://schemas.microsoft.com/office/powerpoint/2010/main" val="20599134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000" dirty="0" smtClean="0">
                <a:latin typeface="Copperplate Gothic Bold"/>
                <a:ea typeface="Times New Roman"/>
              </a:rPr>
              <a:t>  The Trial </a:t>
            </a:r>
            <a:r>
              <a:rPr lang="mr-IN" sz="4000" dirty="0" smtClean="0">
                <a:latin typeface="Copperplate Gothic Bold"/>
                <a:ea typeface="Times New Roman"/>
              </a:rPr>
              <a:t>–</a:t>
            </a:r>
            <a:r>
              <a:rPr lang="en-US" sz="4000" dirty="0" smtClean="0">
                <a:latin typeface="Copperplate Gothic Bold"/>
                <a:ea typeface="Times New Roman"/>
              </a:rPr>
              <a:t> People to Know</a:t>
            </a:r>
            <a:endParaRPr lang="en-US" sz="4000" dirty="0"/>
          </a:p>
        </p:txBody>
      </p:sp>
      <p:sp>
        <p:nvSpPr>
          <p:cNvPr id="3" name="Content Placeholder 2"/>
          <p:cNvSpPr>
            <a:spLocks noGrp="1"/>
          </p:cNvSpPr>
          <p:nvPr>
            <p:ph idx="1"/>
          </p:nvPr>
        </p:nvSpPr>
        <p:spPr>
          <a:xfrm>
            <a:off x="457200" y="990600"/>
            <a:ext cx="8229600" cy="5638800"/>
          </a:xfrm>
        </p:spPr>
        <p:txBody>
          <a:bodyPr>
            <a:normAutofit fontScale="92500"/>
          </a:bodyPr>
          <a:lstStyle/>
          <a:p>
            <a:pPr marL="0" indent="0">
              <a:buNone/>
            </a:pPr>
            <a:r>
              <a:rPr lang="en-US" sz="2800" b="1" u="sng" dirty="0"/>
              <a:t>Courtroom </a:t>
            </a:r>
            <a:r>
              <a:rPr lang="en-US" sz="2800" b="1" u="sng" dirty="0" smtClean="0"/>
              <a:t>Participants</a:t>
            </a:r>
            <a:endParaRPr lang="en-US" sz="2800" b="1" dirty="0"/>
          </a:p>
          <a:p>
            <a:pPr marL="0" indent="0">
              <a:buNone/>
            </a:pPr>
            <a:r>
              <a:rPr lang="en-US" sz="2800" u="sng" dirty="0" smtClean="0"/>
              <a:t>Judge</a:t>
            </a:r>
            <a:r>
              <a:rPr lang="en-US" sz="2800" dirty="0"/>
              <a:t>- ensures </a:t>
            </a:r>
            <a:r>
              <a:rPr lang="en-US" sz="2800" b="1" dirty="0"/>
              <a:t>rules and rights</a:t>
            </a:r>
            <a:r>
              <a:rPr lang="en-US" sz="2800" dirty="0"/>
              <a:t> are respected</a:t>
            </a:r>
          </a:p>
          <a:p>
            <a:pPr marL="0" lvl="0" indent="0">
              <a:buNone/>
            </a:pPr>
            <a:r>
              <a:rPr lang="en-US" sz="2800" u="sng" dirty="0"/>
              <a:t>Prosecutor</a:t>
            </a:r>
            <a:r>
              <a:rPr lang="en-US" sz="2800" dirty="0"/>
              <a:t>- conduct criminal proceeding </a:t>
            </a:r>
            <a:r>
              <a:rPr lang="en-US" sz="2800" b="1" dirty="0"/>
              <a:t>for the State</a:t>
            </a:r>
            <a:endParaRPr lang="en-US" sz="2800" dirty="0"/>
          </a:p>
          <a:p>
            <a:pPr marL="0" lvl="0" indent="0">
              <a:buNone/>
            </a:pPr>
            <a:r>
              <a:rPr lang="en-US" sz="2800" u="sng" dirty="0"/>
              <a:t>Defense Counsel</a:t>
            </a:r>
            <a:r>
              <a:rPr lang="en-US" sz="2800" dirty="0"/>
              <a:t>- defends </a:t>
            </a:r>
            <a:r>
              <a:rPr lang="en-US" sz="2800" b="1" dirty="0"/>
              <a:t>the accused</a:t>
            </a:r>
            <a:endParaRPr lang="en-US" sz="2800" dirty="0"/>
          </a:p>
          <a:p>
            <a:pPr marL="0" lvl="0" indent="0">
              <a:buNone/>
            </a:pPr>
            <a:r>
              <a:rPr lang="en-US" sz="2800" u="sng" dirty="0"/>
              <a:t>Bailiff</a:t>
            </a:r>
            <a:r>
              <a:rPr lang="en-US" sz="2800" dirty="0"/>
              <a:t>- officer that </a:t>
            </a:r>
            <a:r>
              <a:rPr lang="en-US" sz="2800" b="1" dirty="0"/>
              <a:t>keeps order</a:t>
            </a:r>
            <a:r>
              <a:rPr lang="en-US" sz="2800" dirty="0"/>
              <a:t> in the court</a:t>
            </a:r>
          </a:p>
          <a:p>
            <a:pPr marL="0" lvl="0" indent="0">
              <a:buNone/>
            </a:pPr>
            <a:r>
              <a:rPr lang="en-US" sz="2800" u="sng" dirty="0"/>
              <a:t>Stenographer</a:t>
            </a:r>
            <a:r>
              <a:rPr lang="en-US" sz="2800" dirty="0"/>
              <a:t>- </a:t>
            </a:r>
            <a:r>
              <a:rPr lang="en-US" sz="2800" b="1" dirty="0"/>
              <a:t>keeps records</a:t>
            </a:r>
            <a:r>
              <a:rPr lang="en-US" sz="2800" dirty="0"/>
              <a:t> of the courtroom proceeding</a:t>
            </a:r>
          </a:p>
          <a:p>
            <a:pPr marL="0" lvl="0" indent="0">
              <a:buNone/>
            </a:pPr>
            <a:r>
              <a:rPr lang="en-US" sz="2800" u="sng" dirty="0"/>
              <a:t>Court Clerk</a:t>
            </a:r>
            <a:r>
              <a:rPr lang="en-US" sz="2800" dirty="0"/>
              <a:t>- </a:t>
            </a:r>
            <a:r>
              <a:rPr lang="en-US" sz="2800" b="1" dirty="0"/>
              <a:t>organizes records</a:t>
            </a:r>
            <a:r>
              <a:rPr lang="en-US" sz="2800" dirty="0"/>
              <a:t> and files of the courtroom proceedings</a:t>
            </a:r>
          </a:p>
          <a:p>
            <a:pPr marL="0" lvl="0" indent="0">
              <a:buNone/>
            </a:pPr>
            <a:r>
              <a:rPr lang="en-US" sz="2800" u="sng" dirty="0"/>
              <a:t>Lay witness</a:t>
            </a:r>
            <a:r>
              <a:rPr lang="en-US" sz="2800" dirty="0"/>
              <a:t>- common person that </a:t>
            </a:r>
            <a:r>
              <a:rPr lang="en-US" sz="2800" b="1" dirty="0"/>
              <a:t>may have evidence</a:t>
            </a:r>
            <a:r>
              <a:rPr lang="en-US" sz="2800" dirty="0"/>
              <a:t> to a crime</a:t>
            </a:r>
          </a:p>
          <a:p>
            <a:pPr marL="0" lvl="0" indent="0">
              <a:buNone/>
            </a:pPr>
            <a:r>
              <a:rPr lang="en-US" sz="2800" u="sng" dirty="0"/>
              <a:t>Expert witness</a:t>
            </a:r>
            <a:r>
              <a:rPr lang="en-US" sz="2800" dirty="0"/>
              <a:t>- professionals that can </a:t>
            </a:r>
            <a:r>
              <a:rPr lang="en-US" sz="2800" b="1" dirty="0"/>
              <a:t>give opinions</a:t>
            </a:r>
            <a:r>
              <a:rPr lang="en-US" sz="2800" dirty="0"/>
              <a:t> in their area of expertise.</a:t>
            </a:r>
          </a:p>
          <a:p>
            <a:endParaRPr lang="en-US" dirty="0"/>
          </a:p>
        </p:txBody>
      </p:sp>
    </p:spTree>
    <p:extLst>
      <p:ext uri="{BB962C8B-B14F-4D97-AF65-F5344CB8AC3E}">
        <p14:creationId xmlns:p14="http://schemas.microsoft.com/office/powerpoint/2010/main" val="7730049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153400" cy="6858000"/>
          </a:xfrm>
        </p:spPr>
        <p:txBody>
          <a:bodyPr>
            <a:normAutofit/>
          </a:bodyPr>
          <a:lstStyle/>
          <a:p>
            <a:pPr marL="0" marR="0" indent="0" algn="ctr">
              <a:spcBef>
                <a:spcPts val="0"/>
              </a:spcBef>
              <a:spcAft>
                <a:spcPts val="0"/>
              </a:spcAft>
              <a:buNone/>
            </a:pPr>
            <a:endParaRPr lang="en-US" dirty="0" smtClean="0">
              <a:effectLst/>
              <a:latin typeface="Copperplate Gothic Bold"/>
              <a:ea typeface="Times New Roman"/>
            </a:endParaRPr>
          </a:p>
          <a:p>
            <a:pPr marL="0" marR="0" indent="0" algn="ctr">
              <a:spcBef>
                <a:spcPts val="0"/>
              </a:spcBef>
              <a:spcAft>
                <a:spcPts val="0"/>
              </a:spcAft>
              <a:buNone/>
            </a:pPr>
            <a:r>
              <a:rPr lang="en-US" sz="4000" dirty="0" smtClean="0">
                <a:effectLst/>
                <a:latin typeface="Copperplate Gothic Bold"/>
                <a:ea typeface="Times New Roman"/>
              </a:rPr>
              <a:t>Steps leading to trial</a:t>
            </a:r>
            <a:endParaRPr lang="en-US" sz="4000" dirty="0" smtClean="0">
              <a:effectLst/>
              <a:latin typeface="Times New Roman"/>
              <a:ea typeface="Times New Roman"/>
            </a:endParaRPr>
          </a:p>
          <a:p>
            <a:pPr marL="0" marR="0" indent="0">
              <a:spcBef>
                <a:spcPts val="0"/>
              </a:spcBef>
              <a:spcAft>
                <a:spcPts val="0"/>
              </a:spcAft>
              <a:buNone/>
            </a:pPr>
            <a:endParaRPr lang="en-US" dirty="0" smtClean="0">
              <a:effectLst/>
              <a:latin typeface="Copperplate Gothic Bold"/>
              <a:ea typeface="Times New Roman"/>
            </a:endParaRPr>
          </a:p>
          <a:p>
            <a:pPr marL="0" marR="0" indent="0">
              <a:spcBef>
                <a:spcPts val="0"/>
              </a:spcBef>
              <a:spcAft>
                <a:spcPts val="0"/>
              </a:spcAft>
              <a:buNone/>
            </a:pPr>
            <a:r>
              <a:rPr lang="en-US" sz="2000" u="sng" dirty="0" smtClean="0">
                <a:effectLst/>
                <a:latin typeface="Copperplate Gothic Bold"/>
                <a:ea typeface="Times New Roman"/>
              </a:rPr>
              <a:t>5 stages or steps of the C.J.S</a:t>
            </a:r>
            <a:endParaRPr lang="en-US" sz="2000" u="sng" dirty="0" smtClean="0">
              <a:effectLst/>
              <a:latin typeface="Times New Roman"/>
              <a:ea typeface="Times New Roman"/>
            </a:endParaRPr>
          </a:p>
          <a:p>
            <a:pPr marL="0" marR="0" indent="0">
              <a:spcBef>
                <a:spcPts val="0"/>
              </a:spcBef>
              <a:spcAft>
                <a:spcPts val="0"/>
              </a:spcAft>
              <a:buNone/>
            </a:pPr>
            <a:endParaRPr lang="en-US" sz="2000" dirty="0">
              <a:latin typeface="Copperplate Gothic Bold"/>
              <a:ea typeface="Times New Roman"/>
            </a:endParaRPr>
          </a:p>
          <a:p>
            <a:pPr>
              <a:spcBef>
                <a:spcPts val="0"/>
              </a:spcBef>
            </a:pPr>
            <a:r>
              <a:rPr lang="en-US" sz="2000" dirty="0" smtClean="0">
                <a:effectLst/>
                <a:latin typeface="Copperplate Gothic Bold"/>
                <a:ea typeface="Times New Roman"/>
              </a:rPr>
              <a:t>arrest   </a:t>
            </a:r>
          </a:p>
          <a:p>
            <a:pPr>
              <a:spcBef>
                <a:spcPts val="0"/>
              </a:spcBef>
            </a:pPr>
            <a:r>
              <a:rPr lang="en-US" sz="2000" dirty="0" smtClean="0">
                <a:effectLst/>
                <a:latin typeface="Copperplate Gothic Bold"/>
                <a:ea typeface="Times New Roman"/>
              </a:rPr>
              <a:t>arraignment   </a:t>
            </a:r>
          </a:p>
          <a:p>
            <a:pPr>
              <a:spcBef>
                <a:spcPts val="0"/>
              </a:spcBef>
            </a:pPr>
            <a:r>
              <a:rPr lang="en-US" sz="2000" dirty="0" smtClean="0">
                <a:effectLst/>
                <a:latin typeface="Copperplate Gothic Bold"/>
                <a:ea typeface="Times New Roman"/>
              </a:rPr>
              <a:t>conference  </a:t>
            </a:r>
          </a:p>
          <a:p>
            <a:pPr>
              <a:spcBef>
                <a:spcPts val="0"/>
              </a:spcBef>
            </a:pPr>
            <a:r>
              <a:rPr lang="en-US" sz="2000" dirty="0" smtClean="0">
                <a:effectLst/>
                <a:latin typeface="Copperplate Gothic Bold"/>
                <a:ea typeface="Times New Roman"/>
              </a:rPr>
              <a:t>trial   </a:t>
            </a:r>
            <a:endParaRPr lang="en-US" sz="2000" dirty="0" smtClean="0">
              <a:effectLst/>
              <a:latin typeface="Times New Roman"/>
              <a:ea typeface="Times New Roman"/>
            </a:endParaRPr>
          </a:p>
          <a:p>
            <a:pPr>
              <a:spcBef>
                <a:spcPts val="0"/>
              </a:spcBef>
            </a:pPr>
            <a:r>
              <a:rPr lang="en-US" sz="2000" dirty="0" smtClean="0">
                <a:effectLst/>
                <a:latin typeface="Copperplate Gothic Bold"/>
                <a:ea typeface="Times New Roman"/>
              </a:rPr>
              <a:t>sentencing</a:t>
            </a:r>
            <a:endParaRPr lang="en-US" sz="2000" dirty="0" smtClean="0">
              <a:effectLst/>
              <a:latin typeface="Times New Roman"/>
              <a:ea typeface="Times New Roman"/>
            </a:endParaRPr>
          </a:p>
          <a:p>
            <a:pPr marL="0" marR="0" indent="0">
              <a:spcBef>
                <a:spcPts val="0"/>
              </a:spcBef>
              <a:spcAft>
                <a:spcPts val="0"/>
              </a:spcAft>
              <a:buNone/>
            </a:pPr>
            <a:endParaRPr lang="en-US" sz="2000" dirty="0" smtClean="0">
              <a:effectLst/>
              <a:latin typeface="Copperplate Gothic Bold"/>
              <a:ea typeface="Times New Roman"/>
            </a:endParaRPr>
          </a:p>
          <a:p>
            <a:pPr marL="0" indent="0">
              <a:buNone/>
            </a:pPr>
            <a:endParaRPr lang="en-US" dirty="0"/>
          </a:p>
        </p:txBody>
      </p:sp>
    </p:spTree>
    <p:extLst>
      <p:ext uri="{BB962C8B-B14F-4D97-AF65-F5344CB8AC3E}">
        <p14:creationId xmlns:p14="http://schemas.microsoft.com/office/powerpoint/2010/main" val="37922281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rmAutofit/>
          </a:bodyPr>
          <a:lstStyle/>
          <a:p>
            <a:r>
              <a:rPr lang="en-US" sz="4000" dirty="0" smtClean="0">
                <a:latin typeface="Copperplate Gothic Bold"/>
                <a:ea typeface="Times New Roman"/>
              </a:rPr>
              <a:t>Courtroom Procedures</a:t>
            </a:r>
            <a:endParaRPr lang="en-US" sz="4000" dirty="0"/>
          </a:p>
        </p:txBody>
      </p:sp>
      <p:sp>
        <p:nvSpPr>
          <p:cNvPr id="3" name="Content Placeholder 2"/>
          <p:cNvSpPr>
            <a:spLocks noGrp="1"/>
          </p:cNvSpPr>
          <p:nvPr>
            <p:ph idx="1"/>
          </p:nvPr>
        </p:nvSpPr>
        <p:spPr>
          <a:xfrm>
            <a:off x="457200" y="990600"/>
            <a:ext cx="8229600" cy="5638800"/>
          </a:xfrm>
        </p:spPr>
        <p:txBody>
          <a:bodyPr>
            <a:normAutofit/>
          </a:bodyPr>
          <a:lstStyle/>
          <a:p>
            <a:pPr marL="0" indent="0">
              <a:buNone/>
            </a:pPr>
            <a:r>
              <a:rPr lang="en-US" dirty="0"/>
              <a:t>Trial Opening </a:t>
            </a:r>
            <a:r>
              <a:rPr lang="en-US" dirty="0" smtClean="0"/>
              <a:t>Statements:  give </a:t>
            </a:r>
            <a:r>
              <a:rPr lang="en-US" dirty="0"/>
              <a:t>the jury </a:t>
            </a:r>
            <a:r>
              <a:rPr lang="en-US" dirty="0" smtClean="0"/>
              <a:t>an overview of </a:t>
            </a:r>
            <a:r>
              <a:rPr lang="en-US" dirty="0"/>
              <a:t>what they are about to hear.</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187372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rmAutofit/>
          </a:bodyPr>
          <a:lstStyle/>
          <a:p>
            <a:r>
              <a:rPr lang="en-US" sz="4000" dirty="0" smtClean="0">
                <a:latin typeface="Copperplate Gothic Bold"/>
                <a:ea typeface="Times New Roman"/>
              </a:rPr>
              <a:t>Objections</a:t>
            </a:r>
            <a:endParaRPr lang="en-US" sz="4000" dirty="0"/>
          </a:p>
        </p:txBody>
      </p:sp>
      <p:sp>
        <p:nvSpPr>
          <p:cNvPr id="3" name="Content Placeholder 2"/>
          <p:cNvSpPr>
            <a:spLocks noGrp="1"/>
          </p:cNvSpPr>
          <p:nvPr>
            <p:ph idx="1"/>
          </p:nvPr>
        </p:nvSpPr>
        <p:spPr>
          <a:xfrm>
            <a:off x="304800" y="914400"/>
            <a:ext cx="8534400" cy="5715000"/>
          </a:xfrm>
        </p:spPr>
        <p:txBody>
          <a:bodyPr>
            <a:normAutofit fontScale="70000" lnSpcReduction="20000"/>
          </a:bodyPr>
          <a:lstStyle/>
          <a:p>
            <a:pPr marL="0" indent="0">
              <a:buNone/>
            </a:pPr>
            <a:r>
              <a:rPr lang="en-US" u="sng" dirty="0"/>
              <a:t>Objections</a:t>
            </a:r>
            <a:r>
              <a:rPr lang="en-US" dirty="0"/>
              <a:t>: During trial, each party may call witnesses to testify on its behalf. Each party, through its attorney, poses questions to the witness, who then answers. During testimony, any attorney may object. An objection is a request that the judge disallows a question, limit the testimony, or instruct a witness to give a complete answer to a question</a:t>
            </a:r>
            <a:r>
              <a:rPr lang="en-US" dirty="0" smtClean="0"/>
              <a:t>.</a:t>
            </a:r>
            <a:r>
              <a:rPr lang="en-US" dirty="0"/>
              <a:t> </a:t>
            </a:r>
          </a:p>
          <a:p>
            <a:pPr marL="0" indent="0">
              <a:buNone/>
            </a:pPr>
            <a:endParaRPr lang="en-US" dirty="0" smtClean="0"/>
          </a:p>
          <a:p>
            <a:pPr marL="0" indent="0">
              <a:buNone/>
            </a:pPr>
            <a:r>
              <a:rPr lang="en-US" dirty="0" smtClean="0"/>
              <a:t>An </a:t>
            </a:r>
            <a:r>
              <a:rPr lang="en-US" dirty="0"/>
              <a:t>objection—if made correctly—is made immediately after the question is asked and before the witness answers. Occasionally, objections are made to a witness’ testimony as </a:t>
            </a:r>
            <a:r>
              <a:rPr lang="en-US" dirty="0" smtClean="0"/>
              <a:t>well.</a:t>
            </a:r>
          </a:p>
          <a:p>
            <a:pPr marL="0" indent="0">
              <a:buNone/>
            </a:pPr>
            <a:endParaRPr lang="en-US" dirty="0"/>
          </a:p>
          <a:p>
            <a:pPr marL="0" indent="0">
              <a:buNone/>
            </a:pPr>
            <a:r>
              <a:rPr lang="en-US" dirty="0" smtClean="0"/>
              <a:t>Generally</a:t>
            </a:r>
            <a:r>
              <a:rPr lang="en-US" dirty="0"/>
              <a:t>, in the course of trial, the judge rules on the objection by either sustaining or overrule/denying it</a:t>
            </a:r>
            <a:r>
              <a:rPr lang="en-US" dirty="0" smtClean="0"/>
              <a:t>.</a:t>
            </a:r>
            <a:r>
              <a:rPr lang="en-US" dirty="0"/>
              <a:t> </a:t>
            </a:r>
            <a:endParaRPr lang="en-US" dirty="0" smtClean="0"/>
          </a:p>
          <a:p>
            <a:pPr marL="0" indent="0">
              <a:buNone/>
            </a:pPr>
            <a:endParaRPr lang="en-US" dirty="0" smtClean="0"/>
          </a:p>
          <a:p>
            <a:pPr marL="0" indent="0">
              <a:buNone/>
            </a:pPr>
            <a:r>
              <a:rPr lang="en-US" dirty="0" smtClean="0"/>
              <a:t>Sustained</a:t>
            </a:r>
            <a:r>
              <a:rPr lang="en-US" dirty="0"/>
              <a:t>: </a:t>
            </a:r>
            <a:r>
              <a:rPr lang="en-US" dirty="0">
                <a:solidFill>
                  <a:srgbClr val="FF0000"/>
                </a:solidFill>
              </a:rPr>
              <a:t>Judge agrees with the attorney’s objection and disallows the question.  </a:t>
            </a:r>
          </a:p>
          <a:p>
            <a:pPr marL="0" indent="0">
              <a:buNone/>
            </a:pPr>
            <a:endParaRPr lang="en-US" dirty="0"/>
          </a:p>
          <a:p>
            <a:pPr marL="0" indent="0">
              <a:buNone/>
            </a:pPr>
            <a:r>
              <a:rPr lang="en-US" dirty="0" smtClean="0"/>
              <a:t>Overruled</a:t>
            </a:r>
            <a:r>
              <a:rPr lang="en-US" dirty="0"/>
              <a:t>: </a:t>
            </a:r>
            <a:r>
              <a:rPr lang="en-US" dirty="0">
                <a:solidFill>
                  <a:srgbClr val="FF0000"/>
                </a:solidFill>
              </a:rPr>
              <a:t>Judge does not recognize the objection and valid and the examination can continue.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8902622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rmAutofit/>
          </a:bodyPr>
          <a:lstStyle/>
          <a:p>
            <a:r>
              <a:rPr lang="en-US" sz="4000" dirty="0" smtClean="0">
                <a:latin typeface="Copperplate Gothic Bold"/>
                <a:ea typeface="Times New Roman"/>
              </a:rPr>
              <a:t>Objections</a:t>
            </a:r>
            <a:endParaRPr lang="en-US" sz="4000" dirty="0"/>
          </a:p>
        </p:txBody>
      </p:sp>
      <p:sp>
        <p:nvSpPr>
          <p:cNvPr id="3" name="Content Placeholder 2"/>
          <p:cNvSpPr>
            <a:spLocks noGrp="1"/>
          </p:cNvSpPr>
          <p:nvPr>
            <p:ph idx="1"/>
          </p:nvPr>
        </p:nvSpPr>
        <p:spPr>
          <a:xfrm>
            <a:off x="304800" y="914400"/>
            <a:ext cx="8534400" cy="5715000"/>
          </a:xfrm>
        </p:spPr>
        <p:txBody>
          <a:bodyPr>
            <a:normAutofit/>
          </a:bodyPr>
          <a:lstStyle/>
          <a:p>
            <a:pPr marL="0" indent="0">
              <a:buNone/>
            </a:pPr>
            <a:r>
              <a:rPr lang="en-US" dirty="0" smtClean="0"/>
              <a:t>Objections to the FORM of the Question:</a:t>
            </a:r>
          </a:p>
          <a:p>
            <a:pPr marL="0" indent="0">
              <a:buNone/>
            </a:pPr>
            <a:r>
              <a:rPr lang="en-US" dirty="0"/>
              <a:t>Form: </a:t>
            </a:r>
            <a:r>
              <a:rPr lang="en-US" dirty="0">
                <a:solidFill>
                  <a:srgbClr val="FF0000"/>
                </a:solidFill>
              </a:rPr>
              <a:t>Leading, Asked and Answered, Speculation, Argumentative, Badgering, Confusing</a:t>
            </a:r>
          </a:p>
          <a:p>
            <a:pPr marL="0" indent="0">
              <a:buNone/>
            </a:pPr>
            <a:endParaRPr lang="en-US" dirty="0"/>
          </a:p>
          <a:p>
            <a:pPr marL="0" indent="0">
              <a:buNone/>
            </a:pPr>
            <a:r>
              <a:rPr lang="en-US" dirty="0" smtClean="0"/>
              <a:t>Objections to the SUBSTANCE of the Question</a:t>
            </a:r>
            <a:endParaRPr lang="en-US" dirty="0"/>
          </a:p>
          <a:p>
            <a:pPr marL="0" indent="0">
              <a:buNone/>
            </a:pPr>
            <a:r>
              <a:rPr lang="en-US" dirty="0"/>
              <a:t>Substance: </a:t>
            </a:r>
            <a:r>
              <a:rPr lang="en-US" dirty="0">
                <a:solidFill>
                  <a:srgbClr val="FF0000"/>
                </a:solidFill>
              </a:rPr>
              <a:t>Lacks foundation, Assumes Facts, Irrelevant, </a:t>
            </a:r>
            <a:r>
              <a:rPr lang="en-US" dirty="0" smtClean="0">
                <a:solidFill>
                  <a:srgbClr val="FF0000"/>
                </a:solidFill>
              </a:rPr>
              <a:t>Hearsay</a:t>
            </a:r>
            <a:endParaRPr lang="en-US" dirty="0">
              <a:solidFill>
                <a:srgbClr val="FF0000"/>
              </a:solidFill>
            </a:endParaRPr>
          </a:p>
        </p:txBody>
      </p:sp>
    </p:spTree>
    <p:extLst>
      <p:ext uri="{BB962C8B-B14F-4D97-AF65-F5344CB8AC3E}">
        <p14:creationId xmlns:p14="http://schemas.microsoft.com/office/powerpoint/2010/main" val="34974805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fontScale="92500" lnSpcReduction="20000"/>
          </a:bodyPr>
          <a:lstStyle/>
          <a:p>
            <a:pPr marL="0" indent="0">
              <a:buNone/>
            </a:pPr>
            <a:r>
              <a:rPr lang="en-US" dirty="0" smtClean="0"/>
              <a:t>Direct </a:t>
            </a:r>
            <a:r>
              <a:rPr lang="en-US" dirty="0"/>
              <a:t>Examination</a:t>
            </a:r>
            <a:r>
              <a:rPr lang="en-US" dirty="0" smtClean="0"/>
              <a:t>- </a:t>
            </a:r>
            <a:r>
              <a:rPr lang="en-US" dirty="0">
                <a:solidFill>
                  <a:srgbClr val="FF0000"/>
                </a:solidFill>
              </a:rPr>
              <a:t>lawyer initially questions own </a:t>
            </a:r>
            <a:r>
              <a:rPr lang="en-US" dirty="0" smtClean="0">
                <a:solidFill>
                  <a:srgbClr val="FF0000"/>
                </a:solidFill>
              </a:rPr>
              <a:t>witness</a:t>
            </a:r>
            <a:endParaRPr lang="en-US" dirty="0"/>
          </a:p>
          <a:p>
            <a:pPr marL="0" indent="0">
              <a:buNone/>
            </a:pPr>
            <a:r>
              <a:rPr lang="en-US" dirty="0" smtClean="0"/>
              <a:t>Cross</a:t>
            </a:r>
            <a:r>
              <a:rPr lang="en-US" dirty="0"/>
              <a:t>-examination- </a:t>
            </a:r>
            <a:r>
              <a:rPr lang="en-US" dirty="0" smtClean="0">
                <a:solidFill>
                  <a:srgbClr val="FF0000"/>
                </a:solidFill>
              </a:rPr>
              <a:t>questioning </a:t>
            </a:r>
            <a:r>
              <a:rPr lang="en-US" dirty="0">
                <a:solidFill>
                  <a:srgbClr val="FF0000"/>
                </a:solidFill>
              </a:rPr>
              <a:t>of witness by opposing </a:t>
            </a:r>
            <a:r>
              <a:rPr lang="en-US" dirty="0" smtClean="0">
                <a:solidFill>
                  <a:srgbClr val="FF0000"/>
                </a:solidFill>
              </a:rPr>
              <a:t>lawyer</a:t>
            </a:r>
          </a:p>
          <a:p>
            <a:pPr marL="0" indent="0">
              <a:buNone/>
            </a:pPr>
            <a:r>
              <a:rPr lang="en-US" dirty="0" smtClean="0">
                <a:solidFill>
                  <a:srgbClr val="008000"/>
                </a:solidFill>
              </a:rPr>
              <a:t>Re</a:t>
            </a:r>
            <a:r>
              <a:rPr lang="en-US" dirty="0">
                <a:solidFill>
                  <a:srgbClr val="008000"/>
                </a:solidFill>
              </a:rPr>
              <a:t>-direct examination</a:t>
            </a:r>
            <a:r>
              <a:rPr lang="en-US" dirty="0" smtClean="0">
                <a:solidFill>
                  <a:srgbClr val="008000"/>
                </a:solidFill>
              </a:rPr>
              <a:t>-lawyer </a:t>
            </a:r>
            <a:r>
              <a:rPr lang="en-US" dirty="0">
                <a:solidFill>
                  <a:srgbClr val="008000"/>
                </a:solidFill>
              </a:rPr>
              <a:t>questions own witness again </a:t>
            </a:r>
            <a:r>
              <a:rPr lang="en-US" i="1" dirty="0">
                <a:solidFill>
                  <a:srgbClr val="008000"/>
                </a:solidFill>
              </a:rPr>
              <a:t>(damage control</a:t>
            </a:r>
            <a:r>
              <a:rPr lang="en-US" i="1" dirty="0" smtClean="0">
                <a:solidFill>
                  <a:srgbClr val="008000"/>
                </a:solidFill>
              </a:rPr>
              <a:t>)</a:t>
            </a:r>
          </a:p>
          <a:p>
            <a:pPr marL="0" indent="0">
              <a:buNone/>
            </a:pPr>
            <a:r>
              <a:rPr lang="en-US" dirty="0" smtClean="0">
                <a:solidFill>
                  <a:srgbClr val="008000"/>
                </a:solidFill>
              </a:rPr>
              <a:t>Re</a:t>
            </a:r>
            <a:r>
              <a:rPr lang="en-US" dirty="0">
                <a:solidFill>
                  <a:srgbClr val="008000"/>
                </a:solidFill>
              </a:rPr>
              <a:t>-cross examination</a:t>
            </a:r>
            <a:r>
              <a:rPr lang="en-US" dirty="0" smtClean="0">
                <a:solidFill>
                  <a:srgbClr val="008000"/>
                </a:solidFill>
              </a:rPr>
              <a:t>-opposing </a:t>
            </a:r>
            <a:r>
              <a:rPr lang="en-US" dirty="0">
                <a:solidFill>
                  <a:srgbClr val="008000"/>
                </a:solidFill>
              </a:rPr>
              <a:t>lawyer responds to re-direct exam.</a:t>
            </a:r>
          </a:p>
          <a:p>
            <a:pPr marL="0" indent="0">
              <a:buNone/>
            </a:pPr>
            <a:r>
              <a:rPr lang="en-US" dirty="0" smtClean="0"/>
              <a:t>Subpoena</a:t>
            </a:r>
            <a:r>
              <a:rPr lang="en-US" dirty="0"/>
              <a:t>- </a:t>
            </a:r>
            <a:r>
              <a:rPr lang="en-US" dirty="0">
                <a:solidFill>
                  <a:srgbClr val="FF0000"/>
                </a:solidFill>
              </a:rPr>
              <a:t>official document summoning a witness to testify.  </a:t>
            </a:r>
            <a:endParaRPr lang="en-US" dirty="0" smtClean="0">
              <a:solidFill>
                <a:srgbClr val="FF0000"/>
              </a:solidFill>
            </a:endParaRPr>
          </a:p>
          <a:p>
            <a:pPr marL="0" indent="0">
              <a:buNone/>
            </a:pPr>
            <a:r>
              <a:rPr lang="en-US" dirty="0" smtClean="0"/>
              <a:t>Deliberations</a:t>
            </a:r>
            <a:r>
              <a:rPr lang="en-US" dirty="0"/>
              <a:t>- </a:t>
            </a:r>
            <a:r>
              <a:rPr lang="en-US" dirty="0">
                <a:solidFill>
                  <a:srgbClr val="FF0000"/>
                </a:solidFill>
              </a:rPr>
              <a:t>jury’s discussion of innocence or guilt</a:t>
            </a:r>
          </a:p>
          <a:p>
            <a:pPr marL="0" indent="0">
              <a:buNone/>
            </a:pPr>
            <a:r>
              <a:rPr lang="en-US" dirty="0" smtClean="0"/>
              <a:t>Verdict</a:t>
            </a:r>
            <a:r>
              <a:rPr lang="en-US" dirty="0"/>
              <a:t>- jury’s final </a:t>
            </a:r>
            <a:r>
              <a:rPr lang="en-US" dirty="0">
                <a:solidFill>
                  <a:srgbClr val="FF0000"/>
                </a:solidFill>
              </a:rPr>
              <a:t>decision</a:t>
            </a:r>
          </a:p>
          <a:p>
            <a:pPr marL="0" indent="0">
              <a:buNone/>
            </a:pPr>
            <a:r>
              <a:rPr lang="en-US" dirty="0" smtClean="0"/>
              <a:t>Mistrial or “</a:t>
            </a:r>
            <a:r>
              <a:rPr lang="en-US" dirty="0"/>
              <a:t>Hung Jury”- </a:t>
            </a:r>
            <a:r>
              <a:rPr lang="en-US" dirty="0">
                <a:solidFill>
                  <a:srgbClr val="FF0000"/>
                </a:solidFill>
              </a:rPr>
              <a:t>one that </a:t>
            </a:r>
            <a:r>
              <a:rPr lang="en-US" i="1" dirty="0">
                <a:solidFill>
                  <a:srgbClr val="FF0000"/>
                </a:solidFill>
              </a:rPr>
              <a:t>can’t agree</a:t>
            </a:r>
            <a:r>
              <a:rPr lang="en-US" dirty="0">
                <a:solidFill>
                  <a:srgbClr val="FF0000"/>
                </a:solidFill>
              </a:rPr>
              <a:t>; mistrial declared! </a:t>
            </a:r>
          </a:p>
          <a:p>
            <a:pPr marL="0" indent="0">
              <a:buNone/>
            </a:pPr>
            <a:endParaRPr lang="en-US" dirty="0">
              <a:solidFill>
                <a:srgbClr val="FF0000"/>
              </a:solidFill>
            </a:endParaRPr>
          </a:p>
          <a:p>
            <a:endParaRPr lang="en-US" dirty="0"/>
          </a:p>
        </p:txBody>
      </p:sp>
    </p:spTree>
    <p:extLst>
      <p:ext uri="{BB962C8B-B14F-4D97-AF65-F5344CB8AC3E}">
        <p14:creationId xmlns:p14="http://schemas.microsoft.com/office/powerpoint/2010/main" val="2566607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680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71593216"/>
              </p:ext>
            </p:extLst>
          </p:nvPr>
        </p:nvGraphicFramePr>
        <p:xfrm>
          <a:off x="337127" y="76200"/>
          <a:ext cx="8534400" cy="6424651"/>
        </p:xfrm>
        <a:graphic>
          <a:graphicData uri="http://schemas.openxmlformats.org/drawingml/2006/table">
            <a:tbl>
              <a:tblPr firstRow="1" bandRow="1">
                <a:tableStyleId>{5C22544A-7EE6-4342-B048-85BDC9FD1C3A}</a:tableStyleId>
              </a:tblPr>
              <a:tblGrid>
                <a:gridCol w="2844800"/>
                <a:gridCol w="2844800"/>
                <a:gridCol w="2844800"/>
              </a:tblGrid>
              <a:tr h="769951">
                <a:tc>
                  <a:txBody>
                    <a:bodyPr/>
                    <a:lstStyle/>
                    <a:p>
                      <a:endParaRPr lang="en-US" dirty="0"/>
                    </a:p>
                  </a:txBody>
                  <a:tcPr/>
                </a:tc>
                <a:tc>
                  <a:txBody>
                    <a:bodyPr/>
                    <a:lstStyle/>
                    <a:p>
                      <a:endParaRPr lang="en-US" dirty="0"/>
                    </a:p>
                  </a:txBody>
                  <a:tcPr/>
                </a:tc>
                <a:tc>
                  <a:txBody>
                    <a:bodyPr/>
                    <a:lstStyle/>
                    <a:p>
                      <a:endParaRPr lang="en-US" dirty="0"/>
                    </a:p>
                  </a:txBody>
                  <a:tcPr/>
                </a:tc>
              </a:tr>
              <a:tr h="890546">
                <a:tc>
                  <a:txBody>
                    <a:bodyPr/>
                    <a:lstStyle/>
                    <a:p>
                      <a:endParaRPr lang="en-US"/>
                    </a:p>
                  </a:txBody>
                  <a:tcPr/>
                </a:tc>
                <a:tc>
                  <a:txBody>
                    <a:bodyPr/>
                    <a:lstStyle/>
                    <a:p>
                      <a:endParaRPr lang="en-US" i="1" dirty="0">
                        <a:solidFill>
                          <a:srgbClr val="FF0000"/>
                        </a:solidFill>
                      </a:endParaRPr>
                    </a:p>
                  </a:txBody>
                  <a:tcPr/>
                </a:tc>
                <a:tc>
                  <a:txBody>
                    <a:bodyPr/>
                    <a:lstStyle/>
                    <a:p>
                      <a:endParaRPr lang="en-US" i="1" dirty="0">
                        <a:solidFill>
                          <a:srgbClr val="FF0000"/>
                        </a:solidFill>
                      </a:endParaRPr>
                    </a:p>
                  </a:txBody>
                  <a:tcPr/>
                </a:tc>
              </a:tr>
              <a:tr h="769951">
                <a:tc>
                  <a:txBody>
                    <a:bodyPr/>
                    <a:lstStyle/>
                    <a:p>
                      <a:endParaRPr lang="en-US" dirty="0"/>
                    </a:p>
                  </a:txBody>
                  <a:tcPr/>
                </a:tc>
                <a:tc>
                  <a:txBody>
                    <a:bodyPr/>
                    <a:lstStyle/>
                    <a:p>
                      <a:r>
                        <a:rPr lang="en-US" dirty="0" smtClean="0">
                          <a:solidFill>
                            <a:schemeClr val="tx1"/>
                          </a:solidFill>
                        </a:rPr>
                        <a:t>                  </a:t>
                      </a:r>
                    </a:p>
                  </a:txBody>
                  <a:tcPr/>
                </a:tc>
                <a:tc>
                  <a:txBody>
                    <a:bodyPr/>
                    <a:lstStyle/>
                    <a:p>
                      <a:pPr algn="ctr"/>
                      <a:endParaRPr lang="en-US" dirty="0" smtClean="0"/>
                    </a:p>
                  </a:txBody>
                  <a:tcPr/>
                </a:tc>
              </a:tr>
              <a:tr h="769951">
                <a:tc>
                  <a:txBody>
                    <a:bodyPr/>
                    <a:lstStyle/>
                    <a:p>
                      <a:pPr algn="ctr"/>
                      <a:endParaRPr lang="en-US" dirty="0" smtClean="0"/>
                    </a:p>
                    <a:p>
                      <a:pPr algn="ctr"/>
                      <a:r>
                        <a:rPr lang="en-US" b="1" dirty="0" smtClean="0"/>
                        <a:t>When in use</a:t>
                      </a:r>
                      <a:endParaRPr lang="en-US" b="1" dirty="0"/>
                    </a:p>
                  </a:txBody>
                  <a:tcPr/>
                </a:tc>
                <a:tc>
                  <a:txBody>
                    <a:bodyPr/>
                    <a:lstStyle/>
                    <a:p>
                      <a:pPr algn="ctr"/>
                      <a:endParaRPr lang="en-US" dirty="0" smtClean="0"/>
                    </a:p>
                  </a:txBody>
                  <a:tcPr/>
                </a:tc>
                <a:tc>
                  <a:txBody>
                    <a:bodyPr/>
                    <a:lstStyle/>
                    <a:p>
                      <a:pPr algn="ctr"/>
                      <a:endParaRPr lang="en-US" dirty="0" smtClean="0"/>
                    </a:p>
                  </a:txBody>
                  <a:tcPr/>
                </a:tc>
              </a:tr>
              <a:tr h="890546">
                <a:tc>
                  <a:txBody>
                    <a:bodyPr/>
                    <a:lstStyle/>
                    <a:p>
                      <a:pPr algn="ctr"/>
                      <a:endParaRPr lang="en-US" dirty="0" smtClean="0"/>
                    </a:p>
                    <a:p>
                      <a:pPr algn="ctr"/>
                      <a:r>
                        <a:rPr lang="en-US" b="1" dirty="0" smtClean="0"/>
                        <a:t>Types of cases</a:t>
                      </a:r>
                      <a:r>
                        <a:rPr lang="en-US" b="1" baseline="0" dirty="0" smtClean="0"/>
                        <a:t> heard</a:t>
                      </a:r>
                    </a:p>
                    <a:p>
                      <a:pPr algn="ctr"/>
                      <a:endParaRPr lang="en-US" dirty="0"/>
                    </a:p>
                  </a:txBody>
                  <a:tcPr/>
                </a:tc>
                <a:tc>
                  <a:txBody>
                    <a:bodyPr/>
                    <a:lstStyle/>
                    <a:p>
                      <a:endParaRPr lang="en-US" dirty="0" smtClean="0"/>
                    </a:p>
                  </a:txBody>
                  <a:tcPr/>
                </a:tc>
                <a:tc>
                  <a:txBody>
                    <a:bodyPr/>
                    <a:lstStyle/>
                    <a:p>
                      <a:endParaRPr lang="en-US" dirty="0" smtClean="0"/>
                    </a:p>
                  </a:txBody>
                  <a:tcPr/>
                </a:tc>
              </a:tr>
              <a:tr h="769951">
                <a:tc>
                  <a:txBody>
                    <a:bodyPr/>
                    <a:lstStyle/>
                    <a:p>
                      <a:pPr algn="ctr"/>
                      <a:r>
                        <a:rPr lang="en-US" b="1" dirty="0" smtClean="0"/>
                        <a:t>Number</a:t>
                      </a:r>
                      <a:r>
                        <a:rPr lang="en-US" b="1" baseline="0" dirty="0" smtClean="0"/>
                        <a:t> required for decision</a:t>
                      </a:r>
                      <a:endParaRPr lang="en-US" b="1" dirty="0"/>
                    </a:p>
                  </a:txBody>
                  <a:tcPr/>
                </a:tc>
                <a:tc>
                  <a:txBody>
                    <a:bodyPr/>
                    <a:lstStyle/>
                    <a:p>
                      <a:pPr algn="ctr"/>
                      <a:endParaRPr lang="en-US" dirty="0" smtClean="0"/>
                    </a:p>
                  </a:txBody>
                  <a:tcPr/>
                </a:tc>
                <a:tc>
                  <a:txBody>
                    <a:bodyPr/>
                    <a:lstStyle/>
                    <a:p>
                      <a:pPr algn="ctr"/>
                      <a:endParaRPr lang="en-US" dirty="0" smtClean="0"/>
                    </a:p>
                  </a:txBody>
                  <a:tcPr/>
                </a:tc>
              </a:tr>
              <a:tr h="769951">
                <a:tc>
                  <a:txBody>
                    <a:bodyPr/>
                    <a:lstStyle/>
                    <a:p>
                      <a:pPr algn="ctr"/>
                      <a:r>
                        <a:rPr lang="en-US" b="1" dirty="0" smtClean="0"/>
                        <a:t>Constitutional</a:t>
                      </a:r>
                      <a:r>
                        <a:rPr lang="en-US" b="1" baseline="0" dirty="0" smtClean="0"/>
                        <a:t> Amendment that guarantees it</a:t>
                      </a:r>
                      <a:endParaRPr lang="en-US" b="1" dirty="0"/>
                    </a:p>
                  </a:txBody>
                  <a:tcPr/>
                </a:tc>
                <a:tc>
                  <a:txBody>
                    <a:bodyPr/>
                    <a:lstStyle/>
                    <a:p>
                      <a:pPr algn="ctr"/>
                      <a:endParaRPr lang="en-US" dirty="0" smtClean="0"/>
                    </a:p>
                  </a:txBody>
                  <a:tcPr/>
                </a:tc>
                <a:tc>
                  <a:txBody>
                    <a:bodyPr/>
                    <a:lstStyle/>
                    <a:p>
                      <a:pPr algn="ctr"/>
                      <a:r>
                        <a:rPr lang="en-US" dirty="0" smtClean="0"/>
                        <a:t> </a:t>
                      </a:r>
                    </a:p>
                  </a:txBody>
                  <a:tcPr/>
                </a:tc>
              </a:tr>
              <a:tr h="769951">
                <a:tc>
                  <a:txBody>
                    <a:bodyPr/>
                    <a:lstStyle/>
                    <a:p>
                      <a:pPr algn="ctr"/>
                      <a:r>
                        <a:rPr lang="en-US" b="1" dirty="0" smtClean="0"/>
                        <a:t>Can defendant waive right</a:t>
                      </a:r>
                      <a:r>
                        <a:rPr lang="en-US" b="1" baseline="0" dirty="0" smtClean="0"/>
                        <a:t> to it?</a:t>
                      </a:r>
                      <a:endParaRPr lang="en-US" b="1" dirty="0"/>
                    </a:p>
                  </a:txBody>
                  <a:tcPr/>
                </a:tc>
                <a:tc>
                  <a:txBody>
                    <a:bodyPr/>
                    <a:lstStyle/>
                    <a:p>
                      <a:endParaRPr lang="en-US" dirty="0" smtClean="0"/>
                    </a:p>
                  </a:txBody>
                  <a:tcPr/>
                </a:tc>
                <a:tc>
                  <a:txBody>
                    <a:bodyPr/>
                    <a:lstStyle/>
                    <a:p>
                      <a:pPr algn="ctr"/>
                      <a:endParaRPr lang="en-US" dirty="0"/>
                    </a:p>
                  </a:txBody>
                  <a:tcPr/>
                </a:tc>
              </a:tr>
            </a:tbl>
          </a:graphicData>
        </a:graphic>
      </p:graphicFrame>
      <p:sp>
        <p:nvSpPr>
          <p:cNvPr id="5" name="TextBox 4"/>
          <p:cNvSpPr txBox="1"/>
          <p:nvPr/>
        </p:nvSpPr>
        <p:spPr>
          <a:xfrm>
            <a:off x="457200" y="457200"/>
            <a:ext cx="2514600" cy="369332"/>
          </a:xfrm>
          <a:prstGeom prst="rect">
            <a:avLst/>
          </a:prstGeom>
          <a:noFill/>
        </p:spPr>
        <p:txBody>
          <a:bodyPr wrap="square" rtlCol="0">
            <a:spAutoFit/>
          </a:bodyPr>
          <a:lstStyle/>
          <a:p>
            <a:pPr algn="ctr"/>
            <a:r>
              <a:rPr lang="en-US" b="1" dirty="0" smtClean="0"/>
              <a:t>Type of Jury</a:t>
            </a:r>
            <a:endParaRPr lang="en-US" b="1" dirty="0"/>
          </a:p>
        </p:txBody>
      </p:sp>
      <p:sp>
        <p:nvSpPr>
          <p:cNvPr id="6" name="TextBox 5"/>
          <p:cNvSpPr txBox="1"/>
          <p:nvPr/>
        </p:nvSpPr>
        <p:spPr>
          <a:xfrm>
            <a:off x="3429000" y="475550"/>
            <a:ext cx="2514600" cy="369332"/>
          </a:xfrm>
          <a:prstGeom prst="rect">
            <a:avLst/>
          </a:prstGeom>
          <a:noFill/>
        </p:spPr>
        <p:txBody>
          <a:bodyPr wrap="square" rtlCol="0">
            <a:spAutoFit/>
          </a:bodyPr>
          <a:lstStyle/>
          <a:p>
            <a:pPr algn="ctr"/>
            <a:r>
              <a:rPr lang="en-US" b="1" dirty="0" smtClean="0"/>
              <a:t>Grand Jury</a:t>
            </a:r>
            <a:endParaRPr lang="en-US" b="1" dirty="0"/>
          </a:p>
        </p:txBody>
      </p:sp>
      <p:sp>
        <p:nvSpPr>
          <p:cNvPr id="7" name="TextBox 6"/>
          <p:cNvSpPr txBox="1"/>
          <p:nvPr/>
        </p:nvSpPr>
        <p:spPr>
          <a:xfrm>
            <a:off x="6324600" y="475550"/>
            <a:ext cx="2514600" cy="369332"/>
          </a:xfrm>
          <a:prstGeom prst="rect">
            <a:avLst/>
          </a:prstGeom>
          <a:noFill/>
        </p:spPr>
        <p:txBody>
          <a:bodyPr wrap="square" rtlCol="0">
            <a:spAutoFit/>
          </a:bodyPr>
          <a:lstStyle/>
          <a:p>
            <a:pPr algn="ctr"/>
            <a:r>
              <a:rPr lang="en-US" b="1" dirty="0" smtClean="0"/>
              <a:t>Regular Jury (Petit)</a:t>
            </a:r>
            <a:endParaRPr lang="en-US" b="1" dirty="0"/>
          </a:p>
        </p:txBody>
      </p:sp>
      <p:sp>
        <p:nvSpPr>
          <p:cNvPr id="8" name="TextBox 7"/>
          <p:cNvSpPr txBox="1"/>
          <p:nvPr/>
        </p:nvSpPr>
        <p:spPr>
          <a:xfrm>
            <a:off x="457200" y="1175266"/>
            <a:ext cx="2514600" cy="369332"/>
          </a:xfrm>
          <a:prstGeom prst="rect">
            <a:avLst/>
          </a:prstGeom>
          <a:noFill/>
        </p:spPr>
        <p:txBody>
          <a:bodyPr wrap="square" rtlCol="0">
            <a:spAutoFit/>
          </a:bodyPr>
          <a:lstStyle/>
          <a:p>
            <a:pPr algn="ctr"/>
            <a:r>
              <a:rPr lang="en-US" b="1" dirty="0" smtClean="0"/>
              <a:t>Function</a:t>
            </a:r>
            <a:endParaRPr lang="en-US" b="1" dirty="0"/>
          </a:p>
        </p:txBody>
      </p:sp>
      <p:sp>
        <p:nvSpPr>
          <p:cNvPr id="9" name="TextBox 8"/>
          <p:cNvSpPr txBox="1"/>
          <p:nvPr/>
        </p:nvSpPr>
        <p:spPr>
          <a:xfrm>
            <a:off x="496455" y="1905000"/>
            <a:ext cx="2590800" cy="369332"/>
          </a:xfrm>
          <a:prstGeom prst="rect">
            <a:avLst/>
          </a:prstGeom>
          <a:noFill/>
        </p:spPr>
        <p:txBody>
          <a:bodyPr wrap="square" rtlCol="0">
            <a:spAutoFit/>
          </a:bodyPr>
          <a:lstStyle/>
          <a:p>
            <a:pPr algn="ctr"/>
            <a:r>
              <a:rPr lang="en-US" b="1" dirty="0" smtClean="0"/>
              <a:t>Number of people</a:t>
            </a:r>
            <a:endParaRPr lang="en-US" b="1" dirty="0"/>
          </a:p>
        </p:txBody>
      </p:sp>
      <p:sp>
        <p:nvSpPr>
          <p:cNvPr id="12" name="TextBox 11"/>
          <p:cNvSpPr txBox="1"/>
          <p:nvPr/>
        </p:nvSpPr>
        <p:spPr>
          <a:xfrm>
            <a:off x="6096000" y="844882"/>
            <a:ext cx="2590800" cy="923330"/>
          </a:xfrm>
          <a:prstGeom prst="rect">
            <a:avLst/>
          </a:prstGeom>
          <a:noFill/>
        </p:spPr>
        <p:txBody>
          <a:bodyPr wrap="square" rtlCol="0">
            <a:spAutoFit/>
          </a:bodyPr>
          <a:lstStyle/>
          <a:p>
            <a:r>
              <a:rPr lang="en-US" dirty="0" smtClean="0"/>
              <a:t>Decided the </a:t>
            </a:r>
            <a:r>
              <a:rPr lang="en-US" i="1" dirty="0" smtClean="0">
                <a:solidFill>
                  <a:srgbClr val="FF0000"/>
                </a:solidFill>
              </a:rPr>
              <a:t>verdict- innocence or guilt of accused </a:t>
            </a:r>
            <a:endParaRPr lang="en-US" i="1" dirty="0">
              <a:solidFill>
                <a:srgbClr val="FF0000"/>
              </a:solidFill>
            </a:endParaRPr>
          </a:p>
        </p:txBody>
      </p:sp>
      <p:sp>
        <p:nvSpPr>
          <p:cNvPr id="14" name="TextBox 13"/>
          <p:cNvSpPr txBox="1"/>
          <p:nvPr/>
        </p:nvSpPr>
        <p:spPr>
          <a:xfrm>
            <a:off x="3276600" y="928300"/>
            <a:ext cx="2667000" cy="646331"/>
          </a:xfrm>
          <a:prstGeom prst="rect">
            <a:avLst/>
          </a:prstGeom>
          <a:noFill/>
        </p:spPr>
        <p:txBody>
          <a:bodyPr wrap="square" rtlCol="0">
            <a:spAutoFit/>
          </a:bodyPr>
          <a:lstStyle/>
          <a:p>
            <a:r>
              <a:rPr lang="en-US" dirty="0" smtClean="0"/>
              <a:t>Decided if accused is </a:t>
            </a:r>
            <a:r>
              <a:rPr lang="en-US" i="1" dirty="0" smtClean="0">
                <a:solidFill>
                  <a:srgbClr val="FF0000"/>
                </a:solidFill>
              </a:rPr>
              <a:t>indicted- sent to trial</a:t>
            </a:r>
            <a:endParaRPr lang="en-US" i="1" dirty="0">
              <a:solidFill>
                <a:srgbClr val="FF0000"/>
              </a:solidFill>
            </a:endParaRPr>
          </a:p>
        </p:txBody>
      </p:sp>
      <p:sp>
        <p:nvSpPr>
          <p:cNvPr id="15" name="TextBox 14"/>
          <p:cNvSpPr txBox="1"/>
          <p:nvPr/>
        </p:nvSpPr>
        <p:spPr>
          <a:xfrm>
            <a:off x="3276600" y="1956822"/>
            <a:ext cx="2590800" cy="369332"/>
          </a:xfrm>
          <a:prstGeom prst="rect">
            <a:avLst/>
          </a:prstGeom>
          <a:noFill/>
        </p:spPr>
        <p:txBody>
          <a:bodyPr wrap="square" rtlCol="0">
            <a:spAutoFit/>
          </a:bodyPr>
          <a:lstStyle/>
          <a:p>
            <a:pPr algn="ctr"/>
            <a:r>
              <a:rPr lang="en-US" dirty="0" smtClean="0"/>
              <a:t>16-23</a:t>
            </a:r>
            <a:endParaRPr lang="en-US" dirty="0"/>
          </a:p>
        </p:txBody>
      </p:sp>
      <p:sp>
        <p:nvSpPr>
          <p:cNvPr id="16" name="TextBox 15"/>
          <p:cNvSpPr txBox="1"/>
          <p:nvPr/>
        </p:nvSpPr>
        <p:spPr>
          <a:xfrm>
            <a:off x="6096000" y="1926804"/>
            <a:ext cx="2590800" cy="369332"/>
          </a:xfrm>
          <a:prstGeom prst="rect">
            <a:avLst/>
          </a:prstGeom>
          <a:noFill/>
        </p:spPr>
        <p:txBody>
          <a:bodyPr wrap="square" rtlCol="0">
            <a:spAutoFit/>
          </a:bodyPr>
          <a:lstStyle/>
          <a:p>
            <a:pPr algn="ctr"/>
            <a:r>
              <a:rPr lang="en-US" dirty="0" smtClean="0"/>
              <a:t>12</a:t>
            </a:r>
            <a:endParaRPr lang="en-US" dirty="0"/>
          </a:p>
        </p:txBody>
      </p:sp>
      <p:sp>
        <p:nvSpPr>
          <p:cNvPr id="17" name="TextBox 16"/>
          <p:cNvSpPr txBox="1"/>
          <p:nvPr/>
        </p:nvSpPr>
        <p:spPr>
          <a:xfrm>
            <a:off x="3314700" y="2690745"/>
            <a:ext cx="2514600" cy="369332"/>
          </a:xfrm>
          <a:prstGeom prst="rect">
            <a:avLst/>
          </a:prstGeom>
          <a:noFill/>
        </p:spPr>
        <p:txBody>
          <a:bodyPr wrap="square" rtlCol="0">
            <a:spAutoFit/>
          </a:bodyPr>
          <a:lstStyle/>
          <a:p>
            <a:pPr algn="ctr"/>
            <a:r>
              <a:rPr lang="en-US" dirty="0" smtClean="0"/>
              <a:t>Before a trial</a:t>
            </a:r>
            <a:endParaRPr lang="en-US" dirty="0"/>
          </a:p>
        </p:txBody>
      </p:sp>
      <p:sp>
        <p:nvSpPr>
          <p:cNvPr id="18" name="TextBox 17"/>
          <p:cNvSpPr txBox="1"/>
          <p:nvPr/>
        </p:nvSpPr>
        <p:spPr>
          <a:xfrm>
            <a:off x="6096000" y="2667000"/>
            <a:ext cx="2590800" cy="369332"/>
          </a:xfrm>
          <a:prstGeom prst="rect">
            <a:avLst/>
          </a:prstGeom>
          <a:noFill/>
        </p:spPr>
        <p:txBody>
          <a:bodyPr wrap="square" rtlCol="0">
            <a:spAutoFit/>
          </a:bodyPr>
          <a:lstStyle/>
          <a:p>
            <a:pPr algn="ctr"/>
            <a:r>
              <a:rPr lang="en-US" dirty="0" smtClean="0"/>
              <a:t>During a trial</a:t>
            </a:r>
            <a:endParaRPr lang="en-US" dirty="0"/>
          </a:p>
        </p:txBody>
      </p:sp>
      <p:sp>
        <p:nvSpPr>
          <p:cNvPr id="19" name="TextBox 18"/>
          <p:cNvSpPr txBox="1"/>
          <p:nvPr/>
        </p:nvSpPr>
        <p:spPr>
          <a:xfrm>
            <a:off x="3276600" y="3505200"/>
            <a:ext cx="2590800" cy="369332"/>
          </a:xfrm>
          <a:prstGeom prst="rect">
            <a:avLst/>
          </a:prstGeom>
          <a:noFill/>
        </p:spPr>
        <p:txBody>
          <a:bodyPr wrap="square" rtlCol="0">
            <a:spAutoFit/>
          </a:bodyPr>
          <a:lstStyle/>
          <a:p>
            <a:pPr algn="ctr"/>
            <a:r>
              <a:rPr lang="en-US" dirty="0" smtClean="0"/>
              <a:t>Felonies &amp; Federal crimes</a:t>
            </a:r>
            <a:endParaRPr lang="en-US" dirty="0"/>
          </a:p>
        </p:txBody>
      </p:sp>
      <p:sp>
        <p:nvSpPr>
          <p:cNvPr id="20" name="TextBox 19"/>
          <p:cNvSpPr txBox="1"/>
          <p:nvPr/>
        </p:nvSpPr>
        <p:spPr>
          <a:xfrm>
            <a:off x="6172200" y="3472934"/>
            <a:ext cx="2590800" cy="369332"/>
          </a:xfrm>
          <a:prstGeom prst="rect">
            <a:avLst/>
          </a:prstGeom>
          <a:noFill/>
        </p:spPr>
        <p:txBody>
          <a:bodyPr wrap="square" rtlCol="0">
            <a:spAutoFit/>
          </a:bodyPr>
          <a:lstStyle/>
          <a:p>
            <a:pPr algn="ctr"/>
            <a:r>
              <a:rPr lang="en-US" dirty="0" smtClean="0"/>
              <a:t>All crimes &amp; civil suits</a:t>
            </a:r>
            <a:endParaRPr lang="en-US" dirty="0"/>
          </a:p>
        </p:txBody>
      </p:sp>
      <p:sp>
        <p:nvSpPr>
          <p:cNvPr id="21" name="TextBox 20"/>
          <p:cNvSpPr txBox="1"/>
          <p:nvPr/>
        </p:nvSpPr>
        <p:spPr>
          <a:xfrm>
            <a:off x="3276600" y="4343400"/>
            <a:ext cx="2552700" cy="369332"/>
          </a:xfrm>
          <a:prstGeom prst="rect">
            <a:avLst/>
          </a:prstGeom>
          <a:noFill/>
        </p:spPr>
        <p:txBody>
          <a:bodyPr wrap="square" rtlCol="0">
            <a:spAutoFit/>
          </a:bodyPr>
          <a:lstStyle/>
          <a:p>
            <a:pPr algn="ctr"/>
            <a:r>
              <a:rPr lang="en-US" dirty="0" smtClean="0"/>
              <a:t>2/3 majority</a:t>
            </a:r>
            <a:endParaRPr lang="en-US" dirty="0"/>
          </a:p>
        </p:txBody>
      </p:sp>
      <p:sp>
        <p:nvSpPr>
          <p:cNvPr id="22" name="TextBox 21"/>
          <p:cNvSpPr txBox="1"/>
          <p:nvPr/>
        </p:nvSpPr>
        <p:spPr>
          <a:xfrm>
            <a:off x="6172200" y="4366491"/>
            <a:ext cx="2552700" cy="369332"/>
          </a:xfrm>
          <a:prstGeom prst="rect">
            <a:avLst/>
          </a:prstGeom>
          <a:noFill/>
        </p:spPr>
        <p:txBody>
          <a:bodyPr wrap="square" rtlCol="0">
            <a:spAutoFit/>
          </a:bodyPr>
          <a:lstStyle/>
          <a:p>
            <a:pPr algn="ctr"/>
            <a:r>
              <a:rPr lang="en-US" dirty="0" smtClean="0"/>
              <a:t>unanimous</a:t>
            </a:r>
            <a:endParaRPr lang="en-US" dirty="0"/>
          </a:p>
        </p:txBody>
      </p:sp>
      <p:sp>
        <p:nvSpPr>
          <p:cNvPr id="23" name="TextBox 22"/>
          <p:cNvSpPr txBox="1"/>
          <p:nvPr/>
        </p:nvSpPr>
        <p:spPr>
          <a:xfrm>
            <a:off x="3333750" y="5105400"/>
            <a:ext cx="2552700" cy="369332"/>
          </a:xfrm>
          <a:prstGeom prst="rect">
            <a:avLst/>
          </a:prstGeom>
          <a:noFill/>
        </p:spPr>
        <p:txBody>
          <a:bodyPr wrap="square" rtlCol="0">
            <a:spAutoFit/>
          </a:bodyPr>
          <a:lstStyle/>
          <a:p>
            <a:pPr algn="ctr"/>
            <a:r>
              <a:rPr lang="en-US" dirty="0" smtClean="0"/>
              <a:t>5</a:t>
            </a:r>
            <a:r>
              <a:rPr lang="en-US" baseline="30000" dirty="0" smtClean="0"/>
              <a:t>th</a:t>
            </a:r>
            <a:r>
              <a:rPr lang="en-US" dirty="0" smtClean="0"/>
              <a:t> Amendment</a:t>
            </a:r>
            <a:endParaRPr lang="en-US" dirty="0"/>
          </a:p>
        </p:txBody>
      </p:sp>
      <p:sp>
        <p:nvSpPr>
          <p:cNvPr id="24" name="TextBox 23"/>
          <p:cNvSpPr txBox="1"/>
          <p:nvPr/>
        </p:nvSpPr>
        <p:spPr>
          <a:xfrm>
            <a:off x="3314700" y="5867400"/>
            <a:ext cx="2552700" cy="369332"/>
          </a:xfrm>
          <a:prstGeom prst="rect">
            <a:avLst/>
          </a:prstGeom>
          <a:noFill/>
        </p:spPr>
        <p:txBody>
          <a:bodyPr wrap="square" rtlCol="0">
            <a:spAutoFit/>
          </a:bodyPr>
          <a:lstStyle/>
          <a:p>
            <a:pPr algn="ctr"/>
            <a:r>
              <a:rPr lang="en-US" dirty="0" smtClean="0"/>
              <a:t>Yes</a:t>
            </a:r>
            <a:endParaRPr lang="en-US" dirty="0"/>
          </a:p>
        </p:txBody>
      </p:sp>
      <p:sp>
        <p:nvSpPr>
          <p:cNvPr id="25" name="TextBox 24"/>
          <p:cNvSpPr txBox="1"/>
          <p:nvPr/>
        </p:nvSpPr>
        <p:spPr>
          <a:xfrm>
            <a:off x="6134100" y="5109957"/>
            <a:ext cx="2552700" cy="369332"/>
          </a:xfrm>
          <a:prstGeom prst="rect">
            <a:avLst/>
          </a:prstGeom>
          <a:noFill/>
        </p:spPr>
        <p:txBody>
          <a:bodyPr wrap="square" rtlCol="0">
            <a:spAutoFit/>
          </a:bodyPr>
          <a:lstStyle/>
          <a:p>
            <a:pPr algn="ctr"/>
            <a:r>
              <a:rPr lang="en-US" dirty="0" smtClean="0"/>
              <a:t>6</a:t>
            </a:r>
            <a:r>
              <a:rPr lang="en-US" baseline="30000" dirty="0" smtClean="0"/>
              <a:t>th</a:t>
            </a:r>
            <a:r>
              <a:rPr lang="en-US" dirty="0" smtClean="0"/>
              <a:t> Amendment</a:t>
            </a:r>
            <a:endParaRPr lang="en-US" dirty="0"/>
          </a:p>
        </p:txBody>
      </p:sp>
      <p:sp>
        <p:nvSpPr>
          <p:cNvPr id="26" name="TextBox 25"/>
          <p:cNvSpPr txBox="1"/>
          <p:nvPr/>
        </p:nvSpPr>
        <p:spPr>
          <a:xfrm>
            <a:off x="6175664" y="5851052"/>
            <a:ext cx="2552700" cy="646331"/>
          </a:xfrm>
          <a:prstGeom prst="rect">
            <a:avLst/>
          </a:prstGeom>
          <a:noFill/>
        </p:spPr>
        <p:txBody>
          <a:bodyPr wrap="square" rtlCol="0">
            <a:spAutoFit/>
          </a:bodyPr>
          <a:lstStyle/>
          <a:p>
            <a:pPr algn="ctr"/>
            <a:r>
              <a:rPr lang="en-US" dirty="0" smtClean="0"/>
              <a:t>Yes, bench trial instead; judge decides</a:t>
            </a:r>
            <a:endParaRPr lang="en-US" dirty="0"/>
          </a:p>
        </p:txBody>
      </p:sp>
    </p:spTree>
    <p:extLst>
      <p:ext uri="{BB962C8B-B14F-4D97-AF65-F5344CB8AC3E}">
        <p14:creationId xmlns:p14="http://schemas.microsoft.com/office/powerpoint/2010/main" val="1542681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 calcmode="lin" valueType="num">
                                      <p:cBhvr additive="base">
                                        <p:cTn id="3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additive="base">
                                        <p:cTn id="3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 calcmode="lin" valueType="num">
                                      <p:cBhvr additive="base">
                                        <p:cTn id="4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
                                            <p:txEl>
                                              <p:pRg st="0" end="0"/>
                                            </p:txEl>
                                          </p:spTgt>
                                        </p:tgtEl>
                                        <p:attrNameLst>
                                          <p:attrName>style.visibility</p:attrName>
                                        </p:attrNameLst>
                                      </p:cBhvr>
                                      <p:to>
                                        <p:strVal val="visible"/>
                                      </p:to>
                                    </p:set>
                                    <p:anim calcmode="lin" valueType="num">
                                      <p:cBhvr additive="base">
                                        <p:cTn id="4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 calcmode="lin" valueType="num">
                                      <p:cBhvr additive="base">
                                        <p:cTn id="55"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anim calcmode="lin" valueType="num">
                                      <p:cBhvr additive="base">
                                        <p:cTn id="6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5">
                                            <p:txEl>
                                              <p:pRg st="0" end="0"/>
                                            </p:txEl>
                                          </p:spTgt>
                                        </p:tgtEl>
                                        <p:attrNameLst>
                                          <p:attrName>style.visibility</p:attrName>
                                        </p:attrNameLst>
                                      </p:cBhvr>
                                      <p:to>
                                        <p:strVal val="visible"/>
                                      </p:to>
                                    </p:set>
                                    <p:anim calcmode="lin" valueType="num">
                                      <p:cBhvr additive="base">
                                        <p:cTn id="6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3">
                                            <p:txEl>
                                              <p:pRg st="0" end="0"/>
                                            </p:txEl>
                                          </p:spTgt>
                                        </p:tgtEl>
                                        <p:attrNameLst>
                                          <p:attrName>style.visibility</p:attrName>
                                        </p:attrNameLst>
                                      </p:cBhvr>
                                      <p:to>
                                        <p:strVal val="visible"/>
                                      </p:to>
                                    </p:set>
                                    <p:anim calcmode="lin" valueType="num">
                                      <p:cBhvr additive="base">
                                        <p:cTn id="7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6">
                                            <p:txEl>
                                              <p:pRg st="0" end="0"/>
                                            </p:txEl>
                                          </p:spTgt>
                                        </p:tgtEl>
                                        <p:attrNameLst>
                                          <p:attrName>style.visibility</p:attrName>
                                        </p:attrNameLst>
                                      </p:cBhvr>
                                      <p:to>
                                        <p:strVal val="visible"/>
                                      </p:to>
                                    </p:set>
                                    <p:anim calcmode="lin" valueType="num">
                                      <p:cBhvr additive="base">
                                        <p:cTn id="7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4">
                                            <p:txEl>
                                              <p:pRg st="0" end="0"/>
                                            </p:txEl>
                                          </p:spTgt>
                                        </p:tgtEl>
                                        <p:attrNameLst>
                                          <p:attrName>style.visibility</p:attrName>
                                        </p:attrNameLst>
                                      </p:cBhvr>
                                      <p:to>
                                        <p:strVal val="visible"/>
                                      </p:to>
                                    </p:set>
                                    <p:anim calcmode="lin" valueType="num">
                                      <p:cBhvr additive="base">
                                        <p:cTn id="8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u="sng" dirty="0">
                <a:hlinkClick r:id="rId2"/>
              </a:rPr>
              <a:t>http://www.youtube.com/watch?v=iYqpoylpk-</a:t>
            </a:r>
            <a:r>
              <a:rPr lang="en-US" u="sng" dirty="0" smtClean="0">
                <a:hlinkClick r:id="rId2"/>
              </a:rPr>
              <a:t>o</a:t>
            </a:r>
            <a:endParaRPr lang="en-US" u="sng" dirty="0"/>
          </a:p>
          <a:p>
            <a:endParaRPr lang="en-US" dirty="0"/>
          </a:p>
        </p:txBody>
      </p:sp>
    </p:spTree>
    <p:extLst>
      <p:ext uri="{BB962C8B-B14F-4D97-AF65-F5344CB8AC3E}">
        <p14:creationId xmlns:p14="http://schemas.microsoft.com/office/powerpoint/2010/main" val="14648138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94519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32000"/>
          </a:blip>
          <a:stretch>
            <a:fillRect/>
          </a:stretch>
        </p:blipFill>
        <p:spPr>
          <a:xfrm>
            <a:off x="1" y="42069"/>
            <a:ext cx="9130912" cy="6815931"/>
          </a:xfrm>
          <a:prstGeom prst="rect">
            <a:avLst/>
          </a:prstGeom>
        </p:spPr>
      </p:pic>
      <p:sp>
        <p:nvSpPr>
          <p:cNvPr id="2" name="Title 1"/>
          <p:cNvSpPr>
            <a:spLocks noGrp="1"/>
          </p:cNvSpPr>
          <p:nvPr>
            <p:ph type="title"/>
          </p:nvPr>
        </p:nvSpPr>
        <p:spPr/>
        <p:txBody>
          <a:bodyPr>
            <a:normAutofit/>
          </a:bodyPr>
          <a:lstStyle/>
          <a:p>
            <a:r>
              <a:rPr lang="en-US" sz="4000" dirty="0" smtClean="0">
                <a:latin typeface="Copperplate Gothic Bold"/>
                <a:ea typeface="Times New Roman"/>
              </a:rPr>
              <a:t>The Arrest</a:t>
            </a:r>
            <a:endParaRPr lang="en-US" sz="4000" dirty="0"/>
          </a:p>
        </p:txBody>
      </p:sp>
      <p:sp>
        <p:nvSpPr>
          <p:cNvPr id="3" name="Content Placeholder 2"/>
          <p:cNvSpPr>
            <a:spLocks noGrp="1"/>
          </p:cNvSpPr>
          <p:nvPr>
            <p:ph idx="1"/>
          </p:nvPr>
        </p:nvSpPr>
        <p:spPr/>
        <p:txBody>
          <a:bodyPr/>
          <a:lstStyle/>
          <a:p>
            <a:pPr>
              <a:spcBef>
                <a:spcPts val="0"/>
              </a:spcBef>
            </a:pPr>
            <a:r>
              <a:rPr lang="en-US" dirty="0" smtClean="0">
                <a:latin typeface="Bookman Old Style" panose="02050604050505020204" pitchFamily="18" charset="0"/>
                <a:ea typeface="Times New Roman"/>
              </a:rPr>
              <a:t>Initiated by Law Enforcement Agent</a:t>
            </a:r>
          </a:p>
          <a:p>
            <a:pPr>
              <a:spcBef>
                <a:spcPts val="0"/>
              </a:spcBef>
            </a:pPr>
            <a:r>
              <a:rPr lang="en-US" dirty="0" smtClean="0">
                <a:latin typeface="Bookman Old Style" panose="02050604050505020204" pitchFamily="18" charset="0"/>
                <a:ea typeface="Times New Roman"/>
              </a:rPr>
              <a:t>Probable Cause is necessary </a:t>
            </a:r>
            <a:r>
              <a:rPr lang="en-US" dirty="0">
                <a:latin typeface="Bookman Old Style" panose="02050604050505020204" pitchFamily="18" charset="0"/>
                <a:ea typeface="Times New Roman"/>
              </a:rPr>
              <a:t>to make a legal lawful </a:t>
            </a:r>
            <a:r>
              <a:rPr lang="en-US" dirty="0" smtClean="0">
                <a:latin typeface="Bookman Old Style" panose="02050604050505020204" pitchFamily="18" charset="0"/>
                <a:ea typeface="Times New Roman"/>
              </a:rPr>
              <a:t>arrest</a:t>
            </a:r>
            <a:endParaRPr lang="en-US" dirty="0">
              <a:latin typeface="Bookman Old Style" panose="02050604050505020204" pitchFamily="18" charset="0"/>
              <a:ea typeface="Times New Roman"/>
            </a:endParaRPr>
          </a:p>
          <a:p>
            <a:pPr>
              <a:spcBef>
                <a:spcPts val="0"/>
              </a:spcBef>
            </a:pPr>
            <a:r>
              <a:rPr lang="en-US" dirty="0" smtClean="0">
                <a:latin typeface="Bookman Old Style" panose="02050604050505020204" pitchFamily="18" charset="0"/>
                <a:ea typeface="Times New Roman"/>
              </a:rPr>
              <a:t>Probable </a:t>
            </a:r>
            <a:r>
              <a:rPr lang="en-US" dirty="0">
                <a:latin typeface="Bookman Old Style" panose="02050604050505020204" pitchFamily="18" charset="0"/>
                <a:ea typeface="Times New Roman"/>
              </a:rPr>
              <a:t>cause is more than suspicion but less than </a:t>
            </a:r>
            <a:r>
              <a:rPr lang="en-US" dirty="0" smtClean="0">
                <a:latin typeface="Bookman Old Style" panose="02050604050505020204" pitchFamily="18" charset="0"/>
                <a:ea typeface="Times New Roman"/>
              </a:rPr>
              <a:t>certainty</a:t>
            </a:r>
          </a:p>
          <a:p>
            <a:pPr>
              <a:spcBef>
                <a:spcPts val="0"/>
              </a:spcBef>
            </a:pPr>
            <a:r>
              <a:rPr lang="en-US" dirty="0" smtClean="0">
                <a:latin typeface="Bookman Old Style" panose="02050604050505020204" pitchFamily="18" charset="0"/>
                <a:ea typeface="Times New Roman"/>
              </a:rPr>
              <a:t>Police may obtain an arrest warrant from a judge.</a:t>
            </a:r>
            <a:endParaRPr lang="en-US" dirty="0">
              <a:latin typeface="Bookman Old Style" panose="02050604050505020204" pitchFamily="18" charset="0"/>
              <a:ea typeface="Times New Roman"/>
            </a:endParaRPr>
          </a:p>
          <a:p>
            <a:endParaRPr lang="en-US" dirty="0"/>
          </a:p>
        </p:txBody>
      </p:sp>
    </p:spTree>
    <p:extLst>
      <p:ext uri="{BB962C8B-B14F-4D97-AF65-F5344CB8AC3E}">
        <p14:creationId xmlns:p14="http://schemas.microsoft.com/office/powerpoint/2010/main" val="6563358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Arrest</a:t>
            </a:r>
            <a:endParaRPr lang="en-US" dirty="0"/>
          </a:p>
        </p:txBody>
      </p:sp>
      <p:sp>
        <p:nvSpPr>
          <p:cNvPr id="3" name="Content Placeholder 2"/>
          <p:cNvSpPr>
            <a:spLocks noGrp="1"/>
          </p:cNvSpPr>
          <p:nvPr>
            <p:ph idx="1"/>
          </p:nvPr>
        </p:nvSpPr>
        <p:spPr/>
        <p:txBody>
          <a:bodyPr/>
          <a:lstStyle/>
          <a:p>
            <a:pPr marL="0" indent="0">
              <a:buNone/>
            </a:pPr>
            <a:r>
              <a:rPr lang="en-US" u="sng" dirty="0">
                <a:hlinkClick r:id="rId2"/>
              </a:rPr>
              <a:t>http://www.youtube.com/watch?v=IEoPrCdc4WI&amp;list=PLZ57LlpvGX0bWos7Pop-</a:t>
            </a:r>
            <a:r>
              <a:rPr lang="en-US" u="sng" dirty="0" smtClean="0">
                <a:hlinkClick r:id="rId2"/>
              </a:rPr>
              <a:t>4hX2eDlZ5N5Rf</a:t>
            </a:r>
            <a:r>
              <a:rPr lang="en-US" u="sng" dirty="0" smtClean="0"/>
              <a:t> </a:t>
            </a:r>
          </a:p>
          <a:p>
            <a:pPr marL="0" indent="0">
              <a:buNone/>
            </a:pPr>
            <a:r>
              <a:rPr lang="en-US" u="sng" dirty="0" smtClean="0"/>
              <a:t> </a:t>
            </a:r>
            <a:endParaRPr lang="en-US" u="sng" dirty="0"/>
          </a:p>
        </p:txBody>
      </p:sp>
    </p:spTree>
    <p:extLst>
      <p:ext uri="{BB962C8B-B14F-4D97-AF65-F5344CB8AC3E}">
        <p14:creationId xmlns:p14="http://schemas.microsoft.com/office/powerpoint/2010/main" val="16320677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fontScale="90000"/>
          </a:bodyPr>
          <a:lstStyle/>
          <a:p>
            <a:r>
              <a:rPr lang="en-US" dirty="0" smtClean="0">
                <a:latin typeface="Copperplate Gothic Bold"/>
                <a:ea typeface="Times New Roman"/>
              </a:rPr>
              <a:t/>
            </a:r>
            <a:br>
              <a:rPr lang="en-US" dirty="0" smtClean="0">
                <a:latin typeface="Copperplate Gothic Bold"/>
                <a:ea typeface="Times New Roman"/>
              </a:rPr>
            </a:br>
            <a:r>
              <a:rPr lang="en-US" dirty="0" smtClean="0">
                <a:latin typeface="Copperplate Gothic Bold"/>
                <a:ea typeface="Times New Roman"/>
              </a:rPr>
              <a:t>  Arraignment</a:t>
            </a:r>
            <a:br>
              <a:rPr lang="en-US" dirty="0" smtClean="0">
                <a:latin typeface="Copperplate Gothic Bold"/>
                <a:ea typeface="Times New Roman"/>
              </a:rPr>
            </a:br>
            <a:r>
              <a:rPr lang="en-US" sz="1800" dirty="0">
                <a:latin typeface="Copperplate Gothic Bold"/>
                <a:ea typeface="Times New Roman"/>
              </a:rPr>
              <a:t>appearance of the accused before a judge, at which time the charge(s) are read</a:t>
            </a:r>
            <a:br>
              <a:rPr lang="en-US" sz="1800" dirty="0">
                <a:latin typeface="Copperplate Gothic Bold"/>
                <a:ea typeface="Times New Roman"/>
              </a:rPr>
            </a:br>
            <a:r>
              <a:rPr lang="en-US" dirty="0">
                <a:latin typeface="Copperplate Gothic Bold"/>
                <a:ea typeface="Times New Roman"/>
              </a:rPr>
              <a:t/>
            </a:r>
            <a:br>
              <a:rPr lang="en-US" dirty="0">
                <a:latin typeface="Copperplate Gothic Bold"/>
                <a:ea typeface="Times New Roman"/>
              </a:rPr>
            </a:br>
            <a:endParaRPr lang="en-US" dirty="0"/>
          </a:p>
        </p:txBody>
      </p:sp>
      <p:sp>
        <p:nvSpPr>
          <p:cNvPr id="3" name="Content Placeholder 2"/>
          <p:cNvSpPr>
            <a:spLocks noGrp="1"/>
          </p:cNvSpPr>
          <p:nvPr>
            <p:ph sz="half" idx="1"/>
          </p:nvPr>
        </p:nvSpPr>
        <p:spPr>
          <a:xfrm>
            <a:off x="304800" y="609600"/>
            <a:ext cx="4343400" cy="6248400"/>
          </a:xfrm>
        </p:spPr>
        <p:txBody>
          <a:bodyPr>
            <a:normAutofit fontScale="40000" lnSpcReduction="20000"/>
          </a:bodyPr>
          <a:lstStyle/>
          <a:p>
            <a:pPr marL="0" marR="0" indent="0">
              <a:spcBef>
                <a:spcPts val="0"/>
              </a:spcBef>
              <a:spcAft>
                <a:spcPts val="0"/>
              </a:spcAft>
              <a:buNone/>
            </a:pPr>
            <a:endParaRPr lang="en-US" dirty="0">
              <a:latin typeface="Copperplate Gothic Bold"/>
              <a:ea typeface="Times New Roman"/>
            </a:endParaRPr>
          </a:p>
          <a:p>
            <a:pPr>
              <a:spcBef>
                <a:spcPts val="0"/>
              </a:spcBef>
            </a:pPr>
            <a:endParaRPr lang="en-US" sz="3600" dirty="0" smtClean="0">
              <a:effectLst/>
              <a:latin typeface="Copperplate Gothic Bold"/>
              <a:ea typeface="Times New Roman"/>
            </a:endParaRPr>
          </a:p>
          <a:p>
            <a:pPr>
              <a:spcBef>
                <a:spcPts val="0"/>
              </a:spcBef>
            </a:pPr>
            <a:endParaRPr lang="en-US" sz="3600" dirty="0" smtClean="0">
              <a:effectLst/>
              <a:latin typeface="Copperplate Gothic Bold"/>
              <a:ea typeface="Times New Roman"/>
            </a:endParaRPr>
          </a:p>
          <a:p>
            <a:pPr marL="0" indent="0">
              <a:spcBef>
                <a:spcPts val="0"/>
              </a:spcBef>
              <a:buNone/>
            </a:pPr>
            <a:r>
              <a:rPr lang="en-US" sz="4000" b="1" dirty="0" smtClean="0">
                <a:effectLst/>
                <a:latin typeface="Times New Roman" panose="02020603050405020304" pitchFamily="18" charset="0"/>
                <a:ea typeface="Times New Roman"/>
                <a:cs typeface="Times New Roman" panose="02020603050405020304" pitchFamily="18" charset="0"/>
              </a:rPr>
              <a:t>Arraignment must take place with  reasonable speed (most states within 24-72 hours)</a:t>
            </a:r>
          </a:p>
          <a:p>
            <a:pPr marL="0" marR="0" indent="0">
              <a:spcBef>
                <a:spcPts val="0"/>
              </a:spcBef>
              <a:spcAft>
                <a:spcPts val="0"/>
              </a:spcAft>
              <a:buNone/>
            </a:pPr>
            <a:r>
              <a:rPr lang="en-US" sz="3800" b="1" dirty="0">
                <a:latin typeface="Times New Roman" panose="02020603050405020304" pitchFamily="18" charset="0"/>
                <a:ea typeface="Times New Roman"/>
                <a:cs typeface="Times New Roman" panose="02020603050405020304" pitchFamily="18" charset="0"/>
              </a:rPr>
              <a:t> </a:t>
            </a:r>
            <a:r>
              <a:rPr lang="en-US" sz="3800" b="1" dirty="0" smtClean="0">
                <a:latin typeface="Times New Roman" panose="02020603050405020304" pitchFamily="18" charset="0"/>
                <a:ea typeface="Times New Roman"/>
                <a:cs typeface="Times New Roman" panose="02020603050405020304" pitchFamily="18" charset="0"/>
              </a:rPr>
              <a:t>    </a:t>
            </a:r>
          </a:p>
          <a:p>
            <a:pPr marL="0" marR="0" indent="0">
              <a:spcBef>
                <a:spcPts val="0"/>
              </a:spcBef>
              <a:spcAft>
                <a:spcPts val="0"/>
              </a:spcAft>
              <a:buNone/>
            </a:pPr>
            <a:endParaRPr lang="en-US" sz="3800" b="1" u="sng" dirty="0" smtClean="0">
              <a:effectLst/>
              <a:latin typeface="Times New Roman" panose="02020603050405020304" pitchFamily="18" charset="0"/>
              <a:ea typeface="Times New Roman"/>
              <a:cs typeface="Times New Roman" panose="02020603050405020304" pitchFamily="18" charset="0"/>
            </a:endParaRPr>
          </a:p>
          <a:p>
            <a:pPr marL="0" marR="0" indent="0">
              <a:spcBef>
                <a:spcPts val="0"/>
              </a:spcBef>
              <a:spcAft>
                <a:spcPts val="0"/>
              </a:spcAft>
              <a:buNone/>
            </a:pPr>
            <a:r>
              <a:rPr lang="en-US" sz="3800" b="1" u="sng" dirty="0" smtClean="0">
                <a:effectLst/>
                <a:latin typeface="Times New Roman" panose="02020603050405020304" pitchFamily="18" charset="0"/>
                <a:ea typeface="Times New Roman"/>
                <a:cs typeface="Times New Roman" panose="02020603050405020304" pitchFamily="18" charset="0"/>
              </a:rPr>
              <a:t>Writ of Habeas Corpus</a:t>
            </a:r>
          </a:p>
          <a:p>
            <a:pPr marL="0" marR="0" indent="0">
              <a:spcBef>
                <a:spcPts val="0"/>
              </a:spcBef>
              <a:spcAft>
                <a:spcPts val="0"/>
              </a:spcAft>
              <a:buNone/>
            </a:pPr>
            <a:endParaRPr lang="en-US" sz="4000" b="1" dirty="0">
              <a:latin typeface="Times New Roman" panose="02020603050405020304" pitchFamily="18" charset="0"/>
              <a:ea typeface="Times New Roman"/>
              <a:cs typeface="Times New Roman" panose="02020603050405020304" pitchFamily="18" charset="0"/>
            </a:endParaRPr>
          </a:p>
          <a:p>
            <a:pPr>
              <a:spcBef>
                <a:spcPts val="0"/>
              </a:spcBef>
            </a:pPr>
            <a:r>
              <a:rPr lang="en-US" sz="5000" b="1" dirty="0" smtClean="0">
                <a:solidFill>
                  <a:srgbClr val="FF0000"/>
                </a:solidFill>
                <a:effectLst/>
                <a:latin typeface="Times New Roman" panose="02020603050405020304" pitchFamily="18" charset="0"/>
                <a:ea typeface="Times New Roman"/>
                <a:cs typeface="Times New Roman" panose="02020603050405020304" pitchFamily="18" charset="0"/>
              </a:rPr>
              <a:t>an order from a judge obtained by the prisoner’s attorney requiring the police to bring the prisoner before that judge, protects against being held unjustly</a:t>
            </a:r>
          </a:p>
          <a:p>
            <a:pPr marL="0" marR="0" indent="0">
              <a:spcBef>
                <a:spcPts val="0"/>
              </a:spcBef>
              <a:spcAft>
                <a:spcPts val="0"/>
              </a:spcAft>
              <a:buNone/>
            </a:pPr>
            <a:r>
              <a:rPr lang="en-US" sz="3800" b="1" dirty="0" smtClean="0">
                <a:effectLst/>
                <a:latin typeface="Times New Roman" panose="02020603050405020304" pitchFamily="18" charset="0"/>
                <a:ea typeface="Times New Roman"/>
                <a:cs typeface="Times New Roman" panose="02020603050405020304" pitchFamily="18" charset="0"/>
              </a:rPr>
              <a:t>     </a:t>
            </a:r>
          </a:p>
          <a:p>
            <a:pPr>
              <a:spcBef>
                <a:spcPts val="0"/>
              </a:spcBef>
            </a:pPr>
            <a:r>
              <a:rPr lang="en-US" sz="3800" b="1" dirty="0" smtClean="0">
                <a:effectLst/>
                <a:latin typeface="Times New Roman" panose="02020603050405020304" pitchFamily="18" charset="0"/>
                <a:ea typeface="Times New Roman"/>
                <a:cs typeface="Times New Roman" panose="02020603050405020304" pitchFamily="18" charset="0"/>
              </a:rPr>
              <a:t>Plea is entered by the prisoner: </a:t>
            </a:r>
            <a:r>
              <a:rPr lang="en-US" sz="4000" b="1" dirty="0" smtClean="0">
                <a:solidFill>
                  <a:srgbClr val="FF0000"/>
                </a:solidFill>
                <a:effectLst/>
                <a:latin typeface="Times New Roman" panose="02020603050405020304" pitchFamily="18" charset="0"/>
                <a:ea typeface="Times New Roman"/>
                <a:cs typeface="Times New Roman" panose="02020603050405020304" pitchFamily="18" charset="0"/>
              </a:rPr>
              <a:t>GUILTY, NOT GUILTY or NOT GUILTY BY REASON OF INSANITY</a:t>
            </a:r>
          </a:p>
          <a:p>
            <a:pPr lvl="1">
              <a:spcBef>
                <a:spcPts val="0"/>
              </a:spcBef>
            </a:pPr>
            <a:r>
              <a:rPr lang="en-US" sz="4000" b="1" dirty="0" smtClean="0">
                <a:effectLst/>
                <a:latin typeface="Times New Roman" panose="02020603050405020304" pitchFamily="18" charset="0"/>
                <a:ea typeface="Times New Roman"/>
                <a:cs typeface="Times New Roman" panose="02020603050405020304" pitchFamily="18" charset="0"/>
              </a:rPr>
              <a:t>guilty - sentencing date is set</a:t>
            </a:r>
            <a:endParaRPr lang="en-US" sz="4000" b="1" dirty="0">
              <a:latin typeface="Times New Roman" panose="02020603050405020304" pitchFamily="18" charset="0"/>
              <a:ea typeface="Times New Roman"/>
              <a:cs typeface="Times New Roman" panose="02020603050405020304" pitchFamily="18" charset="0"/>
            </a:endParaRPr>
          </a:p>
          <a:p>
            <a:pPr lvl="2">
              <a:spcBef>
                <a:spcPts val="0"/>
              </a:spcBef>
            </a:pPr>
            <a:r>
              <a:rPr lang="en-US" sz="4000" b="1" dirty="0" smtClean="0">
                <a:effectLst/>
                <a:latin typeface="Times New Roman" panose="02020603050405020304" pitchFamily="18" charset="0"/>
                <a:ea typeface="Times New Roman"/>
                <a:cs typeface="Times New Roman" panose="02020603050405020304" pitchFamily="18" charset="0"/>
              </a:rPr>
              <a:t>pre-sentencing investigation begins</a:t>
            </a:r>
          </a:p>
          <a:p>
            <a:pPr lvl="1">
              <a:spcBef>
                <a:spcPts val="0"/>
              </a:spcBef>
            </a:pPr>
            <a:endParaRPr lang="en-US" sz="4000" b="1" dirty="0" smtClean="0">
              <a:effectLst/>
              <a:latin typeface="Times New Roman" panose="02020603050405020304" pitchFamily="18" charset="0"/>
              <a:ea typeface="Times New Roman"/>
              <a:cs typeface="Times New Roman" panose="02020603050405020304" pitchFamily="18" charset="0"/>
            </a:endParaRPr>
          </a:p>
          <a:p>
            <a:pPr lvl="1">
              <a:spcBef>
                <a:spcPts val="0"/>
              </a:spcBef>
            </a:pPr>
            <a:r>
              <a:rPr lang="en-US" sz="4000" b="1" dirty="0" smtClean="0">
                <a:effectLst/>
                <a:latin typeface="Times New Roman" panose="02020603050405020304" pitchFamily="18" charset="0"/>
                <a:ea typeface="Times New Roman"/>
                <a:cs typeface="Times New Roman" panose="02020603050405020304" pitchFamily="18" charset="0"/>
              </a:rPr>
              <a:t>not guilty - bail or R.O.R. is considered</a:t>
            </a:r>
            <a:endParaRPr lang="en-US" sz="4000" b="1" dirty="0">
              <a:latin typeface="Times New Roman" panose="02020603050405020304" pitchFamily="18" charset="0"/>
              <a:ea typeface="Times New Roman"/>
              <a:cs typeface="Times New Roman" panose="02020603050405020304" pitchFamily="18" charset="0"/>
            </a:endParaRPr>
          </a:p>
          <a:p>
            <a:pPr lvl="2">
              <a:spcBef>
                <a:spcPts val="0"/>
              </a:spcBef>
            </a:pPr>
            <a:r>
              <a:rPr lang="en-US" sz="4000" b="1" dirty="0" smtClean="0">
                <a:effectLst/>
                <a:latin typeface="Times New Roman" panose="02020603050405020304" pitchFamily="18" charset="0"/>
                <a:ea typeface="Times New Roman"/>
                <a:cs typeface="Times New Roman" panose="02020603050405020304" pitchFamily="18" charset="0"/>
              </a:rPr>
              <a:t>trial date is set</a:t>
            </a:r>
          </a:p>
          <a:p>
            <a:pPr lvl="1">
              <a:spcBef>
                <a:spcPts val="0"/>
              </a:spcBef>
            </a:pPr>
            <a:endParaRPr lang="en-US" sz="4000" b="1" dirty="0" smtClean="0">
              <a:effectLst/>
              <a:latin typeface="Times New Roman" panose="02020603050405020304" pitchFamily="18" charset="0"/>
              <a:ea typeface="Times New Roman"/>
              <a:cs typeface="Times New Roman" panose="02020603050405020304" pitchFamily="18" charset="0"/>
            </a:endParaRPr>
          </a:p>
          <a:p>
            <a:pPr lvl="1">
              <a:spcBef>
                <a:spcPts val="0"/>
              </a:spcBef>
            </a:pPr>
            <a:r>
              <a:rPr lang="en-US" sz="4000" b="1" dirty="0" smtClean="0">
                <a:effectLst/>
                <a:latin typeface="Times New Roman" panose="02020603050405020304" pitchFamily="18" charset="0"/>
                <a:ea typeface="Times New Roman"/>
                <a:cs typeface="Times New Roman" panose="02020603050405020304" pitchFamily="18" charset="0"/>
              </a:rPr>
              <a:t>not guilty by reason of insanity</a:t>
            </a:r>
          </a:p>
          <a:p>
            <a:pPr lvl="2">
              <a:spcBef>
                <a:spcPts val="0"/>
              </a:spcBef>
            </a:pPr>
            <a:r>
              <a:rPr lang="en-US" sz="4000" b="1" dirty="0" smtClean="0">
                <a:effectLst/>
                <a:latin typeface="Times New Roman" panose="02020603050405020304" pitchFamily="18" charset="0"/>
                <a:ea typeface="Times New Roman"/>
                <a:cs typeface="Times New Roman" panose="02020603050405020304" pitchFamily="18" charset="0"/>
              </a:rPr>
              <a:t>psychiatric testing to determine whether the person is insane</a:t>
            </a:r>
          </a:p>
          <a:p>
            <a:endParaRPr lang="en-US" dirty="0"/>
          </a:p>
        </p:txBody>
      </p:sp>
      <p:pic>
        <p:nvPicPr>
          <p:cNvPr id="4" name="Picture 3"/>
          <p:cNvPicPr>
            <a:picLocks noChangeAspect="1"/>
          </p:cNvPicPr>
          <p:nvPr/>
        </p:nvPicPr>
        <p:blipFill>
          <a:blip r:embed="rId2">
            <a:alphaModFix amt="55000"/>
          </a:blip>
          <a:stretch>
            <a:fillRect/>
          </a:stretch>
        </p:blipFill>
        <p:spPr>
          <a:xfrm>
            <a:off x="4952999" y="1219200"/>
            <a:ext cx="4024365" cy="4953000"/>
          </a:xfrm>
          <a:prstGeom prst="rect">
            <a:avLst/>
          </a:prstGeom>
        </p:spPr>
      </p:pic>
    </p:spTree>
    <p:extLst>
      <p:ext uri="{BB962C8B-B14F-4D97-AF65-F5344CB8AC3E}">
        <p14:creationId xmlns:p14="http://schemas.microsoft.com/office/powerpoint/2010/main" val="22384905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4000" dirty="0" smtClean="0">
                <a:latin typeface="Copperplate Gothic Bold"/>
                <a:ea typeface="Times New Roman"/>
              </a:rPr>
              <a:t>  Arraignment</a:t>
            </a:r>
            <a:endParaRPr lang="en-US" sz="4000" dirty="0"/>
          </a:p>
        </p:txBody>
      </p:sp>
      <p:sp>
        <p:nvSpPr>
          <p:cNvPr id="3" name="Content Placeholder 2"/>
          <p:cNvSpPr>
            <a:spLocks noGrp="1"/>
          </p:cNvSpPr>
          <p:nvPr>
            <p:ph idx="1"/>
          </p:nvPr>
        </p:nvSpPr>
        <p:spPr>
          <a:xfrm>
            <a:off x="457200" y="1219200"/>
            <a:ext cx="8229600" cy="5638800"/>
          </a:xfrm>
        </p:spPr>
        <p:txBody>
          <a:bodyPr>
            <a:normAutofit fontScale="40000" lnSpcReduction="20000"/>
          </a:bodyPr>
          <a:lstStyle/>
          <a:p>
            <a:pPr marL="0" indent="0">
              <a:spcBef>
                <a:spcPts val="0"/>
              </a:spcBef>
              <a:buNone/>
            </a:pPr>
            <a:r>
              <a:rPr lang="en-US" sz="4500" u="sng" dirty="0" smtClean="0">
                <a:effectLst/>
                <a:latin typeface="Times New Roman" panose="02020603050405020304" pitchFamily="18" charset="0"/>
                <a:ea typeface="Times New Roman"/>
                <a:cs typeface="Times New Roman" panose="02020603050405020304" pitchFamily="18" charset="0"/>
              </a:rPr>
              <a:t>Bail:</a:t>
            </a:r>
            <a:r>
              <a:rPr lang="en-US" sz="4500" dirty="0" smtClean="0">
                <a:effectLst/>
                <a:latin typeface="Times New Roman" panose="02020603050405020304" pitchFamily="18" charset="0"/>
                <a:ea typeface="Times New Roman"/>
                <a:cs typeface="Times New Roman" panose="02020603050405020304" pitchFamily="18" charset="0"/>
              </a:rPr>
              <a:t>  </a:t>
            </a:r>
            <a:r>
              <a:rPr lang="en-US" sz="6000" dirty="0" smtClean="0">
                <a:solidFill>
                  <a:srgbClr val="FF0000"/>
                </a:solidFill>
                <a:effectLst/>
                <a:latin typeface="Times New Roman" panose="02020603050405020304" pitchFamily="18" charset="0"/>
                <a:ea typeface="Times New Roman"/>
                <a:cs typeface="Times New Roman" panose="02020603050405020304" pitchFamily="18" charset="0"/>
              </a:rPr>
              <a:t>amount of bail (money) is set by judge and determined by circumstances and type of crime.  If the accused can meet bail,  he/she will be released pending date of trial.  Money is fully returned when accused returns to court on the specified date</a:t>
            </a:r>
          </a:p>
          <a:p>
            <a:pPr>
              <a:spcBef>
                <a:spcPts val="0"/>
              </a:spcBef>
            </a:pPr>
            <a:endParaRPr lang="en-US" sz="4000" dirty="0">
              <a:latin typeface="Times New Roman" panose="02020603050405020304" pitchFamily="18" charset="0"/>
              <a:ea typeface="Times New Roman"/>
              <a:cs typeface="Times New Roman" panose="02020603050405020304" pitchFamily="18" charset="0"/>
              <a:hlinkClick r:id="rId2"/>
            </a:endParaRPr>
          </a:p>
          <a:p>
            <a:pPr marL="0" indent="0">
              <a:spcBef>
                <a:spcPts val="0"/>
              </a:spcBef>
              <a:buNone/>
            </a:pPr>
            <a:r>
              <a:rPr lang="en-US" sz="4000" dirty="0" smtClean="0">
                <a:latin typeface="Times New Roman" panose="02020603050405020304" pitchFamily="18" charset="0"/>
                <a:ea typeface="Times New Roman"/>
                <a:cs typeface="Times New Roman" panose="02020603050405020304" pitchFamily="18" charset="0"/>
                <a:hlinkClick r:id="rId2"/>
              </a:rPr>
              <a:t>https</a:t>
            </a:r>
            <a:r>
              <a:rPr lang="en-US" sz="4000" dirty="0">
                <a:latin typeface="Times New Roman" panose="02020603050405020304" pitchFamily="18" charset="0"/>
                <a:ea typeface="Times New Roman"/>
                <a:cs typeface="Times New Roman" panose="02020603050405020304" pitchFamily="18" charset="0"/>
                <a:hlinkClick r:id="rId2"/>
              </a:rPr>
              <a:t>://</a:t>
            </a:r>
            <a:r>
              <a:rPr lang="en-US" sz="4000" dirty="0" smtClean="0">
                <a:latin typeface="Times New Roman" panose="02020603050405020304" pitchFamily="18" charset="0"/>
                <a:ea typeface="Times New Roman"/>
                <a:cs typeface="Times New Roman" panose="02020603050405020304" pitchFamily="18" charset="0"/>
                <a:hlinkClick r:id="rId2"/>
              </a:rPr>
              <a:t>www.cnn.com/2018/08/28/us/bail-california-bill/index.html</a:t>
            </a:r>
            <a:endParaRPr lang="en-US" sz="4000" dirty="0" smtClean="0">
              <a:latin typeface="Times New Roman" panose="02020603050405020304" pitchFamily="18" charset="0"/>
              <a:ea typeface="Times New Roman"/>
              <a:cs typeface="Times New Roman" panose="02020603050405020304" pitchFamily="18" charset="0"/>
            </a:endParaRPr>
          </a:p>
          <a:p>
            <a:pPr marL="0" indent="0">
              <a:spcBef>
                <a:spcPts val="0"/>
              </a:spcBef>
              <a:buNone/>
            </a:pPr>
            <a:endParaRPr lang="en-US" sz="4000" dirty="0">
              <a:latin typeface="Times New Roman" panose="02020603050405020304" pitchFamily="18" charset="0"/>
              <a:ea typeface="Times New Roman"/>
              <a:cs typeface="Times New Roman" panose="02020603050405020304" pitchFamily="18" charset="0"/>
            </a:endParaRPr>
          </a:p>
          <a:p>
            <a:pPr marL="0" marR="0" indent="0">
              <a:spcBef>
                <a:spcPts val="0"/>
              </a:spcBef>
              <a:spcAft>
                <a:spcPts val="0"/>
              </a:spcAft>
              <a:buNone/>
            </a:pPr>
            <a:endParaRPr lang="en-US" sz="4000" dirty="0">
              <a:latin typeface="Times New Roman" panose="02020603050405020304" pitchFamily="18" charset="0"/>
              <a:ea typeface="Times New Roman"/>
              <a:cs typeface="Times New Roman" panose="02020603050405020304" pitchFamily="18" charset="0"/>
            </a:endParaRPr>
          </a:p>
          <a:p>
            <a:pPr marL="0" indent="0">
              <a:spcBef>
                <a:spcPts val="0"/>
              </a:spcBef>
              <a:buNone/>
            </a:pPr>
            <a:r>
              <a:rPr lang="en-US" sz="4500" u="sng" dirty="0" err="1" smtClean="0">
                <a:effectLst/>
                <a:latin typeface="Times New Roman" panose="02020603050405020304" pitchFamily="18" charset="0"/>
                <a:ea typeface="Times New Roman"/>
                <a:cs typeface="Times New Roman" panose="02020603050405020304" pitchFamily="18" charset="0"/>
              </a:rPr>
              <a:t>R.O.R</a:t>
            </a:r>
            <a:r>
              <a:rPr lang="en-US" sz="4500" u="sng" dirty="0" smtClean="0">
                <a:effectLst/>
                <a:latin typeface="Times New Roman" panose="02020603050405020304" pitchFamily="18" charset="0"/>
                <a:ea typeface="Times New Roman"/>
                <a:cs typeface="Times New Roman" panose="02020603050405020304" pitchFamily="18" charset="0"/>
              </a:rPr>
              <a:t>. -</a:t>
            </a:r>
            <a:r>
              <a:rPr lang="en-US" sz="4500" dirty="0">
                <a:latin typeface="Times New Roman" panose="02020603050405020304" pitchFamily="18" charset="0"/>
                <a:ea typeface="Times New Roman"/>
                <a:cs typeface="Times New Roman" panose="02020603050405020304" pitchFamily="18" charset="0"/>
              </a:rPr>
              <a:t> (Release on Own Recognizance</a:t>
            </a:r>
            <a:r>
              <a:rPr lang="en-US" sz="4500" dirty="0" smtClean="0">
                <a:latin typeface="Times New Roman" panose="02020603050405020304" pitchFamily="18" charset="0"/>
                <a:ea typeface="Times New Roman"/>
                <a:cs typeface="Times New Roman" panose="02020603050405020304" pitchFamily="18" charset="0"/>
              </a:rPr>
              <a:t>):  </a:t>
            </a:r>
            <a:r>
              <a:rPr lang="en-US" sz="6000" dirty="0" smtClean="0">
                <a:solidFill>
                  <a:srgbClr val="FF0000"/>
                </a:solidFill>
                <a:effectLst/>
                <a:latin typeface="Times New Roman" panose="02020603050405020304" pitchFamily="18" charset="0"/>
                <a:ea typeface="Times New Roman"/>
                <a:cs typeface="Times New Roman" panose="02020603050405020304" pitchFamily="18" charset="0"/>
              </a:rPr>
              <a:t>defendant released prior to the trial on the condition that he return to court whenever required to do so and that he obey any and all instructions of the court</a:t>
            </a:r>
          </a:p>
          <a:p>
            <a:pPr marL="0" indent="0">
              <a:spcBef>
                <a:spcPts val="0"/>
              </a:spcBef>
              <a:buNone/>
            </a:pPr>
            <a:endParaRPr lang="en-US" sz="4500" dirty="0" smtClean="0">
              <a:latin typeface="Times New Roman" panose="02020603050405020304" pitchFamily="18" charset="0"/>
              <a:ea typeface="Times New Roman"/>
              <a:cs typeface="Times New Roman" panose="02020603050405020304" pitchFamily="18" charset="0"/>
            </a:endParaRPr>
          </a:p>
          <a:p>
            <a:pPr marL="0" indent="0">
              <a:spcBef>
                <a:spcPts val="0"/>
              </a:spcBef>
              <a:buNone/>
            </a:pPr>
            <a:r>
              <a:rPr lang="en-US" sz="4500" i="1" dirty="0" smtClean="0">
                <a:latin typeface="Times New Roman" panose="02020603050405020304" pitchFamily="18" charset="0"/>
                <a:ea typeface="Times New Roman"/>
                <a:cs typeface="Times New Roman" panose="02020603050405020304" pitchFamily="18" charset="0"/>
              </a:rPr>
              <a:t>When </a:t>
            </a:r>
            <a:r>
              <a:rPr lang="en-US" sz="4500" i="1" dirty="0">
                <a:latin typeface="Times New Roman" panose="02020603050405020304" pitchFamily="18" charset="0"/>
                <a:ea typeface="Times New Roman"/>
                <a:cs typeface="Times New Roman" panose="02020603050405020304" pitchFamily="18" charset="0"/>
              </a:rPr>
              <a:t>a defendant is charged with offenses which are not felonies, court must order recognizance or </a:t>
            </a:r>
            <a:r>
              <a:rPr lang="en-US" sz="4500" i="1" dirty="0" smtClean="0">
                <a:latin typeface="Times New Roman" panose="02020603050405020304" pitchFamily="18" charset="0"/>
                <a:ea typeface="Times New Roman"/>
                <a:cs typeface="Times New Roman" panose="02020603050405020304" pitchFamily="18" charset="0"/>
              </a:rPr>
              <a:t>bail.  A </a:t>
            </a:r>
            <a:r>
              <a:rPr lang="en-US" sz="4500" i="1" dirty="0">
                <a:latin typeface="Times New Roman" panose="02020603050405020304" pitchFamily="18" charset="0"/>
                <a:ea typeface="Times New Roman"/>
                <a:cs typeface="Times New Roman" panose="02020603050405020304" pitchFamily="18" charset="0"/>
              </a:rPr>
              <a:t>court may not order recognizance or bail under these circumstances: </a:t>
            </a:r>
            <a:endParaRPr lang="en-US" sz="4500" i="1" dirty="0" smtClean="0">
              <a:latin typeface="Times New Roman" panose="02020603050405020304" pitchFamily="18" charset="0"/>
              <a:ea typeface="Times New Roman"/>
              <a:cs typeface="Times New Roman" panose="02020603050405020304" pitchFamily="18" charset="0"/>
            </a:endParaRPr>
          </a:p>
          <a:p>
            <a:pPr marL="914400" indent="-914400">
              <a:spcBef>
                <a:spcPts val="0"/>
              </a:spcBef>
              <a:buFont typeface="+mj-lt"/>
              <a:buAutoNum type="arabicPeriod"/>
            </a:pPr>
            <a:r>
              <a:rPr lang="en-US" sz="4500" i="1" dirty="0" smtClean="0">
                <a:latin typeface="Times New Roman" panose="02020603050405020304" pitchFamily="18" charset="0"/>
                <a:ea typeface="Times New Roman"/>
                <a:cs typeface="Times New Roman" panose="02020603050405020304" pitchFamily="18" charset="0"/>
              </a:rPr>
              <a:t>defendant </a:t>
            </a:r>
            <a:r>
              <a:rPr lang="en-US" sz="4500" i="1" dirty="0">
                <a:latin typeface="Times New Roman" panose="02020603050405020304" pitchFamily="18" charset="0"/>
                <a:ea typeface="Times New Roman"/>
                <a:cs typeface="Times New Roman" panose="02020603050405020304" pitchFamily="18" charset="0"/>
              </a:rPr>
              <a:t>convicted of a Class A </a:t>
            </a:r>
            <a:r>
              <a:rPr lang="en-US" sz="4500" i="1" dirty="0" smtClean="0">
                <a:latin typeface="Times New Roman" panose="02020603050405020304" pitchFamily="18" charset="0"/>
                <a:ea typeface="Times New Roman"/>
                <a:cs typeface="Times New Roman" panose="02020603050405020304" pitchFamily="18" charset="0"/>
              </a:rPr>
              <a:t>Felony</a:t>
            </a:r>
          </a:p>
          <a:p>
            <a:pPr marL="914400" indent="-914400">
              <a:spcBef>
                <a:spcPts val="0"/>
              </a:spcBef>
              <a:buFont typeface="+mj-lt"/>
              <a:buAutoNum type="arabicPeriod"/>
            </a:pPr>
            <a:r>
              <a:rPr lang="en-US" sz="4500" i="1" dirty="0" smtClean="0">
                <a:latin typeface="Times New Roman" panose="02020603050405020304" pitchFamily="18" charset="0"/>
                <a:ea typeface="Times New Roman"/>
                <a:cs typeface="Times New Roman" panose="02020603050405020304" pitchFamily="18" charset="0"/>
              </a:rPr>
              <a:t>defendant </a:t>
            </a:r>
            <a:r>
              <a:rPr lang="en-US" sz="4500" i="1" dirty="0">
                <a:latin typeface="Times New Roman" panose="02020603050405020304" pitchFamily="18" charset="0"/>
                <a:ea typeface="Times New Roman"/>
                <a:cs typeface="Times New Roman" panose="02020603050405020304" pitchFamily="18" charset="0"/>
              </a:rPr>
              <a:t>is charged with a Class A </a:t>
            </a:r>
            <a:r>
              <a:rPr lang="en-US" sz="4500" i="1" dirty="0" smtClean="0">
                <a:latin typeface="Times New Roman" panose="02020603050405020304" pitchFamily="18" charset="0"/>
                <a:ea typeface="Times New Roman"/>
                <a:cs typeface="Times New Roman" panose="02020603050405020304" pitchFamily="18" charset="0"/>
              </a:rPr>
              <a:t>Felony</a:t>
            </a:r>
          </a:p>
          <a:p>
            <a:pPr marL="914400" indent="-914400">
              <a:spcBef>
                <a:spcPts val="0"/>
              </a:spcBef>
              <a:buFont typeface="+mj-lt"/>
              <a:buAutoNum type="arabicPeriod"/>
            </a:pPr>
            <a:r>
              <a:rPr lang="en-US" sz="4500" i="1" dirty="0" smtClean="0">
                <a:latin typeface="Times New Roman" panose="02020603050405020304" pitchFamily="18" charset="0"/>
                <a:ea typeface="Times New Roman"/>
                <a:cs typeface="Times New Roman" panose="02020603050405020304" pitchFamily="18" charset="0"/>
              </a:rPr>
              <a:t>it </a:t>
            </a:r>
            <a:r>
              <a:rPr lang="en-US" sz="4500" i="1" dirty="0">
                <a:latin typeface="Times New Roman" panose="02020603050405020304" pitchFamily="18" charset="0"/>
                <a:ea typeface="Times New Roman"/>
                <a:cs typeface="Times New Roman" panose="02020603050405020304" pitchFamily="18" charset="0"/>
              </a:rPr>
              <a:t>appears defendant has 2 previous felony convictions</a:t>
            </a:r>
          </a:p>
          <a:p>
            <a:pPr marL="0" marR="0" indent="0">
              <a:spcBef>
                <a:spcPts val="0"/>
              </a:spcBef>
              <a:spcAft>
                <a:spcPts val="0"/>
              </a:spcAft>
              <a:buNone/>
            </a:pPr>
            <a:endParaRPr lang="en-US" sz="4500" dirty="0" smtClean="0">
              <a:effectLst/>
              <a:latin typeface="Times New Roman" panose="02020603050405020304" pitchFamily="18" charset="0"/>
              <a:ea typeface="Times New Roman"/>
              <a:cs typeface="Times New Roman" panose="02020603050405020304" pitchFamily="18" charset="0"/>
            </a:endParaRPr>
          </a:p>
          <a:p>
            <a:pPr marL="0" indent="0">
              <a:spcBef>
                <a:spcPts val="0"/>
              </a:spcBef>
              <a:buNone/>
            </a:pPr>
            <a:r>
              <a:rPr lang="en-US" sz="4500" u="sng" dirty="0" smtClean="0">
                <a:effectLst/>
                <a:latin typeface="Times New Roman" panose="02020603050405020304" pitchFamily="18" charset="0"/>
                <a:ea typeface="Times New Roman"/>
                <a:cs typeface="Times New Roman" panose="02020603050405020304" pitchFamily="18" charset="0"/>
              </a:rPr>
              <a:t>Remand:</a:t>
            </a:r>
            <a:r>
              <a:rPr lang="en-US" sz="4500" dirty="0" smtClean="0">
                <a:effectLst/>
                <a:latin typeface="Times New Roman" panose="02020603050405020304" pitchFamily="18" charset="0"/>
                <a:ea typeface="Times New Roman"/>
                <a:cs typeface="Times New Roman" panose="02020603050405020304" pitchFamily="18" charset="0"/>
              </a:rPr>
              <a:t>  </a:t>
            </a:r>
            <a:r>
              <a:rPr lang="en-US" sz="5000" dirty="0" smtClean="0">
                <a:solidFill>
                  <a:srgbClr val="FF0000"/>
                </a:solidFill>
                <a:effectLst/>
                <a:latin typeface="Times New Roman" panose="02020603050405020304" pitchFamily="18" charset="0"/>
                <a:ea typeface="Times New Roman"/>
                <a:cs typeface="Times New Roman" panose="02020603050405020304" pitchFamily="18" charset="0"/>
              </a:rPr>
              <a:t>court orders a defendant confined to jail prior to the start of his trial</a:t>
            </a:r>
          </a:p>
          <a:p>
            <a:pPr marL="0" marR="0" indent="0">
              <a:spcBef>
                <a:spcPts val="0"/>
              </a:spcBef>
              <a:spcAft>
                <a:spcPts val="0"/>
              </a:spcAft>
              <a:buNone/>
            </a:pPr>
            <a:r>
              <a:rPr lang="en-US" sz="4000" dirty="0" smtClean="0">
                <a:effectLst/>
                <a:latin typeface="Copperplate Gothic Bold"/>
                <a:ea typeface="Times New Roman"/>
              </a:rPr>
              <a:t>                                                                                     </a:t>
            </a:r>
            <a:endParaRPr lang="en-US" sz="4000" dirty="0">
              <a:latin typeface="Times New Roman"/>
              <a:ea typeface="Times New Roman"/>
            </a:endParaRPr>
          </a:p>
          <a:p>
            <a:pPr marL="0" marR="0" indent="0">
              <a:spcBef>
                <a:spcPts val="0"/>
              </a:spcBef>
              <a:spcAft>
                <a:spcPts val="0"/>
              </a:spcAft>
              <a:buNone/>
            </a:pPr>
            <a:endParaRPr lang="en-US" sz="4000" dirty="0" smtClean="0">
              <a:effectLst/>
              <a:latin typeface="Copperplate Gothic Bold"/>
              <a:ea typeface="Times New Roman"/>
            </a:endParaRPr>
          </a:p>
          <a:p>
            <a:endParaRPr lang="en-US" dirty="0"/>
          </a:p>
        </p:txBody>
      </p:sp>
    </p:spTree>
    <p:extLst>
      <p:ext uri="{BB962C8B-B14F-4D97-AF65-F5344CB8AC3E}">
        <p14:creationId xmlns:p14="http://schemas.microsoft.com/office/powerpoint/2010/main" val="34665099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opperplate Gothic Bold"/>
                <a:ea typeface="Times New Roman"/>
              </a:rPr>
              <a:t>  </a:t>
            </a:r>
            <a:endParaRPr lang="en-US" sz="4000" dirty="0"/>
          </a:p>
        </p:txBody>
      </p:sp>
      <p:sp>
        <p:nvSpPr>
          <p:cNvPr id="3" name="Content Placeholder 2"/>
          <p:cNvSpPr>
            <a:spLocks noGrp="1"/>
          </p:cNvSpPr>
          <p:nvPr>
            <p:ph idx="1"/>
          </p:nvPr>
        </p:nvSpPr>
        <p:spPr>
          <a:xfrm>
            <a:off x="457200" y="228600"/>
            <a:ext cx="8229600" cy="6477000"/>
          </a:xfrm>
        </p:spPr>
        <p:txBody>
          <a:bodyPr>
            <a:normAutofit/>
          </a:bodyPr>
          <a:lstStyle/>
          <a:p>
            <a:pPr marL="0" marR="0" indent="0">
              <a:spcBef>
                <a:spcPts val="0"/>
              </a:spcBef>
              <a:spcAft>
                <a:spcPts val="0"/>
              </a:spcAft>
              <a:buNone/>
            </a:pPr>
            <a:r>
              <a:rPr lang="en-US" sz="2000" u="sng" dirty="0">
                <a:latin typeface="Copperplate Gothic Bold"/>
                <a:ea typeface="Times New Roman"/>
              </a:rPr>
              <a:t>Arraignment: </a:t>
            </a:r>
            <a:r>
              <a:rPr lang="en-US" sz="2000" u="sng" dirty="0">
                <a:latin typeface="Copperplate Gothic Bold"/>
                <a:ea typeface="Times New Roman"/>
                <a:hlinkClick r:id="rId2"/>
              </a:rPr>
              <a:t>https://www.youtube.com/watch?v=59GzSxW1eGM&amp;list=PLZ57LlpvGX0bWos7Pop-4hX2eDlZ5N5Rf&amp;index=</a:t>
            </a:r>
            <a:r>
              <a:rPr lang="en-US" sz="2000" u="sng" dirty="0" smtClean="0">
                <a:latin typeface="Copperplate Gothic Bold"/>
                <a:ea typeface="Times New Roman"/>
                <a:hlinkClick r:id="rId2"/>
              </a:rPr>
              <a:t>4</a:t>
            </a:r>
            <a:endParaRPr lang="en-US" sz="2000" u="sng" dirty="0" smtClean="0">
              <a:latin typeface="Copperplate Gothic Bold"/>
              <a:ea typeface="Times New Roman"/>
            </a:endParaRPr>
          </a:p>
          <a:p>
            <a:pPr marL="0" marR="0" indent="0">
              <a:spcBef>
                <a:spcPts val="0"/>
              </a:spcBef>
              <a:spcAft>
                <a:spcPts val="0"/>
              </a:spcAft>
              <a:buNone/>
            </a:pPr>
            <a:endParaRPr lang="en-US" sz="2000" u="sng" dirty="0" smtClean="0">
              <a:effectLst/>
              <a:latin typeface="Copperplate Gothic Bold"/>
              <a:ea typeface="Times New Roman"/>
            </a:endParaRPr>
          </a:p>
          <a:p>
            <a:pPr marL="0" marR="0" indent="0">
              <a:spcBef>
                <a:spcPts val="0"/>
              </a:spcBef>
              <a:spcAft>
                <a:spcPts val="0"/>
              </a:spcAft>
              <a:buNone/>
            </a:pPr>
            <a:endParaRPr lang="en-US" sz="2000" u="sng" dirty="0">
              <a:latin typeface="Copperplate Gothic Bold"/>
              <a:ea typeface="Times New Roman"/>
            </a:endParaRPr>
          </a:p>
          <a:p>
            <a:pPr marL="0" marR="0" indent="0">
              <a:spcBef>
                <a:spcPts val="0"/>
              </a:spcBef>
              <a:spcAft>
                <a:spcPts val="0"/>
              </a:spcAft>
              <a:buNone/>
            </a:pPr>
            <a:r>
              <a:rPr lang="en-US" sz="2000" u="sng" dirty="0" smtClean="0">
                <a:effectLst/>
                <a:latin typeface="Copperplate Gothic Bold"/>
                <a:ea typeface="Times New Roman"/>
              </a:rPr>
              <a:t>Vera Institute of Justice</a:t>
            </a:r>
          </a:p>
          <a:p>
            <a:pPr>
              <a:spcBef>
                <a:spcPts val="0"/>
              </a:spcBef>
            </a:pPr>
            <a:endParaRPr lang="en-US" sz="2000" dirty="0" smtClean="0">
              <a:effectLst/>
              <a:latin typeface="Copperplate Gothic Bold"/>
              <a:ea typeface="Times New Roman"/>
            </a:endParaRPr>
          </a:p>
          <a:p>
            <a:pPr>
              <a:spcBef>
                <a:spcPts val="0"/>
              </a:spcBef>
            </a:pPr>
            <a:r>
              <a:rPr lang="en-US" sz="2000" dirty="0" smtClean="0">
                <a:effectLst/>
                <a:latin typeface="Copperplate Gothic Bold"/>
                <a:ea typeface="Times New Roman"/>
              </a:rPr>
              <a:t>(1961) to reform justice system in the area of bail.  Not meeting bail and being sent to jail to await trial is unfair and against the 8th amendment</a:t>
            </a:r>
            <a:endParaRPr lang="en-US" sz="2000" dirty="0" smtClean="0">
              <a:effectLst/>
              <a:latin typeface="Times New Roman"/>
              <a:ea typeface="Times New Roman"/>
            </a:endParaRPr>
          </a:p>
          <a:p>
            <a:pPr marL="0" marR="0" indent="0">
              <a:spcBef>
                <a:spcPts val="0"/>
              </a:spcBef>
              <a:spcAft>
                <a:spcPts val="0"/>
              </a:spcAft>
              <a:buNone/>
            </a:pPr>
            <a:endParaRPr lang="en-US" sz="2000" u="sng" dirty="0" smtClean="0">
              <a:effectLst/>
              <a:latin typeface="Copperplate Gothic Bold"/>
              <a:ea typeface="Times New Roman"/>
            </a:endParaRPr>
          </a:p>
          <a:p>
            <a:pPr marL="0" marR="0" indent="0">
              <a:spcBef>
                <a:spcPts val="0"/>
              </a:spcBef>
              <a:spcAft>
                <a:spcPts val="0"/>
              </a:spcAft>
              <a:buNone/>
            </a:pPr>
            <a:r>
              <a:rPr lang="en-US" sz="2000" u="sng" dirty="0" smtClean="0">
                <a:effectLst/>
                <a:latin typeface="Copperplate Gothic Bold"/>
                <a:ea typeface="Times New Roman"/>
              </a:rPr>
              <a:t>O.R. Program </a:t>
            </a:r>
          </a:p>
          <a:p>
            <a:pPr>
              <a:spcBef>
                <a:spcPts val="0"/>
              </a:spcBef>
            </a:pPr>
            <a:endParaRPr lang="en-US" sz="2000" dirty="0" smtClean="0">
              <a:effectLst/>
              <a:latin typeface="Copperplate Gothic Bold"/>
              <a:ea typeface="Times New Roman"/>
            </a:endParaRPr>
          </a:p>
          <a:p>
            <a:pPr>
              <a:spcBef>
                <a:spcPts val="0"/>
              </a:spcBef>
            </a:pPr>
            <a:r>
              <a:rPr lang="en-US" sz="2000" dirty="0" smtClean="0">
                <a:effectLst/>
                <a:latin typeface="Copperplate Gothic Bold"/>
                <a:ea typeface="Times New Roman"/>
              </a:rPr>
              <a:t>is an investigative process; accused is asked questions pertaining to his ties to community, family, friends and work</a:t>
            </a:r>
            <a:endParaRPr lang="en-US" sz="2000" dirty="0" smtClean="0">
              <a:effectLst/>
              <a:latin typeface="Times New Roman"/>
              <a:ea typeface="Times New Roman"/>
            </a:endParaRPr>
          </a:p>
          <a:p>
            <a:pPr marL="0" indent="0">
              <a:buNone/>
            </a:pPr>
            <a:endParaRPr lang="en-US" dirty="0"/>
          </a:p>
        </p:txBody>
      </p:sp>
    </p:spTree>
    <p:extLst>
      <p:ext uri="{BB962C8B-B14F-4D97-AF65-F5344CB8AC3E}">
        <p14:creationId xmlns:p14="http://schemas.microsoft.com/office/powerpoint/2010/main" val="37397660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TotalTime>
  <Words>1363</Words>
  <Application>Microsoft Macintosh PowerPoint</Application>
  <PresentationFormat>On-screen Show (4:3)</PresentationFormat>
  <Paragraphs>233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Arrest To Trial</vt:lpstr>
      <vt:lpstr>PowerPoint Presentation</vt:lpstr>
      <vt:lpstr>PowerPoint Presentation</vt:lpstr>
      <vt:lpstr>PowerPoint Presentation</vt:lpstr>
      <vt:lpstr>The Arrest</vt:lpstr>
      <vt:lpstr>Arrest</vt:lpstr>
      <vt:lpstr>   Arraignment appearance of the accused before a judge, at which time the charge(s) are read  </vt:lpstr>
      <vt:lpstr>  Arraignment</vt:lpstr>
      <vt:lpstr>  </vt:lpstr>
      <vt:lpstr>Preliminary Arraignment</vt:lpstr>
      <vt:lpstr>Preliminary Hearing  </vt:lpstr>
      <vt:lpstr>Grand Jury</vt:lpstr>
      <vt:lpstr>  The Conference Stage </vt:lpstr>
      <vt:lpstr>  The Trial</vt:lpstr>
      <vt:lpstr>  The Trial – THE JURY</vt:lpstr>
      <vt:lpstr>  The Trial – The JURY</vt:lpstr>
      <vt:lpstr>  The Trial – The Jury</vt:lpstr>
      <vt:lpstr>  The Trial – Legal Aid</vt:lpstr>
      <vt:lpstr>  The Trial – People to Know</vt:lpstr>
      <vt:lpstr>Courtroom Procedures</vt:lpstr>
      <vt:lpstr>Objections</vt:lpstr>
      <vt:lpstr>Objections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8 CRIMINAL JUSTICE SYSTEM PART I - ARREST TO TRIAL</dc:title>
  <dc:creator>Windows User</dc:creator>
  <cp:lastModifiedBy>MATTHEW RIVERA</cp:lastModifiedBy>
  <cp:revision>53</cp:revision>
  <dcterms:created xsi:type="dcterms:W3CDTF">2014-05-07T11:53:07Z</dcterms:created>
  <dcterms:modified xsi:type="dcterms:W3CDTF">2018-11-26T02:14:01Z</dcterms:modified>
</cp:coreProperties>
</file>