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303" r:id="rId3"/>
    <p:sldId id="286" r:id="rId4"/>
    <p:sldId id="293" r:id="rId5"/>
    <p:sldId id="289" r:id="rId6"/>
    <p:sldId id="287" r:id="rId7"/>
    <p:sldId id="290" r:id="rId8"/>
    <p:sldId id="291" r:id="rId9"/>
    <p:sldId id="294" r:id="rId10"/>
    <p:sldId id="298" r:id="rId11"/>
    <p:sldId id="299" r:id="rId12"/>
    <p:sldId id="300" r:id="rId13"/>
    <p:sldId id="301" r:id="rId14"/>
    <p:sldId id="302" r:id="rId15"/>
    <p:sldId id="297" r:id="rId16"/>
    <p:sldId id="258" r:id="rId17"/>
    <p:sldId id="263" r:id="rId18"/>
    <p:sldId id="264" r:id="rId19"/>
    <p:sldId id="270" r:id="rId20"/>
    <p:sldId id="282" r:id="rId21"/>
    <p:sldId id="256" r:id="rId22"/>
    <p:sldId id="284" r:id="rId23"/>
    <p:sldId id="257" r:id="rId24"/>
    <p:sldId id="266" r:id="rId25"/>
    <p:sldId id="267" r:id="rId26"/>
    <p:sldId id="269" r:id="rId27"/>
    <p:sldId id="268" r:id="rId28"/>
    <p:sldId id="271" r:id="rId29"/>
    <p:sldId id="259" r:id="rId30"/>
    <p:sldId id="262" r:id="rId31"/>
    <p:sldId id="261" r:id="rId32"/>
    <p:sldId id="265" r:id="rId33"/>
    <p:sldId id="279" r:id="rId34"/>
    <p:sldId id="281" r:id="rId35"/>
    <p:sldId id="283" r:id="rId36"/>
    <p:sldId id="280" r:id="rId37"/>
    <p:sldId id="273" r:id="rId38"/>
    <p:sldId id="274" r:id="rId39"/>
    <p:sldId id="275" r:id="rId40"/>
    <p:sldId id="276" r:id="rId41"/>
    <p:sldId id="277" r:id="rId42"/>
    <p:sldId id="27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EB079B1-9BF3-4D44-8966-F8F17235AAA5}" type="datetimeFigureOut">
              <a:rPr lang="en-US" smtClean="0"/>
              <a:pPr/>
              <a:t>4/2/2013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A0359E9-E882-427E-99B9-428CFE99CE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079B1-9BF3-4D44-8966-F8F17235AAA5}"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B079B1-9BF3-4D44-8966-F8F17235AAA5}"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B079B1-9BF3-4D44-8966-F8F17235AAA5}" type="datetimeFigureOut">
              <a:rPr lang="en-US" smtClean="0"/>
              <a:pPr/>
              <a:t>4/2/2013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A0359E9-E882-427E-99B9-428CFE99CE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EB079B1-9BF3-4D44-8966-F8F17235AAA5}" type="datetimeFigureOut">
              <a:rPr lang="en-US" smtClean="0"/>
              <a:pPr/>
              <a:t>4/2/2013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A0359E9-E882-427E-99B9-428CFE99CE9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EB079B1-9BF3-4D44-8966-F8F17235AAA5}" type="datetimeFigureOut">
              <a:rPr lang="en-US" smtClean="0"/>
              <a:pPr/>
              <a:t>4/2/2013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EB079B1-9BF3-4D44-8966-F8F17235AAA5}" type="datetimeFigureOut">
              <a:rPr lang="en-US" smtClean="0"/>
              <a:pPr/>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A0359E9-E882-427E-99B9-428CFE99CE9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B079B1-9BF3-4D44-8966-F8F17235AAA5}" type="datetimeFigureOut">
              <a:rPr lang="en-US" smtClean="0"/>
              <a:pPr/>
              <a:t>4/2/2013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B079B1-9BF3-4D44-8966-F8F17235AAA5}" type="datetimeFigureOut">
              <a:rPr lang="en-US" smtClean="0"/>
              <a:pPr/>
              <a:t>4/2/2013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EB079B1-9BF3-4D44-8966-F8F17235AAA5}" type="datetimeFigureOut">
              <a:rPr lang="en-US" smtClean="0"/>
              <a:pPr/>
              <a:t>4/2/2013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359E9-E882-427E-99B9-428CFE99CE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EB079B1-9BF3-4D44-8966-F8F17235AAA5}" type="datetimeFigureOut">
              <a:rPr lang="en-US" smtClean="0"/>
              <a:pPr/>
              <a:t>4/2/2013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0359E9-E882-427E-99B9-428CFE99CE9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EB079B1-9BF3-4D44-8966-F8F17235AAA5}" type="datetimeFigureOut">
              <a:rPr lang="en-US" smtClean="0"/>
              <a:pPr/>
              <a:t>4/2/2013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A0359E9-E882-427E-99B9-428CFE99CE9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371600"/>
            <a:ext cx="8458200" cy="1222375"/>
          </a:xfrm>
        </p:spPr>
        <p:txBody>
          <a:bodyPr/>
          <a:lstStyle/>
          <a:p>
            <a:r>
              <a:rPr lang="en-US" dirty="0" smtClean="0"/>
              <a:t>Western Europe in the middle ages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th 8.gif"/>
          <p:cNvPicPr>
            <a:picLocks noGrp="1" noChangeAspect="1"/>
          </p:cNvPicPr>
          <p:nvPr>
            <p:ph idx="1"/>
          </p:nvPr>
        </p:nvPicPr>
        <p:blipFill>
          <a:blip r:embed="rId2" cstate="print"/>
          <a:stretch>
            <a:fillRect/>
          </a:stretch>
        </p:blipFill>
        <p:spPr>
          <a:xfrm>
            <a:off x="2362200" y="152400"/>
            <a:ext cx="4572000" cy="635993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valry.jpg"/>
          <p:cNvPicPr>
            <a:picLocks noGrp="1" noChangeAspect="1"/>
          </p:cNvPicPr>
          <p:nvPr>
            <p:ph idx="1"/>
          </p:nvPr>
        </p:nvPicPr>
        <p:blipFill>
          <a:blip r:embed="rId2" cstate="print"/>
          <a:stretch>
            <a:fillRect/>
          </a:stretch>
        </p:blipFill>
        <p:spPr>
          <a:xfrm>
            <a:off x="533400" y="1201468"/>
            <a:ext cx="8289063" cy="462677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tapult 1.gif"/>
          <p:cNvPicPr>
            <a:picLocks noGrp="1" noChangeAspect="1"/>
          </p:cNvPicPr>
          <p:nvPr>
            <p:ph idx="1"/>
          </p:nvPr>
        </p:nvPicPr>
        <p:blipFill>
          <a:blip r:embed="rId2" cstate="print"/>
          <a:stretch>
            <a:fillRect/>
          </a:stretch>
        </p:blipFill>
        <p:spPr>
          <a:xfrm>
            <a:off x="1752600" y="914400"/>
            <a:ext cx="6194956" cy="463485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apon 1.gif"/>
          <p:cNvPicPr>
            <a:picLocks noGrp="1" noChangeAspect="1"/>
          </p:cNvPicPr>
          <p:nvPr>
            <p:ph idx="1"/>
          </p:nvPr>
        </p:nvPicPr>
        <p:blipFill>
          <a:blip r:embed="rId2" cstate="print"/>
          <a:stretch>
            <a:fillRect/>
          </a:stretch>
        </p:blipFill>
        <p:spPr>
          <a:xfrm>
            <a:off x="2743200" y="0"/>
            <a:ext cx="3657600" cy="685800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th 9.jpg"/>
          <p:cNvPicPr>
            <a:picLocks noGrp="1" noChangeAspect="1"/>
          </p:cNvPicPr>
          <p:nvPr>
            <p:ph idx="1"/>
          </p:nvPr>
        </p:nvPicPr>
        <p:blipFill>
          <a:blip r:embed="rId2" cstate="print"/>
          <a:stretch>
            <a:fillRect/>
          </a:stretch>
        </p:blipFill>
        <p:spPr>
          <a:xfrm>
            <a:off x="2667000" y="236966"/>
            <a:ext cx="4267200" cy="610755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066800"/>
          </a:xfrm>
        </p:spPr>
        <p:txBody>
          <a:bodyPr>
            <a:normAutofit/>
          </a:bodyPr>
          <a:lstStyle/>
          <a:p>
            <a:r>
              <a:rPr lang="en-US" dirty="0" smtClean="0"/>
              <a:t>Christianity in Europe</a:t>
            </a:r>
            <a:endParaRPr lang="en-US" dirty="0"/>
          </a:p>
        </p:txBody>
      </p:sp>
      <p:sp>
        <p:nvSpPr>
          <p:cNvPr id="3" name="Content Placeholder 2"/>
          <p:cNvSpPr>
            <a:spLocks noGrp="1"/>
          </p:cNvSpPr>
          <p:nvPr>
            <p:ph idx="1"/>
          </p:nvPr>
        </p:nvSpPr>
        <p:spPr>
          <a:xfrm>
            <a:off x="304800" y="1066800"/>
            <a:ext cx="8686800" cy="5486400"/>
          </a:xfrm>
        </p:spPr>
        <p:txBody>
          <a:bodyPr>
            <a:normAutofit/>
          </a:bodyPr>
          <a:lstStyle/>
          <a:p>
            <a:r>
              <a:rPr lang="en-US" b="1" dirty="0" smtClean="0"/>
              <a:t>Christianity replaces paganism in much of Europe (Gradual)</a:t>
            </a:r>
          </a:p>
          <a:p>
            <a:r>
              <a:rPr lang="en-US" b="1" dirty="0" smtClean="0"/>
              <a:t>Church Unifies People of Europe</a:t>
            </a:r>
            <a:r>
              <a:rPr lang="en-US" dirty="0" smtClean="0"/>
              <a:t> </a:t>
            </a:r>
          </a:p>
          <a:p>
            <a:pPr lvl="1"/>
            <a:r>
              <a:rPr lang="en-US" dirty="0" smtClean="0"/>
              <a:t>Only Source of Hope (SALVATION)</a:t>
            </a:r>
            <a:endParaRPr lang="en-US" dirty="0" smtClean="0"/>
          </a:p>
          <a:p>
            <a:pPr lvl="1"/>
            <a:r>
              <a:rPr lang="en-US" dirty="0" smtClean="0"/>
              <a:t>Provides Social Services</a:t>
            </a:r>
            <a:endParaRPr lang="en-US" dirty="0" smtClean="0"/>
          </a:p>
          <a:p>
            <a:pPr lvl="1"/>
            <a:r>
              <a:rPr lang="en-US" dirty="0" smtClean="0"/>
              <a:t>Canon Law = Stability and Order</a:t>
            </a:r>
          </a:p>
          <a:p>
            <a:pPr lvl="1"/>
            <a:r>
              <a:rPr lang="en-US" dirty="0" smtClean="0"/>
              <a:t>Enormous Wealth (1/4 of Land) + Tithes</a:t>
            </a:r>
            <a:endParaRPr lang="en-US" dirty="0" smtClean="0"/>
          </a:p>
          <a:p>
            <a:r>
              <a:rPr lang="en-US" b="1" dirty="0"/>
              <a:t>The Papacy</a:t>
            </a:r>
          </a:p>
          <a:p>
            <a:pPr lvl="1"/>
            <a:r>
              <a:rPr lang="en-US" dirty="0"/>
              <a:t>Strong Leadership – Took over for Roman Emperors</a:t>
            </a:r>
          </a:p>
          <a:p>
            <a:pPr lvl="1"/>
            <a:r>
              <a:rPr lang="en-US" dirty="0"/>
              <a:t>Pope Gregory I – Papal Primacy</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over </a:t>
            </a:r>
            <a:r>
              <a:rPr lang="en-US" dirty="0" smtClean="0"/>
              <a:t>Power – Kings vs. pope</a:t>
            </a:r>
            <a:endParaRPr lang="en-US" dirty="0"/>
          </a:p>
        </p:txBody>
      </p:sp>
      <p:sp>
        <p:nvSpPr>
          <p:cNvPr id="3" name="Content Placeholder 2"/>
          <p:cNvSpPr>
            <a:spLocks noGrp="1"/>
          </p:cNvSpPr>
          <p:nvPr>
            <p:ph idx="1"/>
          </p:nvPr>
        </p:nvSpPr>
        <p:spPr>
          <a:xfrm>
            <a:off x="304800" y="1219200"/>
            <a:ext cx="8686800" cy="5029199"/>
          </a:xfrm>
        </p:spPr>
        <p:txBody>
          <a:bodyPr>
            <a:normAutofit fontScale="77500" lnSpcReduction="20000"/>
          </a:bodyPr>
          <a:lstStyle/>
          <a:p>
            <a:pPr marL="342900" lvl="1" indent="-342900">
              <a:buFont typeface="Wingdings 2"/>
              <a:buChar char=""/>
            </a:pPr>
            <a:r>
              <a:rPr lang="en-US" sz="4000" u="sng" dirty="0" smtClean="0"/>
              <a:t>Investiture</a:t>
            </a:r>
            <a:r>
              <a:rPr lang="en-US" sz="4000" dirty="0" smtClean="0"/>
              <a:t> – Right to appoint church officials.</a:t>
            </a:r>
          </a:p>
          <a:p>
            <a:pPr marL="342900" lvl="1" indent="-342900">
              <a:buFont typeface="Wingdings 2"/>
              <a:buChar char=""/>
            </a:pPr>
            <a:r>
              <a:rPr lang="en-US" sz="4000" dirty="0" smtClean="0"/>
              <a:t>The </a:t>
            </a:r>
            <a:r>
              <a:rPr lang="en-US" sz="4000" dirty="0" smtClean="0"/>
              <a:t>Investiture </a:t>
            </a:r>
            <a:r>
              <a:rPr lang="en-US" sz="4000" dirty="0" smtClean="0"/>
              <a:t>Contest- Pope Gregory VII ends the practice of </a:t>
            </a:r>
            <a:r>
              <a:rPr lang="en-US" sz="4000" u="sng" dirty="0" smtClean="0"/>
              <a:t>Lay Investiture</a:t>
            </a:r>
            <a:endParaRPr lang="en-US" sz="4000" u="sng" dirty="0" smtClean="0"/>
          </a:p>
          <a:p>
            <a:pPr marL="742950" lvl="2" indent="-342900">
              <a:buFont typeface="Wingdings 2"/>
              <a:buChar char=""/>
            </a:pPr>
            <a:r>
              <a:rPr lang="en-US" dirty="0" smtClean="0"/>
              <a:t>Lay Investiture – Imperial Authorities Appoint Church Officials</a:t>
            </a:r>
          </a:p>
          <a:p>
            <a:r>
              <a:rPr lang="en-US" sz="4000" dirty="0" smtClean="0"/>
              <a:t>King Henry IV speaks out against the Pope and is </a:t>
            </a:r>
            <a:r>
              <a:rPr lang="en-US" sz="4000" u="sng" dirty="0" smtClean="0"/>
              <a:t>Excommunicated</a:t>
            </a:r>
            <a:r>
              <a:rPr lang="en-US" sz="4000" dirty="0" smtClean="0"/>
              <a:t> (kicked out of the Church).</a:t>
            </a:r>
          </a:p>
          <a:p>
            <a:r>
              <a:rPr lang="en-US" sz="4000" dirty="0" smtClean="0"/>
              <a:t>King Henry IV is forced to beg for forgiveness – </a:t>
            </a:r>
            <a:r>
              <a:rPr lang="en-US" sz="4000" b="1" dirty="0" smtClean="0"/>
              <a:t>POPE WINS</a:t>
            </a:r>
          </a:p>
          <a:p>
            <a:r>
              <a:rPr lang="en-US" sz="4000" b="1" dirty="0" smtClean="0"/>
              <a:t>Compare – ICONOCLASM</a:t>
            </a:r>
          </a:p>
          <a:p>
            <a:r>
              <a:rPr lang="en-US" sz="4000" b="1" dirty="0" smtClean="0">
                <a:sym typeface="Wingdings" pitchFamily="2" charset="2"/>
              </a:rPr>
              <a:t></a:t>
            </a:r>
            <a:endParaRPr lang="en-US" sz="4000" b="1" dirty="0" smtClean="0"/>
          </a:p>
          <a:p>
            <a:pPr marL="0" indent="0">
              <a:buNone/>
            </a:pPr>
            <a:endParaRPr lang="en-US" sz="4000" b="1" dirty="0" smtClean="0"/>
          </a:p>
          <a:p>
            <a:endParaRPr lang="en-US" sz="4000" dirty="0" smtClean="0"/>
          </a:p>
        </p:txBody>
      </p:sp>
      <p:grpSp>
        <p:nvGrpSpPr>
          <p:cNvPr id="4" name="Group 3"/>
          <p:cNvGrpSpPr/>
          <p:nvPr/>
        </p:nvGrpSpPr>
        <p:grpSpPr>
          <a:xfrm>
            <a:off x="6248400" y="4109604"/>
            <a:ext cx="2874818" cy="2734541"/>
            <a:chOff x="6248400" y="3810000"/>
            <a:chExt cx="2874818" cy="2734541"/>
          </a:xfrm>
        </p:grpSpPr>
        <p:pic>
          <p:nvPicPr>
            <p:cNvPr id="7" name="Picture 6" descr="C:\Documents and Settings\mrivera\Local Settings\Temporary Internet Files\Content.IE5\N0CCYWWS\j0320680[1].wmf"/>
            <p:cNvPicPr/>
            <p:nvPr/>
          </p:nvPicPr>
          <p:blipFill>
            <a:blip r:embed="rId2" cstate="print"/>
            <a:srcRect/>
            <a:stretch>
              <a:fillRect/>
            </a:stretch>
          </p:blipFill>
          <p:spPr bwMode="auto">
            <a:xfrm>
              <a:off x="6380018" y="4696691"/>
              <a:ext cx="2743200" cy="1847850"/>
            </a:xfrm>
            <a:prstGeom prst="rect">
              <a:avLst/>
            </a:prstGeom>
            <a:noFill/>
            <a:ln w="9525">
              <a:noFill/>
              <a:miter lim="800000"/>
              <a:headEnd/>
              <a:tailEnd/>
            </a:ln>
          </p:spPr>
        </p:pic>
        <p:pic>
          <p:nvPicPr>
            <p:cNvPr id="8" name="Picture 7" descr="crown.jpg"/>
            <p:cNvPicPr/>
            <p:nvPr/>
          </p:nvPicPr>
          <p:blipFill>
            <a:blip r:embed="rId3" cstate="print"/>
            <a:stretch>
              <a:fillRect/>
            </a:stretch>
          </p:blipFill>
          <p:spPr>
            <a:xfrm>
              <a:off x="6248400" y="4495800"/>
              <a:ext cx="762000" cy="685800"/>
            </a:xfrm>
            <a:prstGeom prst="rect">
              <a:avLst/>
            </a:prstGeom>
            <a:solidFill>
              <a:schemeClr val="accent1">
                <a:alpha val="0"/>
              </a:schemeClr>
            </a:solidFill>
          </p:spPr>
        </p:pic>
        <p:pic>
          <p:nvPicPr>
            <p:cNvPr id="9" name="Picture 8" descr="Pope Hat.jpg"/>
            <p:cNvPicPr/>
            <p:nvPr/>
          </p:nvPicPr>
          <p:blipFill>
            <a:blip r:embed="rId4" cstate="print"/>
            <a:stretch>
              <a:fillRect/>
            </a:stretch>
          </p:blipFill>
          <p:spPr>
            <a:xfrm>
              <a:off x="8077200" y="3810000"/>
              <a:ext cx="685800" cy="91440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Christianity in the High middle ages</a:t>
            </a:r>
            <a:endParaRPr lang="en-US" dirty="0"/>
          </a:p>
        </p:txBody>
      </p:sp>
      <p:sp>
        <p:nvSpPr>
          <p:cNvPr id="3" name="Content Placeholder 2"/>
          <p:cNvSpPr>
            <a:spLocks noGrp="1"/>
          </p:cNvSpPr>
          <p:nvPr>
            <p:ph idx="1"/>
          </p:nvPr>
        </p:nvSpPr>
        <p:spPr>
          <a:xfrm>
            <a:off x="304800" y="1295400"/>
            <a:ext cx="8686800" cy="5486400"/>
          </a:xfrm>
        </p:spPr>
        <p:txBody>
          <a:bodyPr>
            <a:normAutofit lnSpcReduction="10000"/>
          </a:bodyPr>
          <a:lstStyle/>
          <a:p>
            <a:r>
              <a:rPr lang="en-US" b="1" dirty="0"/>
              <a:t>Monasticism – Monastery Movement</a:t>
            </a:r>
          </a:p>
          <a:p>
            <a:pPr lvl="1"/>
            <a:r>
              <a:rPr lang="en-US" dirty="0"/>
              <a:t>Egyptian Origins – Asceticism and Reclusion</a:t>
            </a:r>
          </a:p>
          <a:p>
            <a:pPr lvl="1"/>
            <a:r>
              <a:rPr lang="en-US" dirty="0"/>
              <a:t>St. Benedict – Rules for Monasticism</a:t>
            </a:r>
          </a:p>
          <a:p>
            <a:pPr lvl="1"/>
            <a:r>
              <a:rPr lang="en-US" dirty="0"/>
              <a:t>Social Institutions</a:t>
            </a:r>
          </a:p>
          <a:p>
            <a:r>
              <a:rPr lang="en-US" b="1" dirty="0" smtClean="0">
                <a:sym typeface="Wingdings" pitchFamily="2" charset="2"/>
              </a:rPr>
              <a:t>Popular Piety - Religion</a:t>
            </a:r>
            <a:endParaRPr lang="en-US" b="1" dirty="0" smtClean="0">
              <a:sym typeface="Wingdings" pitchFamily="2" charset="2"/>
            </a:endParaRPr>
          </a:p>
          <a:p>
            <a:pPr lvl="1"/>
            <a:r>
              <a:rPr lang="en-US" dirty="0" smtClean="0">
                <a:sym typeface="Wingdings" pitchFamily="2" charset="2"/>
              </a:rPr>
              <a:t>Devotion to Saints (Virgin Mary)</a:t>
            </a:r>
          </a:p>
          <a:p>
            <a:pPr lvl="1"/>
            <a:r>
              <a:rPr lang="en-US" dirty="0" smtClean="0">
                <a:sym typeface="Wingdings" pitchFamily="2" charset="2"/>
              </a:rPr>
              <a:t>Pilgrimages</a:t>
            </a:r>
          </a:p>
          <a:p>
            <a:pPr lvl="1"/>
            <a:r>
              <a:rPr lang="en-US" dirty="0" smtClean="0">
                <a:sym typeface="Wingdings" pitchFamily="2" charset="2"/>
              </a:rPr>
              <a:t>Relics</a:t>
            </a:r>
          </a:p>
          <a:p>
            <a:r>
              <a:rPr lang="en-US" b="1" dirty="0" smtClean="0">
                <a:sym typeface="Wingdings" pitchFamily="2" charset="2"/>
              </a:rPr>
              <a:t>Church </a:t>
            </a:r>
            <a:r>
              <a:rPr lang="en-US" b="1" dirty="0" smtClean="0">
                <a:sym typeface="Wingdings" pitchFamily="2" charset="2"/>
              </a:rPr>
              <a:t>Reform (limited)</a:t>
            </a:r>
            <a:endParaRPr lang="en-US" b="1" dirty="0" smtClean="0">
              <a:sym typeface="Wingdings" pitchFamily="2" charset="2"/>
            </a:endParaRPr>
          </a:p>
          <a:p>
            <a:pPr lvl="1"/>
            <a:r>
              <a:rPr lang="en-US" dirty="0" smtClean="0">
                <a:sym typeface="Wingdings" pitchFamily="2" charset="2"/>
              </a:rPr>
              <a:t>Dominicans and Franciscans</a:t>
            </a:r>
          </a:p>
          <a:p>
            <a:pPr lvl="1"/>
            <a:r>
              <a:rPr lang="en-US" dirty="0" smtClean="0">
                <a:sym typeface="Wingdings" pitchFamily="2" charset="2"/>
              </a:rPr>
              <a:t>Heretics: </a:t>
            </a:r>
            <a:r>
              <a:rPr lang="en-US" dirty="0" err="1" smtClean="0">
                <a:sym typeface="Wingdings" pitchFamily="2" charset="2"/>
              </a:rPr>
              <a:t>Waldensians</a:t>
            </a:r>
            <a:r>
              <a:rPr lang="en-US" dirty="0" smtClean="0">
                <a:sym typeface="Wingdings" pitchFamily="2" charset="2"/>
              </a:rPr>
              <a:t> and </a:t>
            </a:r>
            <a:r>
              <a:rPr lang="en-US" dirty="0" err="1" smtClean="0">
                <a:sym typeface="Wingdings" pitchFamily="2" charset="2"/>
              </a:rPr>
              <a:t>Cathars</a:t>
            </a:r>
            <a:endParaRPr lang="en-US" dirty="0" smtClean="0">
              <a:sym typeface="Wingdings" pitchFamily="2"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Cathedral </a:t>
            </a:r>
            <a:r>
              <a:rPr lang="en-US" dirty="0" smtClean="0"/>
              <a:t>Schools </a:t>
            </a:r>
            <a:r>
              <a:rPr lang="en-US" dirty="0" smtClean="0">
                <a:sym typeface="Wingdings" pitchFamily="2" charset="2"/>
              </a:rPr>
              <a:t> Universities</a:t>
            </a:r>
          </a:p>
          <a:p>
            <a:r>
              <a:rPr lang="en-US" dirty="0" smtClean="0">
                <a:sym typeface="Wingdings" pitchFamily="2" charset="2"/>
              </a:rPr>
              <a:t>Liberal Arts Education</a:t>
            </a:r>
          </a:p>
          <a:p>
            <a:r>
              <a:rPr lang="en-US" dirty="0" smtClean="0">
                <a:sym typeface="Wingdings" pitchFamily="2" charset="2"/>
              </a:rPr>
              <a:t>Aristotle – Works are translated</a:t>
            </a:r>
          </a:p>
          <a:p>
            <a:r>
              <a:rPr lang="en-US" dirty="0" smtClean="0">
                <a:sym typeface="Wingdings" pitchFamily="2" charset="2"/>
              </a:rPr>
              <a:t>St. Thomas Aquinas</a:t>
            </a:r>
          </a:p>
          <a:p>
            <a:pPr lvl="1"/>
            <a:r>
              <a:rPr lang="en-US" dirty="0" smtClean="0">
                <a:sym typeface="Wingdings" pitchFamily="2" charset="2"/>
              </a:rPr>
              <a:t>Synthesize Greek Philosophy and Church Theology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iptorium.jpg"/>
          <p:cNvPicPr>
            <a:picLocks noGrp="1" noChangeAspect="1"/>
          </p:cNvPicPr>
          <p:nvPr>
            <p:ph idx="1"/>
          </p:nvPr>
        </p:nvPicPr>
        <p:blipFill>
          <a:blip r:embed="rId2" cstate="print"/>
          <a:stretch>
            <a:fillRect/>
          </a:stretch>
        </p:blipFill>
        <p:spPr>
          <a:xfrm>
            <a:off x="152400" y="1066800"/>
            <a:ext cx="8644538" cy="4114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Europe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4902422"/>
              </p:ext>
            </p:extLst>
          </p:nvPr>
        </p:nvGraphicFramePr>
        <p:xfrm>
          <a:off x="304800" y="1554161"/>
          <a:ext cx="8686800" cy="5077265"/>
        </p:xfrm>
        <a:graphic>
          <a:graphicData uri="http://schemas.openxmlformats.org/drawingml/2006/table">
            <a:tbl>
              <a:tblPr firstRow="1" bandRow="1">
                <a:tableStyleId>{5C22544A-7EE6-4342-B048-85BDC9FD1C3A}</a:tableStyleId>
              </a:tblPr>
              <a:tblGrid>
                <a:gridCol w="2590800"/>
                <a:gridCol w="3124200"/>
                <a:gridCol w="2971800"/>
              </a:tblGrid>
              <a:tr h="851415">
                <a:tc>
                  <a:txBody>
                    <a:bodyPr/>
                    <a:lstStyle/>
                    <a:p>
                      <a:pPr algn="ctr"/>
                      <a:r>
                        <a:rPr lang="en-US" dirty="0" smtClean="0">
                          <a:solidFill>
                            <a:schemeClr val="tx1"/>
                          </a:solidFill>
                        </a:rPr>
                        <a:t>476 – 800</a:t>
                      </a:r>
                    </a:p>
                    <a:p>
                      <a:pPr algn="ctr"/>
                      <a:r>
                        <a:rPr lang="en-US" sz="3200" dirty="0" smtClean="0">
                          <a:solidFill>
                            <a:schemeClr val="tx1"/>
                          </a:solidFill>
                        </a:rPr>
                        <a:t>Dark</a:t>
                      </a:r>
                      <a:r>
                        <a:rPr lang="en-US" sz="3200" baseline="0" dirty="0" smtClean="0">
                          <a:solidFill>
                            <a:schemeClr val="tx1"/>
                          </a:solidFill>
                        </a:rPr>
                        <a:t> Age</a:t>
                      </a:r>
                      <a:endParaRPr lang="en-US" sz="3200" dirty="0">
                        <a:solidFill>
                          <a:schemeClr val="tx1"/>
                        </a:solidFill>
                      </a:endParaRPr>
                    </a:p>
                  </a:txBody>
                  <a:tcPr/>
                </a:tc>
                <a:tc>
                  <a:txBody>
                    <a:bodyPr/>
                    <a:lstStyle/>
                    <a:p>
                      <a:pPr algn="ctr"/>
                      <a:r>
                        <a:rPr lang="en-US" dirty="0" smtClean="0">
                          <a:solidFill>
                            <a:schemeClr val="tx1"/>
                          </a:solidFill>
                        </a:rPr>
                        <a:t>800 - 1204</a:t>
                      </a:r>
                    </a:p>
                    <a:p>
                      <a:pPr algn="ctr"/>
                      <a:r>
                        <a:rPr lang="en-US" sz="3200" dirty="0" smtClean="0">
                          <a:solidFill>
                            <a:schemeClr val="tx1"/>
                          </a:solidFill>
                        </a:rPr>
                        <a:t>Middle Age</a:t>
                      </a:r>
                    </a:p>
                  </a:txBody>
                  <a:tcPr/>
                </a:tc>
                <a:tc>
                  <a:txBody>
                    <a:bodyPr/>
                    <a:lstStyle/>
                    <a:p>
                      <a:pPr algn="ctr"/>
                      <a:r>
                        <a:rPr lang="en-US" dirty="0" smtClean="0">
                          <a:solidFill>
                            <a:schemeClr val="tx1"/>
                          </a:solidFill>
                        </a:rPr>
                        <a:t>1204 - 1450</a:t>
                      </a:r>
                    </a:p>
                    <a:p>
                      <a:pPr algn="ctr"/>
                      <a:r>
                        <a:rPr lang="en-US" sz="3200" dirty="0" smtClean="0">
                          <a:solidFill>
                            <a:schemeClr val="tx1"/>
                          </a:solidFill>
                        </a:rPr>
                        <a:t>High Middle Age</a:t>
                      </a:r>
                    </a:p>
                  </a:txBody>
                  <a:tcPr/>
                </a:tc>
              </a:tr>
              <a:tr h="4223825">
                <a:tc>
                  <a:txBody>
                    <a:bodyPr/>
                    <a:lstStyle/>
                    <a:p>
                      <a:r>
                        <a:rPr lang="en-US" dirty="0" smtClean="0"/>
                        <a:t>Fall of Rome</a:t>
                      </a:r>
                    </a:p>
                    <a:p>
                      <a:endParaRPr lang="en-US" dirty="0" smtClean="0"/>
                    </a:p>
                    <a:p>
                      <a:r>
                        <a:rPr lang="en-US" dirty="0" smtClean="0"/>
                        <a:t>De Urbanization</a:t>
                      </a:r>
                    </a:p>
                    <a:p>
                      <a:endParaRPr lang="en-US" dirty="0" smtClean="0"/>
                    </a:p>
                    <a:p>
                      <a:r>
                        <a:rPr lang="en-US" dirty="0" smtClean="0"/>
                        <a:t>Learning Declines</a:t>
                      </a:r>
                    </a:p>
                    <a:p>
                      <a:endParaRPr lang="en-US" dirty="0" smtClean="0"/>
                    </a:p>
                    <a:p>
                      <a:r>
                        <a:rPr lang="en-US" dirty="0" smtClean="0"/>
                        <a:t>Language is Lost</a:t>
                      </a:r>
                    </a:p>
                    <a:p>
                      <a:endParaRPr lang="en-US" dirty="0" smtClean="0"/>
                    </a:p>
                    <a:p>
                      <a:r>
                        <a:rPr lang="en-US" dirty="0" smtClean="0"/>
                        <a:t>Constant</a:t>
                      </a:r>
                      <a:r>
                        <a:rPr lang="en-US" baseline="0" dirty="0" smtClean="0"/>
                        <a:t> Invasion + War</a:t>
                      </a:r>
                    </a:p>
                    <a:p>
                      <a:endParaRPr lang="en-US" baseline="0" dirty="0" smtClean="0"/>
                    </a:p>
                    <a:p>
                      <a:r>
                        <a:rPr lang="en-US" baseline="0" dirty="0" smtClean="0"/>
                        <a:t>Trade Ceases</a:t>
                      </a:r>
                      <a:endParaRPr lang="en-US" dirty="0"/>
                    </a:p>
                  </a:txBody>
                  <a:tcPr/>
                </a:tc>
                <a:tc>
                  <a:txBody>
                    <a:bodyPr/>
                    <a:lstStyle/>
                    <a:p>
                      <a:r>
                        <a:rPr lang="en-US" dirty="0" smtClean="0"/>
                        <a:t>Feudalism Emerges</a:t>
                      </a:r>
                    </a:p>
                    <a:p>
                      <a:endParaRPr lang="en-US" dirty="0" smtClean="0"/>
                    </a:p>
                    <a:p>
                      <a:r>
                        <a:rPr lang="en-US" dirty="0" smtClean="0"/>
                        <a:t>RCC Source of Unity and Stability</a:t>
                      </a:r>
                    </a:p>
                    <a:p>
                      <a:endParaRPr lang="en-US" dirty="0" smtClean="0"/>
                    </a:p>
                    <a:p>
                      <a:r>
                        <a:rPr lang="en-US" dirty="0" smtClean="0"/>
                        <a:t>Holy</a:t>
                      </a:r>
                      <a:r>
                        <a:rPr lang="en-US" baseline="0" dirty="0" smtClean="0"/>
                        <a:t> Roman Empire - Charlemagne</a:t>
                      </a:r>
                    </a:p>
                    <a:p>
                      <a:endParaRPr lang="en-US" baseline="0" dirty="0" smtClean="0"/>
                    </a:p>
                    <a:p>
                      <a:r>
                        <a:rPr lang="en-US" baseline="0" dirty="0" smtClean="0"/>
                        <a:t>No Trade – Economic Self Sufficiency</a:t>
                      </a:r>
                    </a:p>
                    <a:p>
                      <a:endParaRPr lang="en-US" dirty="0"/>
                    </a:p>
                  </a:txBody>
                  <a:tcPr/>
                </a:tc>
                <a:tc>
                  <a:txBody>
                    <a:bodyPr/>
                    <a:lstStyle/>
                    <a:p>
                      <a:r>
                        <a:rPr lang="en-US" dirty="0" smtClean="0"/>
                        <a:t>“Rebirth</a:t>
                      </a:r>
                      <a:r>
                        <a:rPr lang="en-US" baseline="0" dirty="0" smtClean="0"/>
                        <a:t> of Europe”</a:t>
                      </a:r>
                    </a:p>
                    <a:p>
                      <a:endParaRPr lang="en-US" baseline="0" dirty="0" smtClean="0"/>
                    </a:p>
                    <a:p>
                      <a:r>
                        <a:rPr lang="en-US" baseline="0" dirty="0" smtClean="0"/>
                        <a:t>Crusades increase interaction and diffusion</a:t>
                      </a:r>
                    </a:p>
                    <a:p>
                      <a:endParaRPr lang="en-US" baseline="0" dirty="0" smtClean="0"/>
                    </a:p>
                    <a:p>
                      <a:r>
                        <a:rPr lang="en-US" baseline="0" dirty="0" smtClean="0"/>
                        <a:t>New Learning/Tech</a:t>
                      </a:r>
                    </a:p>
                    <a:p>
                      <a:endParaRPr lang="en-US" baseline="0" dirty="0" smtClean="0"/>
                    </a:p>
                    <a:p>
                      <a:r>
                        <a:rPr lang="en-US" baseline="0" dirty="0" smtClean="0"/>
                        <a:t>Trade Re Emerges</a:t>
                      </a:r>
                    </a:p>
                    <a:p>
                      <a:endParaRPr lang="en-US" baseline="0" dirty="0" smtClean="0"/>
                    </a:p>
                    <a:p>
                      <a:r>
                        <a:rPr lang="en-US" baseline="0" smtClean="0"/>
                        <a:t>Urbanization</a:t>
                      </a:r>
                      <a:endParaRPr lang="en-US" dirty="0"/>
                    </a:p>
                  </a:txBody>
                  <a:tcPr/>
                </a:tc>
              </a:tr>
            </a:tbl>
          </a:graphicData>
        </a:graphic>
      </p:graphicFrame>
    </p:spTree>
    <p:extLst>
      <p:ext uri="{BB962C8B-B14F-4D97-AF65-F5344CB8AC3E}">
        <p14:creationId xmlns:p14="http://schemas.microsoft.com/office/powerpoint/2010/main" val="2112912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iptoria.jpg"/>
          <p:cNvPicPr>
            <a:picLocks noGrp="1" noChangeAspect="1"/>
          </p:cNvPicPr>
          <p:nvPr>
            <p:ph idx="1"/>
          </p:nvPr>
        </p:nvPicPr>
        <p:blipFill>
          <a:blip r:embed="rId2" cstate="print"/>
          <a:stretch>
            <a:fillRect/>
          </a:stretch>
        </p:blipFill>
        <p:spPr>
          <a:xfrm>
            <a:off x="1676400" y="308769"/>
            <a:ext cx="5410200" cy="638704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14600"/>
            <a:ext cx="8458200" cy="1222375"/>
          </a:xfrm>
        </p:spPr>
        <p:txBody>
          <a:bodyPr>
            <a:noAutofit/>
          </a:bodyPr>
          <a:lstStyle/>
          <a:p>
            <a:pPr algn="ctr"/>
            <a:r>
              <a:rPr lang="en-US" sz="5400" dirty="0" smtClean="0"/>
              <a:t>The High Middle Ages in Western Europe</a:t>
            </a:r>
            <a:endParaRPr lang="en-US" sz="54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Voltaire</a:t>
            </a:r>
            <a:endParaRPr lang="en-US" dirty="0"/>
          </a:p>
        </p:txBody>
      </p:sp>
      <p:sp>
        <p:nvSpPr>
          <p:cNvPr id="3" name="Content Placeholder 2"/>
          <p:cNvSpPr>
            <a:spLocks noGrp="1"/>
          </p:cNvSpPr>
          <p:nvPr>
            <p:ph idx="1"/>
          </p:nvPr>
        </p:nvSpPr>
        <p:spPr/>
        <p:txBody>
          <a:bodyPr>
            <a:normAutofit/>
          </a:bodyPr>
          <a:lstStyle/>
          <a:p>
            <a:pPr algn="ctr">
              <a:buNone/>
            </a:pPr>
            <a:endParaRPr lang="en-US" sz="4000" b="1" dirty="0" smtClean="0"/>
          </a:p>
          <a:p>
            <a:pPr algn="ctr">
              <a:buNone/>
            </a:pPr>
            <a:r>
              <a:rPr lang="en-US" sz="4000" b="1" dirty="0" smtClean="0"/>
              <a:t>“The Holy Roman Empire was neither Holy, nor Roman, nor an Empire”</a:t>
            </a:r>
            <a:endParaRPr lang="en-US" sz="4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066800"/>
          </a:xfrm>
        </p:spPr>
        <p:txBody>
          <a:bodyPr/>
          <a:lstStyle/>
          <a:p>
            <a:r>
              <a:rPr lang="en-US" dirty="0" smtClean="0"/>
              <a:t>Regional Monarchies</a:t>
            </a:r>
            <a:endParaRPr lang="en-US" dirty="0"/>
          </a:p>
        </p:txBody>
      </p:sp>
      <p:sp>
        <p:nvSpPr>
          <p:cNvPr id="3" name="Content Placeholder 2"/>
          <p:cNvSpPr>
            <a:spLocks noGrp="1"/>
          </p:cNvSpPr>
          <p:nvPr>
            <p:ph idx="1"/>
          </p:nvPr>
        </p:nvSpPr>
        <p:spPr>
          <a:xfrm>
            <a:off x="304800" y="1066800"/>
            <a:ext cx="8686800" cy="5334000"/>
          </a:xfrm>
        </p:spPr>
        <p:txBody>
          <a:bodyPr>
            <a:normAutofit fontScale="92500" lnSpcReduction="20000"/>
          </a:bodyPr>
          <a:lstStyle/>
          <a:p>
            <a:r>
              <a:rPr lang="en-US" dirty="0" smtClean="0"/>
              <a:t>Gradual Centralization of Power</a:t>
            </a:r>
          </a:p>
          <a:p>
            <a:endParaRPr lang="en-US" dirty="0" smtClean="0"/>
          </a:p>
          <a:p>
            <a:r>
              <a:rPr lang="en-US" dirty="0" smtClean="0"/>
              <a:t>Holy Roman Empire</a:t>
            </a:r>
          </a:p>
          <a:p>
            <a:pPr lvl="1"/>
            <a:r>
              <a:rPr lang="en-US" dirty="0" smtClean="0"/>
              <a:t>Otto I – Crowned Emperor by Pope</a:t>
            </a:r>
          </a:p>
          <a:p>
            <a:r>
              <a:rPr lang="en-US" dirty="0" smtClean="0"/>
              <a:t>France</a:t>
            </a:r>
          </a:p>
          <a:p>
            <a:pPr lvl="1"/>
            <a:r>
              <a:rPr lang="en-US" dirty="0" smtClean="0"/>
              <a:t>Carolingians </a:t>
            </a:r>
            <a:r>
              <a:rPr lang="en-US" dirty="0" smtClean="0">
                <a:sym typeface="Wingdings" pitchFamily="2" charset="2"/>
              </a:rPr>
              <a:t> </a:t>
            </a:r>
            <a:r>
              <a:rPr lang="en-US" dirty="0" err="1" smtClean="0">
                <a:sym typeface="Wingdings" pitchFamily="2" charset="2"/>
              </a:rPr>
              <a:t>Capetians</a:t>
            </a:r>
            <a:endParaRPr lang="en-US" dirty="0" smtClean="0"/>
          </a:p>
          <a:p>
            <a:r>
              <a:rPr lang="en-US" dirty="0" smtClean="0"/>
              <a:t>England</a:t>
            </a:r>
          </a:p>
          <a:p>
            <a:pPr lvl="1"/>
            <a:r>
              <a:rPr lang="en-US" dirty="0" smtClean="0"/>
              <a:t>Normans – William the Conqueror</a:t>
            </a:r>
          </a:p>
          <a:p>
            <a:r>
              <a:rPr lang="en-US" dirty="0" smtClean="0"/>
              <a:t>Italy</a:t>
            </a:r>
          </a:p>
          <a:p>
            <a:pPr lvl="1"/>
            <a:r>
              <a:rPr lang="en-US" dirty="0" smtClean="0"/>
              <a:t>Ecclesiastical City-States</a:t>
            </a:r>
          </a:p>
          <a:p>
            <a:r>
              <a:rPr lang="en-US" dirty="0" smtClean="0"/>
              <a:t>Iberia</a:t>
            </a:r>
          </a:p>
          <a:p>
            <a:pPr lvl="1"/>
            <a:r>
              <a:rPr lang="en-US" dirty="0" smtClean="0"/>
              <a:t>Christian Kingdoms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etian Kings.gif"/>
          <p:cNvPicPr>
            <a:picLocks noGrp="1" noChangeAspect="1"/>
          </p:cNvPicPr>
          <p:nvPr>
            <p:ph idx="1"/>
          </p:nvPr>
        </p:nvPicPr>
        <p:blipFill>
          <a:blip r:embed="rId2" cstate="print"/>
          <a:stretch>
            <a:fillRect/>
          </a:stretch>
        </p:blipFill>
        <p:spPr>
          <a:xfrm>
            <a:off x="743307" y="0"/>
            <a:ext cx="7015654" cy="6858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etian Map.gif"/>
          <p:cNvPicPr>
            <a:picLocks noGrp="1" noChangeAspect="1"/>
          </p:cNvPicPr>
          <p:nvPr>
            <p:ph idx="1"/>
          </p:nvPr>
        </p:nvPicPr>
        <p:blipFill>
          <a:blip r:embed="rId2" cstate="print"/>
          <a:stretch>
            <a:fillRect/>
          </a:stretch>
        </p:blipFill>
        <p:spPr>
          <a:xfrm>
            <a:off x="304800" y="89518"/>
            <a:ext cx="7709004" cy="661608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the conqueror</a:t>
            </a:r>
            <a:endParaRPr lang="en-US" dirty="0"/>
          </a:p>
        </p:txBody>
      </p:sp>
      <p:pic>
        <p:nvPicPr>
          <p:cNvPr id="4" name="Content Placeholder 3" descr="William the Conqueror.gif"/>
          <p:cNvPicPr>
            <a:picLocks noGrp="1" noChangeAspect="1"/>
          </p:cNvPicPr>
          <p:nvPr>
            <p:ph idx="1"/>
          </p:nvPr>
        </p:nvPicPr>
        <p:blipFill>
          <a:blip r:embed="rId2" cstate="print"/>
          <a:stretch>
            <a:fillRect/>
          </a:stretch>
        </p:blipFill>
        <p:spPr>
          <a:xfrm>
            <a:off x="2438400" y="1447800"/>
            <a:ext cx="3974308" cy="50970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ill C Map.gif"/>
          <p:cNvPicPr>
            <a:picLocks noGrp="1" noChangeAspect="1"/>
          </p:cNvPicPr>
          <p:nvPr>
            <p:ph idx="1"/>
          </p:nvPr>
        </p:nvPicPr>
        <p:blipFill>
          <a:blip r:embed="rId2" cstate="print"/>
          <a:stretch>
            <a:fillRect/>
          </a:stretch>
        </p:blipFill>
        <p:spPr>
          <a:xfrm>
            <a:off x="1066800" y="546133"/>
            <a:ext cx="6781799" cy="619404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00 Years 2.gif"/>
          <p:cNvPicPr>
            <a:picLocks noGrp="1" noChangeAspect="1"/>
          </p:cNvPicPr>
          <p:nvPr>
            <p:ph idx="1"/>
          </p:nvPr>
        </p:nvPicPr>
        <p:blipFill>
          <a:blip r:embed="rId2" cstate="print"/>
          <a:stretch>
            <a:fillRect/>
          </a:stretch>
        </p:blipFill>
        <p:spPr>
          <a:xfrm>
            <a:off x="1447800" y="0"/>
            <a:ext cx="6248400" cy="67691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Advancements</a:t>
            </a:r>
            <a:endParaRPr lang="en-US" dirty="0"/>
          </a:p>
        </p:txBody>
      </p:sp>
      <p:sp>
        <p:nvSpPr>
          <p:cNvPr id="3" name="Content Placeholder 2"/>
          <p:cNvSpPr>
            <a:spLocks noGrp="1"/>
          </p:cNvSpPr>
          <p:nvPr>
            <p:ph idx="1"/>
          </p:nvPr>
        </p:nvSpPr>
        <p:spPr/>
        <p:txBody>
          <a:bodyPr>
            <a:normAutofit/>
          </a:bodyPr>
          <a:lstStyle/>
          <a:p>
            <a:r>
              <a:rPr lang="en-US" sz="3600" dirty="0" smtClean="0"/>
              <a:t>Expanded Arable Land</a:t>
            </a:r>
          </a:p>
          <a:p>
            <a:r>
              <a:rPr lang="en-US" sz="3600" dirty="0" smtClean="0"/>
              <a:t>Improved Agricultural Techniques</a:t>
            </a:r>
          </a:p>
          <a:p>
            <a:r>
              <a:rPr lang="en-US" sz="3600" dirty="0" smtClean="0"/>
              <a:t>New Tools and Technology</a:t>
            </a:r>
          </a:p>
          <a:p>
            <a:r>
              <a:rPr lang="en-US" sz="3600" dirty="0" smtClean="0"/>
              <a:t>Agricultural </a:t>
            </a:r>
            <a:r>
              <a:rPr lang="en-US" sz="3600" dirty="0" smtClean="0"/>
              <a:t>Production ↑ - Population ↑</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782"/>
            <a:ext cx="8686800" cy="838200"/>
          </a:xfrm>
        </p:spPr>
        <p:txBody>
          <a:bodyPr>
            <a:normAutofit fontScale="90000"/>
          </a:bodyPr>
          <a:lstStyle/>
          <a:p>
            <a:r>
              <a:rPr lang="en-US" dirty="0" smtClean="0"/>
              <a:t>Successor </a:t>
            </a:r>
            <a:r>
              <a:rPr lang="en-US" dirty="0" smtClean="0"/>
              <a:t>States of the Roman Empire</a:t>
            </a:r>
            <a:endParaRPr lang="en-US" dirty="0"/>
          </a:p>
        </p:txBody>
      </p:sp>
      <p:sp>
        <p:nvSpPr>
          <p:cNvPr id="3" name="Content Placeholder 2"/>
          <p:cNvSpPr>
            <a:spLocks noGrp="1"/>
          </p:cNvSpPr>
          <p:nvPr>
            <p:ph idx="1"/>
          </p:nvPr>
        </p:nvSpPr>
        <p:spPr>
          <a:xfrm>
            <a:off x="304800" y="1066800"/>
            <a:ext cx="8686800" cy="5486400"/>
          </a:xfrm>
        </p:spPr>
        <p:txBody>
          <a:bodyPr>
            <a:normAutofit/>
          </a:bodyPr>
          <a:lstStyle/>
          <a:p>
            <a:r>
              <a:rPr lang="en-US" dirty="0" smtClean="0"/>
              <a:t>Visigoths – Spain</a:t>
            </a:r>
          </a:p>
          <a:p>
            <a:r>
              <a:rPr lang="en-US" dirty="0" smtClean="0"/>
              <a:t>Franks – </a:t>
            </a:r>
            <a:r>
              <a:rPr lang="en-US" dirty="0" smtClean="0"/>
              <a:t>France/Germany</a:t>
            </a:r>
          </a:p>
          <a:p>
            <a:pPr lvl="1"/>
            <a:r>
              <a:rPr lang="en-US" dirty="0"/>
              <a:t>Clovis Converts to Christianity</a:t>
            </a:r>
          </a:p>
          <a:p>
            <a:pPr lvl="1"/>
            <a:r>
              <a:rPr lang="en-US" dirty="0"/>
              <a:t>Carolingian Dynasty</a:t>
            </a:r>
          </a:p>
          <a:p>
            <a:pPr lvl="1"/>
            <a:r>
              <a:rPr lang="en-US" dirty="0"/>
              <a:t>Charlemagne – Holy Roman Emperor</a:t>
            </a:r>
          </a:p>
          <a:p>
            <a:pPr lvl="2"/>
            <a:r>
              <a:rPr lang="en-US" dirty="0"/>
              <a:t>No Bureaucracy</a:t>
            </a:r>
          </a:p>
          <a:p>
            <a:pPr lvl="2"/>
            <a:r>
              <a:rPr lang="en-US" dirty="0" err="1"/>
              <a:t>Missi</a:t>
            </a:r>
            <a:r>
              <a:rPr lang="en-US" dirty="0"/>
              <a:t> </a:t>
            </a:r>
            <a:r>
              <a:rPr lang="en-US" dirty="0" err="1"/>
              <a:t>Dominici</a:t>
            </a:r>
            <a:r>
              <a:rPr lang="en-US" dirty="0"/>
              <a:t> – Imperial Officials</a:t>
            </a:r>
          </a:p>
          <a:p>
            <a:pPr lvl="1"/>
            <a:r>
              <a:rPr lang="en-US" dirty="0"/>
              <a:t>Gradual Centralization</a:t>
            </a:r>
          </a:p>
          <a:p>
            <a:r>
              <a:rPr lang="en-US" dirty="0" err="1" smtClean="0"/>
              <a:t>Lombards</a:t>
            </a:r>
            <a:r>
              <a:rPr lang="en-US" dirty="0" smtClean="0"/>
              <a:t> </a:t>
            </a:r>
            <a:r>
              <a:rPr lang="en-US" dirty="0" smtClean="0"/>
              <a:t>– Italy</a:t>
            </a:r>
          </a:p>
          <a:p>
            <a:r>
              <a:rPr lang="en-US" dirty="0" smtClean="0"/>
              <a:t>Angles and Saxons - England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990600"/>
          </a:xfrm>
        </p:spPr>
        <p:txBody>
          <a:bodyPr>
            <a:normAutofit/>
          </a:bodyPr>
          <a:lstStyle/>
          <a:p>
            <a:r>
              <a:rPr lang="en-US" dirty="0" smtClean="0"/>
              <a:t>Economic activity</a:t>
            </a:r>
            <a:endParaRPr lang="en-US" dirty="0"/>
          </a:p>
        </p:txBody>
      </p:sp>
      <p:sp>
        <p:nvSpPr>
          <p:cNvPr id="3" name="Content Placeholder 2"/>
          <p:cNvSpPr>
            <a:spLocks noGrp="1"/>
          </p:cNvSpPr>
          <p:nvPr>
            <p:ph idx="1"/>
          </p:nvPr>
        </p:nvSpPr>
        <p:spPr>
          <a:xfrm>
            <a:off x="304800" y="990600"/>
            <a:ext cx="8686800" cy="5638800"/>
          </a:xfrm>
        </p:spPr>
        <p:txBody>
          <a:bodyPr>
            <a:normAutofit/>
          </a:bodyPr>
          <a:lstStyle/>
          <a:p>
            <a:r>
              <a:rPr lang="en-US" dirty="0" smtClean="0"/>
              <a:t>Urbanization</a:t>
            </a:r>
          </a:p>
          <a:p>
            <a:r>
              <a:rPr lang="en-US" dirty="0" smtClean="0"/>
              <a:t>Trade</a:t>
            </a:r>
          </a:p>
          <a:p>
            <a:pPr lvl="1"/>
            <a:r>
              <a:rPr lang="en-US" dirty="0" smtClean="0"/>
              <a:t>Mediterranean</a:t>
            </a:r>
          </a:p>
          <a:p>
            <a:pPr lvl="1"/>
            <a:r>
              <a:rPr lang="en-US" dirty="0" smtClean="0"/>
              <a:t>Hanseatic League</a:t>
            </a:r>
          </a:p>
          <a:p>
            <a:r>
              <a:rPr lang="en-US" dirty="0" smtClean="0"/>
              <a:t>Banking</a:t>
            </a:r>
          </a:p>
          <a:p>
            <a:pPr lvl="1"/>
            <a:r>
              <a:rPr lang="en-US" dirty="0" smtClean="0"/>
              <a:t>Credit</a:t>
            </a:r>
          </a:p>
          <a:p>
            <a:pPr lvl="1"/>
            <a:r>
              <a:rPr lang="en-US" dirty="0" smtClean="0"/>
              <a:t>Joint Stock Companies</a:t>
            </a:r>
          </a:p>
          <a:p>
            <a:r>
              <a:rPr lang="en-US" dirty="0" smtClean="0"/>
              <a:t>Guilds</a:t>
            </a:r>
          </a:p>
          <a:p>
            <a:pPr lvl="1"/>
            <a:r>
              <a:rPr lang="en-US" dirty="0" smtClean="0"/>
              <a:t>Similar to Unions</a:t>
            </a:r>
          </a:p>
          <a:p>
            <a:pPr lvl="1"/>
            <a:r>
              <a:rPr lang="en-US" dirty="0" smtClean="0"/>
              <a:t>Important Socially and Economically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Structures</a:t>
            </a:r>
            <a:endParaRPr lang="en-US" dirty="0"/>
          </a:p>
        </p:txBody>
      </p:sp>
      <p:sp>
        <p:nvSpPr>
          <p:cNvPr id="3" name="Content Placeholder 2"/>
          <p:cNvSpPr>
            <a:spLocks noGrp="1"/>
          </p:cNvSpPr>
          <p:nvPr>
            <p:ph idx="1"/>
          </p:nvPr>
        </p:nvSpPr>
        <p:spPr>
          <a:xfrm>
            <a:off x="304800" y="1295400"/>
            <a:ext cx="8686800" cy="4724400"/>
          </a:xfrm>
        </p:spPr>
        <p:txBody>
          <a:bodyPr/>
          <a:lstStyle/>
          <a:p>
            <a:r>
              <a:rPr lang="en-US" dirty="0" smtClean="0"/>
              <a:t>3 Estates</a:t>
            </a:r>
          </a:p>
          <a:p>
            <a:pPr lvl="1"/>
            <a:r>
              <a:rPr lang="en-US" dirty="0" smtClean="0"/>
              <a:t>“Those who pray, those who fight and those who work”  </a:t>
            </a:r>
          </a:p>
          <a:p>
            <a:r>
              <a:rPr lang="en-US" dirty="0" smtClean="0"/>
              <a:t>Social Inequality</a:t>
            </a:r>
          </a:p>
          <a:p>
            <a:r>
              <a:rPr lang="en-US" dirty="0" smtClean="0"/>
              <a:t>Chivalry</a:t>
            </a:r>
          </a:p>
          <a:p>
            <a:pPr lvl="1"/>
            <a:r>
              <a:rPr lang="en-US" dirty="0" smtClean="0"/>
              <a:t>Code of Conduct</a:t>
            </a:r>
          </a:p>
          <a:p>
            <a:r>
              <a:rPr lang="en-US" dirty="0" smtClean="0"/>
              <a:t>Gender Roles</a:t>
            </a:r>
          </a:p>
          <a:p>
            <a:pPr lvl="1"/>
            <a:r>
              <a:rPr lang="en-US" dirty="0" smtClean="0"/>
              <a:t>Women worked alongside men</a:t>
            </a:r>
          </a:p>
          <a:p>
            <a:pPr lvl="1">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Expansion</a:t>
            </a:r>
            <a:endParaRPr lang="en-US" dirty="0"/>
          </a:p>
        </p:txBody>
      </p:sp>
      <p:sp>
        <p:nvSpPr>
          <p:cNvPr id="3" name="Content Placeholder 2"/>
          <p:cNvSpPr>
            <a:spLocks noGrp="1"/>
          </p:cNvSpPr>
          <p:nvPr>
            <p:ph idx="1"/>
          </p:nvPr>
        </p:nvSpPr>
        <p:spPr/>
        <p:txBody>
          <a:bodyPr/>
          <a:lstStyle/>
          <a:p>
            <a:r>
              <a:rPr lang="en-US" dirty="0" smtClean="0"/>
              <a:t>Atlantic/Baltic Colonization</a:t>
            </a:r>
          </a:p>
          <a:p>
            <a:r>
              <a:rPr lang="en-US" dirty="0" err="1" smtClean="0"/>
              <a:t>Reconquista</a:t>
            </a:r>
            <a:r>
              <a:rPr lang="en-US" dirty="0" smtClean="0"/>
              <a:t> of Spain</a:t>
            </a:r>
          </a:p>
          <a:p>
            <a:r>
              <a:rPr lang="en-US" dirty="0" smtClean="0"/>
              <a:t>Crusades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dieval Trade.jpg"/>
          <p:cNvPicPr>
            <a:picLocks noGrp="1" noChangeAspect="1"/>
          </p:cNvPicPr>
          <p:nvPr>
            <p:ph idx="1"/>
          </p:nvPr>
        </p:nvPicPr>
        <p:blipFill>
          <a:blip r:embed="rId2" cstate="print"/>
          <a:stretch>
            <a:fillRect/>
          </a:stretch>
        </p:blipFill>
        <p:spPr>
          <a:xfrm>
            <a:off x="914400" y="152400"/>
            <a:ext cx="7315200" cy="658472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nsaklein.jpg"/>
          <p:cNvPicPr>
            <a:picLocks noGrp="1" noChangeAspect="1"/>
          </p:cNvPicPr>
          <p:nvPr>
            <p:ph idx="1"/>
          </p:nvPr>
        </p:nvPicPr>
        <p:blipFill>
          <a:blip r:embed="rId2" cstate="print"/>
          <a:stretch>
            <a:fillRect/>
          </a:stretch>
        </p:blipFill>
        <p:spPr>
          <a:xfrm>
            <a:off x="0" y="0"/>
            <a:ext cx="9127283" cy="6629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conquista.gif"/>
          <p:cNvPicPr>
            <a:picLocks noGrp="1" noChangeAspect="1"/>
          </p:cNvPicPr>
          <p:nvPr>
            <p:ph idx="1"/>
          </p:nvPr>
        </p:nvPicPr>
        <p:blipFill>
          <a:blip r:embed="rId2" cstate="print"/>
          <a:stretch>
            <a:fillRect/>
          </a:stretch>
        </p:blipFill>
        <p:spPr>
          <a:xfrm>
            <a:off x="381000" y="51574"/>
            <a:ext cx="7543800" cy="665699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king Expansion.png"/>
          <p:cNvPicPr>
            <a:picLocks noGrp="1" noChangeAspect="1"/>
          </p:cNvPicPr>
          <p:nvPr>
            <p:ph idx="1"/>
          </p:nvPr>
        </p:nvPicPr>
        <p:blipFill>
          <a:blip r:embed="rId2" cstate="print"/>
          <a:stretch>
            <a:fillRect/>
          </a:stretch>
        </p:blipFill>
        <p:spPr>
          <a:xfrm>
            <a:off x="-38368" y="304800"/>
            <a:ext cx="9182368" cy="6032805"/>
          </a:xfrm>
          <a:solidFill>
            <a:srgbClr val="0070C0"/>
          </a:solid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dirty="0" smtClean="0"/>
              <a:t>Pope Urban II</a:t>
            </a:r>
            <a:endParaRPr lang="en-US" dirty="0"/>
          </a:p>
        </p:txBody>
      </p:sp>
      <p:sp>
        <p:nvSpPr>
          <p:cNvPr id="3" name="Content Placeholder 2"/>
          <p:cNvSpPr>
            <a:spLocks noGrp="1"/>
          </p:cNvSpPr>
          <p:nvPr>
            <p:ph idx="1"/>
          </p:nvPr>
        </p:nvSpPr>
        <p:spPr>
          <a:xfrm>
            <a:off x="304800" y="1066800"/>
            <a:ext cx="8686800" cy="5791200"/>
          </a:xfrm>
        </p:spPr>
        <p:txBody>
          <a:bodyPr>
            <a:normAutofit fontScale="77500" lnSpcReduction="20000"/>
          </a:bodyPr>
          <a:lstStyle/>
          <a:p>
            <a:pPr>
              <a:buNone/>
            </a:pPr>
            <a:r>
              <a:rPr lang="en-US" b="1" i="1" dirty="0" smtClean="0"/>
              <a:t>"</a:t>
            </a:r>
            <a:r>
              <a:rPr lang="en-US" sz="3400" b="1" i="1" dirty="0" smtClean="0"/>
              <a:t>The noble race of Franks must come to the aid their fellow Christians in the East. The infidel Turks are advancing into the heart of Eastern Christendom; Christians are being oppressed and attacked; churches and holy places are being defiled. Jerusalem is groaning under the Saracen yoke. The Holy </a:t>
            </a:r>
            <a:r>
              <a:rPr lang="en-US" sz="3400" b="1" i="1" dirty="0" err="1" smtClean="0"/>
              <a:t>Sepulchre</a:t>
            </a:r>
            <a:r>
              <a:rPr lang="en-US" sz="3400" b="1" i="1" dirty="0" smtClean="0"/>
              <a:t> is in Moslem hands and has been turned into a mosque. Pilgrims are harassed and even prevented from access to the Holy Land.</a:t>
            </a:r>
            <a:r>
              <a:rPr lang="en-US" sz="3400" b="1" dirty="0" smtClean="0"/>
              <a:t>  </a:t>
            </a:r>
            <a:r>
              <a:rPr lang="en-US" sz="3400" b="1" i="1" dirty="0" smtClean="0"/>
              <a:t>The West must march to the defense of the East. All should go, rich and poor alike. The Franks must stop their internal wars and squabbles. Let them go instead against the infidel and fight a righteous war.</a:t>
            </a:r>
            <a:r>
              <a:rPr lang="en-US" sz="3400" b="1" dirty="0" smtClean="0"/>
              <a:t>  </a:t>
            </a:r>
            <a:r>
              <a:rPr lang="en-US" sz="3400" b="1" i="1" dirty="0" smtClean="0"/>
              <a:t>God himself will lead them, for they will be doing His work. There will be absolution and remission of sins for all who die in the service of Christ. Here they are poor and miserable sinners; there they will be rich and happy. Let none hesitate; they must march next summer. God wills it! </a:t>
            </a:r>
            <a:endParaRPr lang="en-US" sz="34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usades%20Siege%20Weapons.jpg"/>
          <p:cNvPicPr>
            <a:picLocks noGrp="1" noChangeAspect="1"/>
          </p:cNvPicPr>
          <p:nvPr>
            <p:ph idx="1"/>
          </p:nvPr>
        </p:nvPicPr>
        <p:blipFill>
          <a:blip r:embed="rId2" cstate="print"/>
          <a:stretch>
            <a:fillRect/>
          </a:stretch>
        </p:blipFill>
        <p:spPr>
          <a:xfrm>
            <a:off x="1600200" y="16976"/>
            <a:ext cx="5334000" cy="665029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95-1140_EUR_crusades-CWA_152.jpg"/>
          <p:cNvPicPr>
            <a:picLocks noGrp="1" noChangeAspect="1"/>
          </p:cNvPicPr>
          <p:nvPr>
            <p:ph idx="1"/>
          </p:nvPr>
        </p:nvPicPr>
        <p:blipFill>
          <a:blip r:embed="rId2" cstate="print"/>
          <a:stretch>
            <a:fillRect/>
          </a:stretch>
        </p:blipFill>
        <p:spPr>
          <a:xfrm>
            <a:off x="152400" y="152400"/>
            <a:ext cx="8610600" cy="662619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Carolingian Decline</a:t>
            </a:r>
            <a:endParaRPr lang="en-US" dirty="0"/>
          </a:p>
        </p:txBody>
      </p:sp>
      <p:sp>
        <p:nvSpPr>
          <p:cNvPr id="3" name="Content Placeholder 2"/>
          <p:cNvSpPr>
            <a:spLocks noGrp="1"/>
          </p:cNvSpPr>
          <p:nvPr>
            <p:ph idx="1"/>
          </p:nvPr>
        </p:nvSpPr>
        <p:spPr/>
        <p:txBody>
          <a:bodyPr/>
          <a:lstStyle/>
          <a:p>
            <a:r>
              <a:rPr lang="en-US" dirty="0" smtClean="0"/>
              <a:t>Louis the Pious – Lost control of powerful counts/nobles</a:t>
            </a:r>
          </a:p>
          <a:p>
            <a:r>
              <a:rPr lang="en-US" dirty="0" smtClean="0"/>
              <a:t>Invasion</a:t>
            </a:r>
          </a:p>
          <a:p>
            <a:pPr lvl="1"/>
            <a:r>
              <a:rPr lang="en-US" dirty="0" smtClean="0"/>
              <a:t>Muslims</a:t>
            </a:r>
          </a:p>
          <a:p>
            <a:pPr lvl="1"/>
            <a:r>
              <a:rPr lang="en-US" dirty="0" err="1" smtClean="0"/>
              <a:t>Maygyars</a:t>
            </a:r>
            <a:endParaRPr lang="en-US" dirty="0" smtClean="0"/>
          </a:p>
          <a:p>
            <a:pPr lvl="1"/>
            <a:r>
              <a:rPr lang="en-US" dirty="0" smtClean="0"/>
              <a:t>Vikings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ttle%20of%20Crusades1.jpg"/>
          <p:cNvPicPr>
            <a:picLocks noGrp="1" noChangeAspect="1"/>
          </p:cNvPicPr>
          <p:nvPr>
            <p:ph idx="1"/>
          </p:nvPr>
        </p:nvPicPr>
        <p:blipFill>
          <a:blip r:embed="rId2" cstate="print"/>
          <a:stretch>
            <a:fillRect/>
          </a:stretch>
        </p:blipFill>
        <p:spPr>
          <a:xfrm>
            <a:off x="152399" y="1219200"/>
            <a:ext cx="8876381" cy="3810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usades_final.jpg"/>
          <p:cNvPicPr>
            <a:picLocks noGrp="1" noChangeAspect="1"/>
          </p:cNvPicPr>
          <p:nvPr>
            <p:ph idx="1"/>
          </p:nvPr>
        </p:nvPicPr>
        <p:blipFill>
          <a:blip r:embed="rId2" cstate="print"/>
          <a:stretch>
            <a:fillRect/>
          </a:stretch>
        </p:blipFill>
        <p:spPr>
          <a:xfrm>
            <a:off x="0" y="990600"/>
            <a:ext cx="9094557" cy="5313819"/>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Requite evil with good and he who is your enemy will become your dearest friend. But none will attain this save those who endure with fortitude and are greatly </a:t>
            </a:r>
            <a:r>
              <a:rPr lang="en-US" dirty="0" err="1" smtClean="0"/>
              <a:t>favoured</a:t>
            </a:r>
            <a:r>
              <a:rPr lang="en-US" dirty="0" smtClean="0"/>
              <a:t> by Allah.</a:t>
            </a:r>
          </a:p>
          <a:p>
            <a:pPr lvl="1"/>
            <a:r>
              <a:rPr lang="en-US" dirty="0" smtClean="0"/>
              <a:t>The Quran</a:t>
            </a:r>
          </a:p>
          <a:p>
            <a:endParaRPr lang="en-US" dirty="0" smtClean="0"/>
          </a:p>
          <a:p>
            <a:r>
              <a:rPr lang="en-US" dirty="0" smtClean="0"/>
              <a:t>"Blessed be the peacemakers" (Matthew 5:9)</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Vikings</a:t>
            </a:r>
            <a:endParaRPr lang="en-US" dirty="0"/>
          </a:p>
        </p:txBody>
      </p:sp>
      <p:sp>
        <p:nvSpPr>
          <p:cNvPr id="3" name="Content Placeholder 2"/>
          <p:cNvSpPr>
            <a:spLocks noGrp="1"/>
          </p:cNvSpPr>
          <p:nvPr>
            <p:ph idx="1"/>
          </p:nvPr>
        </p:nvSpPr>
        <p:spPr/>
        <p:txBody>
          <a:bodyPr/>
          <a:lstStyle/>
          <a:p>
            <a:r>
              <a:rPr lang="en-US" dirty="0" smtClean="0"/>
              <a:t>Norse Expansion begins 800 CE</a:t>
            </a:r>
          </a:p>
          <a:p>
            <a:r>
              <a:rPr lang="en-US" dirty="0" smtClean="0"/>
              <a:t>Motivated by population pressure and resistance to Christianity</a:t>
            </a:r>
          </a:p>
          <a:p>
            <a:r>
              <a:rPr lang="en-US" dirty="0" smtClean="0"/>
              <a:t>Great Seafarers</a:t>
            </a:r>
          </a:p>
          <a:p>
            <a:r>
              <a:rPr lang="en-US" dirty="0" smtClean="0"/>
              <a:t>Merchant Communities</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Feudalism</a:t>
            </a:r>
            <a:endParaRPr lang="en-US" dirty="0"/>
          </a:p>
        </p:txBody>
      </p:sp>
      <p:sp>
        <p:nvSpPr>
          <p:cNvPr id="3" name="Content Placeholder 2"/>
          <p:cNvSpPr>
            <a:spLocks noGrp="1"/>
          </p:cNvSpPr>
          <p:nvPr>
            <p:ph idx="1"/>
          </p:nvPr>
        </p:nvSpPr>
        <p:spPr/>
        <p:txBody>
          <a:bodyPr/>
          <a:lstStyle/>
          <a:p>
            <a:r>
              <a:rPr lang="en-US" dirty="0" smtClean="0"/>
              <a:t>Political, Social and *Economic Structure</a:t>
            </a:r>
            <a:endParaRPr lang="en-US" dirty="0" smtClean="0"/>
          </a:p>
          <a:p>
            <a:r>
              <a:rPr lang="en-US" dirty="0" smtClean="0"/>
              <a:t>Decentralized </a:t>
            </a:r>
            <a:r>
              <a:rPr lang="en-US" dirty="0" smtClean="0"/>
              <a:t>System of Government</a:t>
            </a:r>
          </a:p>
          <a:p>
            <a:r>
              <a:rPr lang="en-US" dirty="0" smtClean="0"/>
              <a:t>Rigid Social Class Structure</a:t>
            </a:r>
          </a:p>
          <a:p>
            <a:pPr lvl="1"/>
            <a:r>
              <a:rPr lang="en-US" dirty="0" smtClean="0"/>
              <a:t>Reciprocal Relationships</a:t>
            </a:r>
          </a:p>
          <a:p>
            <a:pPr lvl="1"/>
            <a:r>
              <a:rPr lang="en-US" dirty="0" smtClean="0"/>
              <a:t>Feudal Contracts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1143000" y="533400"/>
            <a:ext cx="6629400" cy="6096000"/>
            <a:chOff x="1780" y="1560"/>
            <a:chExt cx="9260" cy="8460"/>
          </a:xfrm>
        </p:grpSpPr>
        <p:sp>
          <p:nvSpPr>
            <p:cNvPr id="6" name="AutoShape 3"/>
            <p:cNvSpPr>
              <a:spLocks noChangeArrowheads="1"/>
            </p:cNvSpPr>
            <p:nvPr/>
          </p:nvSpPr>
          <p:spPr bwMode="auto">
            <a:xfrm>
              <a:off x="1780" y="1560"/>
              <a:ext cx="9260" cy="84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7" name="AutoShape 4"/>
            <p:cNvCxnSpPr>
              <a:cxnSpLocks noChangeShapeType="1"/>
            </p:cNvCxnSpPr>
            <p:nvPr/>
          </p:nvCxnSpPr>
          <p:spPr bwMode="auto">
            <a:xfrm>
              <a:off x="5380" y="3420"/>
              <a:ext cx="2040" cy="0"/>
            </a:xfrm>
            <a:prstGeom prst="straightConnector1">
              <a:avLst/>
            </a:prstGeom>
            <a:noFill/>
            <a:ln w="9525">
              <a:solidFill>
                <a:srgbClr val="000000"/>
              </a:solidFill>
              <a:round/>
              <a:headEnd/>
              <a:tailEnd/>
            </a:ln>
          </p:spPr>
        </p:cxnSp>
        <p:cxnSp>
          <p:nvCxnSpPr>
            <p:cNvPr id="8" name="AutoShape 5"/>
            <p:cNvCxnSpPr>
              <a:cxnSpLocks noChangeShapeType="1"/>
            </p:cNvCxnSpPr>
            <p:nvPr/>
          </p:nvCxnSpPr>
          <p:spPr bwMode="auto">
            <a:xfrm>
              <a:off x="4620" y="4800"/>
              <a:ext cx="3600" cy="0"/>
            </a:xfrm>
            <a:prstGeom prst="straightConnector1">
              <a:avLst/>
            </a:prstGeom>
            <a:noFill/>
            <a:ln w="9525">
              <a:solidFill>
                <a:srgbClr val="000000"/>
              </a:solidFill>
              <a:round/>
              <a:headEnd/>
              <a:tailEnd/>
            </a:ln>
          </p:spPr>
        </p:cxnSp>
        <p:cxnSp>
          <p:nvCxnSpPr>
            <p:cNvPr id="9" name="AutoShape 6"/>
            <p:cNvCxnSpPr>
              <a:cxnSpLocks noChangeShapeType="1"/>
            </p:cNvCxnSpPr>
            <p:nvPr/>
          </p:nvCxnSpPr>
          <p:spPr bwMode="auto">
            <a:xfrm>
              <a:off x="3700" y="6480"/>
              <a:ext cx="5380" cy="0"/>
            </a:xfrm>
            <a:prstGeom prst="straightConnector1">
              <a:avLst/>
            </a:prstGeom>
            <a:noFill/>
            <a:ln w="9525">
              <a:solidFill>
                <a:srgbClr val="000000"/>
              </a:solidFill>
              <a:round/>
              <a:headEnd/>
              <a:tailEnd/>
            </a:ln>
          </p:spPr>
        </p:cxnSp>
        <p:cxnSp>
          <p:nvCxnSpPr>
            <p:cNvPr id="10" name="AutoShape 7"/>
            <p:cNvCxnSpPr>
              <a:cxnSpLocks noChangeShapeType="1"/>
            </p:cNvCxnSpPr>
            <p:nvPr/>
          </p:nvCxnSpPr>
          <p:spPr bwMode="auto">
            <a:xfrm flipV="1">
              <a:off x="2780" y="8140"/>
              <a:ext cx="7220" cy="20"/>
            </a:xfrm>
            <a:prstGeom prst="straightConnector1">
              <a:avLst/>
            </a:prstGeom>
            <a:noFill/>
            <a:ln w="9525">
              <a:solidFill>
                <a:srgbClr val="000000"/>
              </a:solidFill>
              <a:round/>
              <a:headEnd/>
              <a:tailEnd/>
            </a:ln>
          </p:spPr>
        </p:cxnSp>
        <p:sp>
          <p:nvSpPr>
            <p:cNvPr id="11" name="Text Box 8"/>
            <p:cNvSpPr txBox="1">
              <a:spLocks noChangeArrowheads="1"/>
            </p:cNvSpPr>
            <p:nvPr/>
          </p:nvSpPr>
          <p:spPr bwMode="auto">
            <a:xfrm>
              <a:off x="5880" y="2700"/>
              <a:ext cx="114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rPr>
                <a:t>KING</a:t>
              </a:r>
              <a:endParaRPr kumimoji="0" lang="en-US" sz="1800" b="0" i="0" u="none" strike="noStrike" cap="none" normalizeH="0" baseline="0" smtClean="0">
                <a:ln>
                  <a:noFill/>
                </a:ln>
                <a:solidFill>
                  <a:schemeClr val="tx1"/>
                </a:solidFill>
                <a:effectLst/>
                <a:latin typeface="Arial" pitchFamily="34" charset="0"/>
              </a:endParaRPr>
            </a:p>
          </p:txBody>
        </p:sp>
        <p:sp>
          <p:nvSpPr>
            <p:cNvPr id="12" name="Text Box 9"/>
            <p:cNvSpPr txBox="1">
              <a:spLocks noChangeArrowheads="1"/>
            </p:cNvSpPr>
            <p:nvPr/>
          </p:nvSpPr>
          <p:spPr bwMode="auto">
            <a:xfrm>
              <a:off x="5268" y="3836"/>
              <a:ext cx="2152" cy="7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a:t>
              </a:r>
              <a:r>
                <a:rPr kumimoji="0" lang="en-US" sz="2600" b="0" i="0" u="none" strike="noStrike" cap="none" normalizeH="0" baseline="0" smtClean="0">
                  <a:ln>
                    <a:noFill/>
                  </a:ln>
                  <a:solidFill>
                    <a:schemeClr val="tx1"/>
                  </a:solidFill>
                  <a:effectLst/>
                  <a:latin typeface="Calibri" pitchFamily="34" charset="0"/>
                </a:rPr>
                <a:t>Lords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 Box 10"/>
            <p:cNvSpPr txBox="1">
              <a:spLocks noChangeArrowheads="1"/>
            </p:cNvSpPr>
            <p:nvPr/>
          </p:nvSpPr>
          <p:spPr bwMode="auto">
            <a:xfrm>
              <a:off x="4620" y="5000"/>
              <a:ext cx="3400" cy="13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rPr>
                <a:t>Knights</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 Box 11"/>
            <p:cNvSpPr txBox="1">
              <a:spLocks noChangeArrowheads="1"/>
            </p:cNvSpPr>
            <p:nvPr/>
          </p:nvSpPr>
          <p:spPr bwMode="auto">
            <a:xfrm>
              <a:off x="3700" y="6660"/>
              <a:ext cx="5380" cy="1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4800" b="0" i="0" u="none" strike="noStrike" cap="none" normalizeH="0" baseline="0" smtClean="0">
                  <a:ln>
                    <a:noFill/>
                  </a:ln>
                  <a:solidFill>
                    <a:schemeClr val="tx1"/>
                  </a:solidFill>
                  <a:effectLst/>
                  <a:latin typeface="Calibri" pitchFamily="34" charset="0"/>
                </a:rPr>
                <a:t>    Peasants</a:t>
              </a:r>
              <a:endParaRPr kumimoji="0" lang="en-US" sz="1800" b="0" i="0" u="none" strike="noStrike" cap="none" normalizeH="0" baseline="0" smtClean="0">
                <a:ln>
                  <a:noFill/>
                </a:ln>
                <a:solidFill>
                  <a:schemeClr val="tx1"/>
                </a:solidFill>
                <a:effectLst/>
                <a:latin typeface="Arial" pitchFamily="34" charset="0"/>
              </a:endParaRPr>
            </a:p>
          </p:txBody>
        </p:sp>
        <p:sp>
          <p:nvSpPr>
            <p:cNvPr id="15" name="Text Box 12"/>
            <p:cNvSpPr txBox="1">
              <a:spLocks noChangeArrowheads="1"/>
            </p:cNvSpPr>
            <p:nvPr/>
          </p:nvSpPr>
          <p:spPr bwMode="auto">
            <a:xfrm>
              <a:off x="3140" y="8300"/>
              <a:ext cx="6460" cy="16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Calibri" pitchFamily="34" charset="0"/>
                </a:rPr>
                <a:t>Serfs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rPr>
                <a:t>(Bound to the land)</a:t>
              </a:r>
              <a:endParaRPr kumimoji="0" lang="en-US" sz="1800" b="0" i="0" u="none" strike="noStrike" cap="none" normalizeH="0" baseline="0" dirty="0" smtClean="0">
                <a:ln>
                  <a:noFill/>
                </a:ln>
                <a:solidFill>
                  <a:schemeClr val="tx1"/>
                </a:solidFill>
                <a:effectLst/>
                <a:latin typeface="Calibri"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feudal manor</a:t>
            </a:r>
            <a:endParaRPr lang="en-US" dirty="0"/>
          </a:p>
        </p:txBody>
      </p:sp>
      <p:sp>
        <p:nvSpPr>
          <p:cNvPr id="3" name="Content Placeholder 2"/>
          <p:cNvSpPr>
            <a:spLocks noGrp="1"/>
          </p:cNvSpPr>
          <p:nvPr>
            <p:ph idx="1"/>
          </p:nvPr>
        </p:nvSpPr>
        <p:spPr/>
        <p:txBody>
          <a:bodyPr/>
          <a:lstStyle/>
          <a:p>
            <a:r>
              <a:rPr lang="en-US" dirty="0" err="1" smtClean="0"/>
              <a:t>Manorialism</a:t>
            </a:r>
            <a:endParaRPr lang="en-US" dirty="0" smtClean="0"/>
          </a:p>
          <a:p>
            <a:r>
              <a:rPr lang="en-US" dirty="0" smtClean="0"/>
              <a:t>Manors are self-sufficient</a:t>
            </a:r>
          </a:p>
          <a:p>
            <a:r>
              <a:rPr lang="en-US" dirty="0" smtClean="0"/>
              <a:t>Three Field System</a:t>
            </a:r>
          </a:p>
          <a:p>
            <a:endParaRPr lang="en-US" dirty="0" smtClean="0"/>
          </a:p>
          <a:p>
            <a:pPr>
              <a:buNone/>
            </a:pPr>
            <a:endParaRPr lang="en-US" dirty="0"/>
          </a:p>
        </p:txBody>
      </p:sp>
      <p:sp>
        <p:nvSpPr>
          <p:cNvPr id="4" name="Rectangle 3"/>
          <p:cNvSpPr/>
          <p:nvPr/>
        </p:nvSpPr>
        <p:spPr>
          <a:xfrm>
            <a:off x="685800" y="33528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Spring Planting</a:t>
            </a:r>
            <a:endParaRPr lang="en-US" dirty="0"/>
          </a:p>
        </p:txBody>
      </p:sp>
      <p:sp>
        <p:nvSpPr>
          <p:cNvPr id="5" name="Rectangle 4"/>
          <p:cNvSpPr/>
          <p:nvPr/>
        </p:nvSpPr>
        <p:spPr>
          <a:xfrm>
            <a:off x="3505200" y="33528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Fallow Field</a:t>
            </a:r>
          </a:p>
          <a:p>
            <a:pPr algn="ctr"/>
            <a:r>
              <a:rPr lang="en-US" dirty="0" smtClean="0"/>
              <a:t>(Empty)</a:t>
            </a:r>
            <a:endParaRPr lang="en-US" dirty="0"/>
          </a:p>
        </p:txBody>
      </p:sp>
      <p:sp>
        <p:nvSpPr>
          <p:cNvPr id="6" name="Rectangle 5"/>
          <p:cNvSpPr/>
          <p:nvPr/>
        </p:nvSpPr>
        <p:spPr>
          <a:xfrm>
            <a:off x="6248400" y="3352800"/>
            <a:ext cx="1981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Fall Planting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th 12.jpg"/>
          <p:cNvPicPr>
            <a:picLocks noGrp="1" noChangeAspect="1"/>
          </p:cNvPicPr>
          <p:nvPr>
            <p:ph idx="1"/>
          </p:nvPr>
        </p:nvPicPr>
        <p:blipFill>
          <a:blip r:embed="rId2" cstate="print"/>
          <a:stretch>
            <a:fillRect/>
          </a:stretch>
        </p:blipFill>
        <p:spPr>
          <a:xfrm>
            <a:off x="1828800" y="0"/>
            <a:ext cx="4648200" cy="686709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217</TotalTime>
  <Words>774</Words>
  <Application>Microsoft Office PowerPoint</Application>
  <PresentationFormat>On-screen Show (4:3)</PresentationFormat>
  <Paragraphs>166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Western Europe in the middle ages</vt:lpstr>
      <vt:lpstr>Western Europe Timeline</vt:lpstr>
      <vt:lpstr>Successor States of the Roman Empire</vt:lpstr>
      <vt:lpstr>Carolingian Decline</vt:lpstr>
      <vt:lpstr>The Vikings</vt:lpstr>
      <vt:lpstr>Feudalism</vt:lpstr>
      <vt:lpstr>PowerPoint Presentation</vt:lpstr>
      <vt:lpstr>The feudal manor</vt:lpstr>
      <vt:lpstr>PowerPoint Presentation</vt:lpstr>
      <vt:lpstr>PowerPoint Presentation</vt:lpstr>
      <vt:lpstr>PowerPoint Presentation</vt:lpstr>
      <vt:lpstr>PowerPoint Presentation</vt:lpstr>
      <vt:lpstr>PowerPoint Presentation</vt:lpstr>
      <vt:lpstr>PowerPoint Presentation</vt:lpstr>
      <vt:lpstr>Christianity in Europe</vt:lpstr>
      <vt:lpstr>Conflict over Power – Kings vs. pope</vt:lpstr>
      <vt:lpstr>Christianity in the High middle ages</vt:lpstr>
      <vt:lpstr>Education</vt:lpstr>
      <vt:lpstr>PowerPoint Presentation</vt:lpstr>
      <vt:lpstr>PowerPoint Presentation</vt:lpstr>
      <vt:lpstr>The High Middle Ages in Western Europe</vt:lpstr>
      <vt:lpstr>Voltaire</vt:lpstr>
      <vt:lpstr>Regional Monarchies</vt:lpstr>
      <vt:lpstr>PowerPoint Presentation</vt:lpstr>
      <vt:lpstr>PowerPoint Presentation</vt:lpstr>
      <vt:lpstr>William the conqueror</vt:lpstr>
      <vt:lpstr>PowerPoint Presentation</vt:lpstr>
      <vt:lpstr>PowerPoint Presentation</vt:lpstr>
      <vt:lpstr>Agricultural Advancements</vt:lpstr>
      <vt:lpstr>Economic activity</vt:lpstr>
      <vt:lpstr>Social Structures</vt:lpstr>
      <vt:lpstr>European Expansion</vt:lpstr>
      <vt:lpstr>PowerPoint Presentation</vt:lpstr>
      <vt:lpstr>PowerPoint Presentation</vt:lpstr>
      <vt:lpstr>PowerPoint Presentation</vt:lpstr>
      <vt:lpstr>PowerPoint Presentation</vt:lpstr>
      <vt:lpstr>Pope Urban II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 Middle Ages in Western Europe</dc:title>
  <dc:creator>M. Rivera</dc:creator>
  <cp:lastModifiedBy>Windows User</cp:lastModifiedBy>
  <cp:revision>15</cp:revision>
  <dcterms:created xsi:type="dcterms:W3CDTF">2008-02-23T00:07:14Z</dcterms:created>
  <dcterms:modified xsi:type="dcterms:W3CDTF">2013-04-02T16:59:32Z</dcterms:modified>
</cp:coreProperties>
</file>