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256" r:id="rId2"/>
    <p:sldId id="258" r:id="rId3"/>
    <p:sldId id="288" r:id="rId4"/>
    <p:sldId id="257" r:id="rId5"/>
    <p:sldId id="259" r:id="rId6"/>
    <p:sldId id="260" r:id="rId7"/>
    <p:sldId id="261" r:id="rId8"/>
    <p:sldId id="268" r:id="rId9"/>
    <p:sldId id="262" r:id="rId10"/>
    <p:sldId id="280" r:id="rId11"/>
    <p:sldId id="264" r:id="rId12"/>
    <p:sldId id="281" r:id="rId13"/>
    <p:sldId id="265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3" r:id="rId23"/>
    <p:sldId id="266" r:id="rId24"/>
    <p:sldId id="286" r:id="rId25"/>
    <p:sldId id="282" r:id="rId26"/>
    <p:sldId id="287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092E2-238B-4ABF-9D86-FBA783FC7417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2770-D58C-4278-A9BF-E661FCE1E4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A4C9B-D245-430C-B0C9-8438AAD3B1F9}" type="slidenum">
              <a:rPr lang="en-US"/>
              <a:pPr/>
              <a:t>25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F5A236-AA12-494D-B565-EA69D1D71879}" type="slidenum">
              <a:rPr lang="en-US"/>
              <a:pPr/>
              <a:t>26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7092F-E641-4EAA-9BB4-C4784EABC021}" type="slidenum">
              <a:rPr lang="en-US"/>
              <a:pPr/>
              <a:t>27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BC361D-942A-448A-B7F0-675098A64D6A}" type="slidenum">
              <a:rPr lang="en-US"/>
              <a:pPr/>
              <a:t>28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A3C94-3C06-415F-8F28-DA085EEBB5A7}" type="slidenum">
              <a:rPr lang="en-US"/>
              <a:pPr/>
              <a:t>29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ADEA78A-0D2D-4839-9AA6-80DC7720D15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94647-4119-4EC8-83E4-E155A5FF368C}" type="datetimeFigureOut">
              <a:rPr lang="en-US" smtClean="0"/>
              <a:pPr/>
              <a:t>12/7/2011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D19C3-F865-4341-B41A-EAA554B08F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Mediterranean Society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Centralized Imperial State</a:t>
            </a:r>
          </a:p>
          <a:p>
            <a:r>
              <a:rPr lang="en-US" dirty="0" smtClean="0"/>
              <a:t>Poleis = Autonomous Political Units</a:t>
            </a:r>
          </a:p>
          <a:p>
            <a:r>
              <a:rPr lang="en-US" dirty="0" smtClean="0"/>
              <a:t>Colonization</a:t>
            </a:r>
          </a:p>
          <a:p>
            <a:r>
              <a:rPr lang="en-US" dirty="0" smtClean="0"/>
              <a:t>Class Conflict = Representative  Government </a:t>
            </a:r>
          </a:p>
          <a:p>
            <a:pPr lvl="1"/>
            <a:r>
              <a:rPr lang="en-US" dirty="0" smtClean="0"/>
              <a:t>Solon – Reforms </a:t>
            </a:r>
            <a:r>
              <a:rPr lang="en-US" dirty="0" err="1" smtClean="0"/>
              <a:t>gov’t</a:t>
            </a:r>
            <a:r>
              <a:rPr lang="en-US" dirty="0" smtClean="0"/>
              <a:t> </a:t>
            </a:r>
          </a:p>
          <a:p>
            <a:r>
              <a:rPr lang="en-US" dirty="0" smtClean="0"/>
              <a:t>DIRECT DEMOCRACY (Athens)</a:t>
            </a:r>
          </a:p>
          <a:p>
            <a:r>
              <a:rPr lang="en-US" dirty="0" smtClean="0"/>
              <a:t>Citizenship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Estate Development</a:t>
            </a:r>
          </a:p>
          <a:p>
            <a:pPr lvl="1"/>
            <a:r>
              <a:rPr lang="en-US" dirty="0" smtClean="0"/>
              <a:t>Debt Slavery </a:t>
            </a:r>
            <a:r>
              <a:rPr lang="en-US" dirty="0" smtClean="0">
                <a:sym typeface="Wingdings" pitchFamily="2" charset="2"/>
              </a:rPr>
              <a:t> Class Conflict</a:t>
            </a:r>
            <a:endParaRPr lang="en-US" dirty="0" smtClean="0"/>
          </a:p>
          <a:p>
            <a:r>
              <a:rPr lang="en-US" dirty="0" smtClean="0"/>
              <a:t>Weak on agriculture </a:t>
            </a:r>
          </a:p>
          <a:p>
            <a:pPr lvl="1"/>
            <a:r>
              <a:rPr lang="en-US" dirty="0" smtClean="0"/>
              <a:t>Olives and Grapes</a:t>
            </a:r>
          </a:p>
          <a:p>
            <a:r>
              <a:rPr lang="en-US" dirty="0" smtClean="0"/>
              <a:t>BASED ON TRADE</a:t>
            </a:r>
          </a:p>
          <a:p>
            <a:pPr lvl="1"/>
            <a:r>
              <a:rPr lang="en-US" dirty="0" smtClean="0"/>
              <a:t>Mostly Sea Trade</a:t>
            </a:r>
          </a:p>
          <a:p>
            <a:pPr lvl="1"/>
            <a:r>
              <a:rPr lang="en-US" dirty="0" smtClean="0"/>
              <a:t>Land Trade – High Value to Weight Ration</a:t>
            </a:r>
          </a:p>
          <a:p>
            <a:r>
              <a:rPr lang="en-US" dirty="0" smtClean="0"/>
              <a:t>Commercial Organization/Cooperation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Polytheism</a:t>
            </a:r>
          </a:p>
          <a:p>
            <a:r>
              <a:rPr lang="en-US" dirty="0" smtClean="0"/>
              <a:t>Religious Cults</a:t>
            </a:r>
          </a:p>
          <a:p>
            <a:r>
              <a:rPr lang="en-US" dirty="0" smtClean="0"/>
              <a:t>Festival and Celebration (Dionysus)</a:t>
            </a:r>
          </a:p>
          <a:p>
            <a:r>
              <a:rPr lang="en-US" dirty="0" smtClean="0"/>
              <a:t>Religion </a:t>
            </a:r>
            <a:r>
              <a:rPr lang="en-US" dirty="0" smtClean="0">
                <a:sym typeface="Wingdings" pitchFamily="2" charset="2"/>
              </a:rPr>
              <a:t> Greek Drama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Comedy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Tragedy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Patriarchal</a:t>
            </a:r>
          </a:p>
          <a:p>
            <a:pPr lvl="1"/>
            <a:r>
              <a:rPr lang="en-US" dirty="0" smtClean="0"/>
              <a:t>Gender Roles and Social Class</a:t>
            </a:r>
          </a:p>
          <a:p>
            <a:r>
              <a:rPr lang="en-US" dirty="0" smtClean="0"/>
              <a:t>Collective Identity</a:t>
            </a:r>
          </a:p>
          <a:p>
            <a:pPr lvl="1"/>
            <a:r>
              <a:rPr lang="en-US" dirty="0" smtClean="0"/>
              <a:t>Pan-Hellenic Festivals/OLYMPICS</a:t>
            </a:r>
          </a:p>
          <a:p>
            <a:pPr lvl="1"/>
            <a:r>
              <a:rPr lang="en-US" dirty="0" smtClean="0"/>
              <a:t>Greek Language/Religion</a:t>
            </a:r>
          </a:p>
          <a:p>
            <a:r>
              <a:rPr lang="en-US" dirty="0" smtClean="0"/>
              <a:t>Large slave class</a:t>
            </a:r>
          </a:p>
          <a:p>
            <a:r>
              <a:rPr lang="en-US" dirty="0" smtClean="0"/>
              <a:t>Powerful aristocracy (land owners)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Architecture and Artwork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124200"/>
          </a:xfrm>
        </p:spPr>
        <p:txBody>
          <a:bodyPr/>
          <a:lstStyle/>
          <a:p>
            <a:pPr>
              <a:buNone/>
            </a:pPr>
            <a:r>
              <a:rPr lang="en-US" sz="4400" dirty="0"/>
              <a:t>1.  Symmetrical buildings – The Parthenon</a:t>
            </a:r>
          </a:p>
          <a:p>
            <a:pPr>
              <a:buNone/>
            </a:pPr>
            <a:r>
              <a:rPr lang="en-US" sz="4400" dirty="0"/>
              <a:t>2.  Columns and Marble</a:t>
            </a:r>
          </a:p>
          <a:p>
            <a:pPr>
              <a:buNone/>
            </a:pPr>
            <a:r>
              <a:rPr lang="en-US" sz="4400" dirty="0"/>
              <a:t>3.  Perspective in 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Parthenon</a:t>
            </a:r>
          </a:p>
        </p:txBody>
      </p:sp>
      <p:pic>
        <p:nvPicPr>
          <p:cNvPr id="11268" name="Picture 4" descr="parthenon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6825" y="1600200"/>
            <a:ext cx="6610350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Parthenon</a:t>
            </a:r>
          </a:p>
        </p:txBody>
      </p:sp>
      <p:pic>
        <p:nvPicPr>
          <p:cNvPr id="13318" name="Picture 6" descr="Parthenon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295400"/>
            <a:ext cx="7010400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Doric Columns</a:t>
            </a:r>
          </a:p>
        </p:txBody>
      </p:sp>
      <p:pic>
        <p:nvPicPr>
          <p:cNvPr id="15368" name="Picture 8" descr="dor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3580" y="3229197"/>
            <a:ext cx="1005840" cy="1267968"/>
          </a:xfrm>
          <a:noFill/>
          <a:ln/>
        </p:spPr>
      </p:pic>
      <p:pic>
        <p:nvPicPr>
          <p:cNvPr id="15369" name="Picture 9" descr="DORIC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Ionic Columns</a:t>
            </a:r>
          </a:p>
        </p:txBody>
      </p:sp>
      <p:pic>
        <p:nvPicPr>
          <p:cNvPr id="18440" name="Picture 8" descr="I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5163" y="1524000"/>
            <a:ext cx="3541712" cy="4572000"/>
          </a:xfrm>
          <a:noFill/>
          <a:ln/>
        </p:spPr>
      </p:pic>
      <p:pic>
        <p:nvPicPr>
          <p:cNvPr id="18441" name="Picture 9" descr="I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887212" y="3348069"/>
            <a:ext cx="1560576" cy="10302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Corinthian Columns</a:t>
            </a:r>
          </a:p>
        </p:txBody>
      </p:sp>
      <p:pic>
        <p:nvPicPr>
          <p:cNvPr id="21510" name="Picture 6" descr="Corinthi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09800" y="1143000"/>
            <a:ext cx="4065588" cy="5257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Mountainous Topography</a:t>
            </a:r>
          </a:p>
          <a:p>
            <a:r>
              <a:rPr lang="en-US" sz="4000" dirty="0" smtClean="0"/>
              <a:t>Mediterranean Sea</a:t>
            </a:r>
          </a:p>
          <a:p>
            <a:r>
              <a:rPr lang="en-US" sz="4000" dirty="0" smtClean="0"/>
              <a:t>Aegean Sea</a:t>
            </a:r>
          </a:p>
          <a:p>
            <a:r>
              <a:rPr lang="en-US" sz="4000" dirty="0" smtClean="0"/>
              <a:t>Irregular Coastline</a:t>
            </a:r>
          </a:p>
          <a:p>
            <a:r>
              <a:rPr lang="en-US" sz="4000" dirty="0" smtClean="0"/>
              <a:t>Mediterranean Climate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Columns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1524000" y="914400"/>
            <a:ext cx="6096000" cy="4572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Science and Math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dirty="0"/>
              <a:t>1.  </a:t>
            </a:r>
            <a:r>
              <a:rPr lang="en-US" sz="4000" dirty="0"/>
              <a:t>Medicine:  Hippocrates – the “Father” of modern doctors</a:t>
            </a:r>
          </a:p>
          <a:p>
            <a:pPr>
              <a:buNone/>
            </a:pPr>
            <a:r>
              <a:rPr lang="en-US" sz="5400" dirty="0"/>
              <a:t>2.  </a:t>
            </a:r>
            <a:r>
              <a:rPr lang="en-US" sz="4000" dirty="0"/>
              <a:t>Algebra and Geometry – Euclid and Pythagoras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Comedy/Drama</a:t>
            </a:r>
          </a:p>
          <a:p>
            <a:pPr lvl="1"/>
            <a:r>
              <a:rPr lang="en-US" dirty="0" err="1" smtClean="0"/>
              <a:t>Euripedes</a:t>
            </a:r>
            <a:r>
              <a:rPr lang="en-US" dirty="0" smtClean="0"/>
              <a:t>, Sophocles</a:t>
            </a:r>
          </a:p>
          <a:p>
            <a:r>
              <a:rPr lang="en-US" dirty="0" smtClean="0"/>
              <a:t>Sappho – Female literary figure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Greek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09016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Socrates (470 – 399 BCE)</a:t>
            </a:r>
          </a:p>
          <a:p>
            <a:pPr lvl="1"/>
            <a:r>
              <a:rPr lang="en-US" sz="3600" dirty="0" smtClean="0"/>
              <a:t>Father of Philosophy</a:t>
            </a:r>
          </a:p>
          <a:p>
            <a:pPr lvl="1"/>
            <a:r>
              <a:rPr lang="en-US" sz="3600" dirty="0" smtClean="0"/>
              <a:t>Socratic Method</a:t>
            </a:r>
          </a:p>
          <a:p>
            <a:pPr lvl="1"/>
            <a:r>
              <a:rPr lang="en-US" sz="3600" dirty="0" smtClean="0"/>
              <a:t>“The unexamined life is not worth living”</a:t>
            </a:r>
          </a:p>
          <a:p>
            <a:r>
              <a:rPr lang="en-US" sz="4000" dirty="0" smtClean="0"/>
              <a:t>Plato (430 – 347 BCE)</a:t>
            </a:r>
          </a:p>
          <a:p>
            <a:pPr lvl="1"/>
            <a:r>
              <a:rPr lang="en-US" sz="3600" dirty="0" smtClean="0"/>
              <a:t>Philosopher King</a:t>
            </a:r>
          </a:p>
          <a:p>
            <a:pPr lvl="1"/>
            <a:r>
              <a:rPr lang="en-US" sz="3600" i="1" dirty="0" smtClean="0"/>
              <a:t>The Republic</a:t>
            </a:r>
          </a:p>
          <a:p>
            <a:pPr lvl="1"/>
            <a:r>
              <a:rPr lang="en-US" sz="3600" dirty="0" smtClean="0"/>
              <a:t>Theory of Forms or Ideas - Virtue</a:t>
            </a:r>
          </a:p>
          <a:p>
            <a:r>
              <a:rPr lang="en-US" sz="4000" dirty="0" smtClean="0"/>
              <a:t>Aristotle (384 – 322 BCE)</a:t>
            </a:r>
          </a:p>
          <a:p>
            <a:pPr lvl="1"/>
            <a:r>
              <a:rPr lang="en-US" sz="3600" dirty="0" smtClean="0"/>
              <a:t>The Mean</a:t>
            </a:r>
          </a:p>
          <a:p>
            <a:pPr lvl="1"/>
            <a:r>
              <a:rPr lang="en-US" sz="3600" dirty="0" smtClean="0"/>
              <a:t>“Master of Those Who Know”</a:t>
            </a:r>
          </a:p>
          <a:p>
            <a:pPr lvl="1"/>
            <a:r>
              <a:rPr lang="en-US" sz="3600" dirty="0" smtClean="0"/>
              <a:t>Understanding Through Reason</a:t>
            </a:r>
            <a:endParaRPr lang="en-US" sz="3600" dirty="0"/>
          </a:p>
        </p:txBody>
      </p:sp>
      <p:pic>
        <p:nvPicPr>
          <p:cNvPr id="4" name="Picture 7" descr="Socrat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381000"/>
            <a:ext cx="1576388" cy="24193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ALEXANDER of MACEDONIA AND THE PROCESS OF </a:t>
            </a:r>
            <a:r>
              <a:rPr lang="en-US" sz="5400" dirty="0" err="1" smtClean="0"/>
              <a:t>HELLENIZATION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Alexander</a:t>
            </a:r>
          </a:p>
        </p:txBody>
      </p:sp>
      <p:pic>
        <p:nvPicPr>
          <p:cNvPr id="6147" name="Picture 6" descr="alex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1371600"/>
            <a:ext cx="4170363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Alex the Empire Builder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Empire stretched from Egypt to India</a:t>
            </a:r>
          </a:p>
          <a:p>
            <a:pPr eaLnBrk="1" hangingPunct="1">
              <a:defRPr/>
            </a:pPr>
            <a:r>
              <a:rPr lang="en-US" dirty="0" smtClean="0"/>
              <a:t>90% of the known world</a:t>
            </a:r>
          </a:p>
          <a:p>
            <a:pPr eaLnBrk="1" hangingPunct="1">
              <a:defRPr/>
            </a:pPr>
            <a:r>
              <a:rPr lang="en-US" dirty="0" smtClean="0"/>
              <a:t>Spread Greek culture</a:t>
            </a:r>
          </a:p>
          <a:p>
            <a:pPr eaLnBrk="1" hangingPunct="1">
              <a:defRPr/>
            </a:pPr>
            <a:r>
              <a:rPr lang="en-US" dirty="0" smtClean="0"/>
              <a:t>Alexander dies of fever at 33</a:t>
            </a:r>
          </a:p>
          <a:p>
            <a:pPr eaLnBrk="1" hangingPunct="1">
              <a:defRPr/>
            </a:pPr>
            <a:r>
              <a:rPr lang="en-US" dirty="0" smtClean="0"/>
              <a:t>Empire is divided</a:t>
            </a:r>
          </a:p>
          <a:p>
            <a:pPr eaLnBrk="1" hangingPunct="1">
              <a:defRPr/>
            </a:pPr>
            <a:r>
              <a:rPr lang="en-US" dirty="0" smtClean="0"/>
              <a:t>Lasts for hundreds of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alex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762000"/>
            <a:ext cx="8991600" cy="53451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Hellenistic Culture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Combined culture of Greece, Persia, Egypt, and India</a:t>
            </a:r>
          </a:p>
          <a:p>
            <a:pPr eaLnBrk="1" hangingPunct="1">
              <a:defRPr/>
            </a:pPr>
            <a:r>
              <a:rPr lang="en-US" smtClean="0"/>
              <a:t>Cities were filled with artists and architects</a:t>
            </a:r>
          </a:p>
          <a:p>
            <a:pPr eaLnBrk="1" hangingPunct="1">
              <a:defRPr/>
            </a:pPr>
            <a:r>
              <a:rPr lang="en-US" smtClean="0"/>
              <a:t>Learning is most important – Libraries and Museums</a:t>
            </a:r>
          </a:p>
          <a:p>
            <a:pPr eaLnBrk="1" hangingPunct="1">
              <a:defRPr/>
            </a:pPr>
            <a:r>
              <a:rPr lang="en-US" smtClean="0"/>
              <a:t>Math, Science, and Astronomy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alex 3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2400" y="457200"/>
            <a:ext cx="8991600" cy="5638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reecegeograph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1826" y="381000"/>
            <a:ext cx="9225826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Minoan and Mycenaean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Minoa</a:t>
            </a:r>
          </a:p>
          <a:p>
            <a:pPr lvl="1"/>
            <a:r>
              <a:rPr lang="en-US" sz="3600" dirty="0" smtClean="0"/>
              <a:t>Crete, Knossos</a:t>
            </a:r>
          </a:p>
          <a:p>
            <a:pPr lvl="1"/>
            <a:r>
              <a:rPr lang="en-US" sz="3600" dirty="0" smtClean="0"/>
              <a:t>Center of commerce</a:t>
            </a:r>
          </a:p>
          <a:p>
            <a:r>
              <a:rPr lang="en-US" sz="3600" dirty="0" smtClean="0"/>
              <a:t>Mycenae</a:t>
            </a:r>
          </a:p>
          <a:p>
            <a:pPr lvl="1"/>
            <a:r>
              <a:rPr lang="en-US" sz="3600" dirty="0" smtClean="0"/>
              <a:t>Expansion</a:t>
            </a:r>
          </a:p>
          <a:p>
            <a:pPr lvl="1"/>
            <a:r>
              <a:rPr lang="en-US" sz="3600" dirty="0" smtClean="0"/>
              <a:t>Trojan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Dark Age (1100 BCE – 750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sz="3600" dirty="0" smtClean="0"/>
              <a:t>Agricultural Problems = Population Pressure</a:t>
            </a:r>
          </a:p>
          <a:p>
            <a:r>
              <a:rPr lang="en-US" sz="3600" dirty="0" smtClean="0"/>
              <a:t>Many leave for colonies</a:t>
            </a:r>
          </a:p>
          <a:p>
            <a:pPr lvl="1"/>
            <a:r>
              <a:rPr lang="en-US" sz="3000" dirty="0" smtClean="0"/>
              <a:t>Provide resources</a:t>
            </a:r>
          </a:p>
          <a:p>
            <a:pPr lvl="1"/>
            <a:r>
              <a:rPr lang="en-US" sz="3000" dirty="0" smtClean="0"/>
              <a:t>All over med sea (Italian Peninsula)</a:t>
            </a:r>
          </a:p>
          <a:p>
            <a:r>
              <a:rPr lang="en-US" sz="3600" dirty="0" smtClean="0"/>
              <a:t>Homer</a:t>
            </a:r>
          </a:p>
          <a:p>
            <a:pPr lvl="1"/>
            <a:r>
              <a:rPr lang="en-US" sz="3000" dirty="0" smtClean="0"/>
              <a:t>Epic Poems – The Odyssey and The Iliad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the Polis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POLIS</a:t>
            </a:r>
          </a:p>
          <a:p>
            <a:r>
              <a:rPr lang="en-US" dirty="0" smtClean="0"/>
              <a:t>City-States</a:t>
            </a:r>
          </a:p>
          <a:p>
            <a:r>
              <a:rPr lang="en-US" dirty="0" smtClean="0"/>
              <a:t>Autonomous</a:t>
            </a:r>
          </a:p>
          <a:p>
            <a:r>
              <a:rPr lang="en-US" dirty="0" smtClean="0"/>
              <a:t>Ruled by “Tyrants”</a:t>
            </a:r>
          </a:p>
          <a:p>
            <a:r>
              <a:rPr lang="en-US" dirty="0" smtClean="0"/>
              <a:t>Athens and Sparta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Persian Wars (500 – 479 BCE)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Persia as Aggressor</a:t>
            </a:r>
          </a:p>
          <a:p>
            <a:pPr lvl="1"/>
            <a:r>
              <a:rPr lang="en-US" dirty="0" smtClean="0"/>
              <a:t>Ionian Rebellion</a:t>
            </a:r>
          </a:p>
          <a:p>
            <a:pPr lvl="1"/>
            <a:r>
              <a:rPr lang="en-US" dirty="0" smtClean="0"/>
              <a:t>Battle of Marathon/Battle of Salamis</a:t>
            </a:r>
          </a:p>
          <a:p>
            <a:r>
              <a:rPr lang="en-US" dirty="0" smtClean="0"/>
              <a:t>Sparta</a:t>
            </a:r>
          </a:p>
          <a:p>
            <a:pPr lvl="1"/>
            <a:r>
              <a:rPr lang="en-US" dirty="0" smtClean="0"/>
              <a:t>300</a:t>
            </a:r>
          </a:p>
          <a:p>
            <a:r>
              <a:rPr lang="en-US" dirty="0" smtClean="0"/>
              <a:t>Ends in stalemate</a:t>
            </a:r>
          </a:p>
          <a:p>
            <a:r>
              <a:rPr lang="en-US" dirty="0" smtClean="0"/>
              <a:t>Leads to the formation of ALLIANCES</a:t>
            </a:r>
          </a:p>
          <a:p>
            <a:pPr lvl="1"/>
            <a:r>
              <a:rPr lang="en-US" dirty="0" err="1" smtClean="0"/>
              <a:t>Delian</a:t>
            </a:r>
            <a:r>
              <a:rPr lang="en-US" dirty="0" smtClean="0"/>
              <a:t> League (Athens)</a:t>
            </a:r>
          </a:p>
          <a:p>
            <a:pPr lvl="1"/>
            <a:r>
              <a:rPr lang="en-US" dirty="0" smtClean="0"/>
              <a:t>Peloponnesian League (Sparta)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Golden Age in Greece</a:t>
            </a:r>
            <a:endParaRPr lang="en-US" sz="2800" b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86868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The Age of Pericles (460 – 429 BCE)</a:t>
            </a:r>
          </a:p>
          <a:p>
            <a:r>
              <a:rPr lang="en-US" sz="3900" b="1" dirty="0" smtClean="0"/>
              <a:t>3 </a:t>
            </a:r>
            <a:r>
              <a:rPr lang="en-US" sz="3900" b="1" dirty="0"/>
              <a:t>Goals of the Greeks</a:t>
            </a:r>
          </a:p>
          <a:p>
            <a:pPr>
              <a:buFont typeface="Wingdings" pitchFamily="2" charset="2"/>
              <a:buNone/>
            </a:pPr>
            <a:r>
              <a:rPr lang="en-US" sz="5400" dirty="0"/>
              <a:t>		</a:t>
            </a:r>
            <a:r>
              <a:rPr lang="en-US" sz="3600" dirty="0"/>
              <a:t>1)  Stronger democracy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2)  Athenian Empire</a:t>
            </a:r>
          </a:p>
          <a:p>
            <a:pPr>
              <a:buFont typeface="Wingdings" pitchFamily="2" charset="2"/>
              <a:buNone/>
            </a:pPr>
            <a:r>
              <a:rPr lang="en-US" sz="3600" dirty="0"/>
              <a:t>		3)  The Glory of Athens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Peloponnesian War (431 – 404)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Delian</a:t>
            </a:r>
            <a:r>
              <a:rPr lang="en-US" sz="4000" dirty="0" smtClean="0"/>
              <a:t> League vs. Peloponnesian League</a:t>
            </a:r>
          </a:p>
          <a:p>
            <a:r>
              <a:rPr lang="en-US" sz="4000" dirty="0" smtClean="0"/>
              <a:t>Sparta wins in the end</a:t>
            </a:r>
          </a:p>
          <a:p>
            <a:r>
              <a:rPr lang="en-US" sz="4000" dirty="0" smtClean="0"/>
              <a:t>Weakens all of Greece (vulnerable)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471</Words>
  <Application>Microsoft Office PowerPoint</Application>
  <PresentationFormat>On-screen Show (4:3)</PresentationFormat>
  <Paragraphs>128</Paragraphs>
  <Slides>29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Classical Greece</vt:lpstr>
      <vt:lpstr>Geography</vt:lpstr>
      <vt:lpstr>Slide 3</vt:lpstr>
      <vt:lpstr>Minoan and Mycenaean Societies</vt:lpstr>
      <vt:lpstr>Dark Age (1100 BCE – 750 BCE)</vt:lpstr>
      <vt:lpstr>The Rise of the Polis</vt:lpstr>
      <vt:lpstr>Persian Wars (500 – 479 BCE)</vt:lpstr>
      <vt:lpstr>Golden Age in Greece</vt:lpstr>
      <vt:lpstr>Peloponnesian War (431 – 404)</vt:lpstr>
      <vt:lpstr>Greek Politics</vt:lpstr>
      <vt:lpstr>Greek Economy</vt:lpstr>
      <vt:lpstr>Greek Religion</vt:lpstr>
      <vt:lpstr>Greek Society</vt:lpstr>
      <vt:lpstr>Architecture and Artwork</vt:lpstr>
      <vt:lpstr>Parthenon</vt:lpstr>
      <vt:lpstr>Parthenon</vt:lpstr>
      <vt:lpstr>Doric Columns</vt:lpstr>
      <vt:lpstr>Ionic Columns</vt:lpstr>
      <vt:lpstr>Corinthian Columns</vt:lpstr>
      <vt:lpstr>Slide 20</vt:lpstr>
      <vt:lpstr>Science and Math</vt:lpstr>
      <vt:lpstr>Greek Culture</vt:lpstr>
      <vt:lpstr>Greek Philosophy</vt:lpstr>
      <vt:lpstr>ALEXANDER of MACEDONIA AND THE PROCESS OF HELLENIZATION</vt:lpstr>
      <vt:lpstr>Alexander</vt:lpstr>
      <vt:lpstr>Alex the Empire Builder</vt:lpstr>
      <vt:lpstr>Slide 27</vt:lpstr>
      <vt:lpstr>Hellenistic Culture</vt:lpstr>
      <vt:lpstr>Slide 29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Greece</dc:title>
  <dc:creator>M. Rivera</dc:creator>
  <cp:lastModifiedBy>M. Rivera</cp:lastModifiedBy>
  <cp:revision>8</cp:revision>
  <dcterms:created xsi:type="dcterms:W3CDTF">2007-11-29T03:19:49Z</dcterms:created>
  <dcterms:modified xsi:type="dcterms:W3CDTF">2011-12-08T14:39:58Z</dcterms:modified>
</cp:coreProperties>
</file>