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60" r:id="rId4"/>
    <p:sldId id="261" r:id="rId5"/>
    <p:sldId id="262" r:id="rId6"/>
    <p:sldId id="259" r:id="rId7"/>
    <p:sldId id="258"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75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May 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May 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May 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May 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May 9,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May 9,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9,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9,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May 9,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8078" y="1747597"/>
            <a:ext cx="7127129" cy="1204306"/>
          </a:xfrm>
        </p:spPr>
        <p:txBody>
          <a:bodyPr/>
          <a:lstStyle/>
          <a:p>
            <a:r>
              <a:rPr lang="en-US" dirty="0" smtClean="0"/>
              <a:t>Europeans and the “new World”</a:t>
            </a:r>
            <a:endParaRPr lang="en-US" dirty="0"/>
          </a:p>
        </p:txBody>
      </p:sp>
      <p:sp>
        <p:nvSpPr>
          <p:cNvPr id="3" name="Subtitle 2"/>
          <p:cNvSpPr>
            <a:spLocks noGrp="1"/>
          </p:cNvSpPr>
          <p:nvPr>
            <p:ph type="subTitle" idx="1"/>
          </p:nvPr>
        </p:nvSpPr>
        <p:spPr/>
        <p:txBody>
          <a:bodyPr/>
          <a:lstStyle/>
          <a:p>
            <a:r>
              <a:rPr lang="en-US" dirty="0" smtClean="0"/>
              <a:t>Chapter 25</a:t>
            </a:r>
            <a:endParaRPr lang="en-US" dirty="0"/>
          </a:p>
        </p:txBody>
      </p:sp>
    </p:spTree>
    <p:extLst>
      <p:ext uri="{BB962C8B-B14F-4D97-AF65-F5344CB8AC3E}">
        <p14:creationId xmlns:p14="http://schemas.microsoft.com/office/powerpoint/2010/main" val="28890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584200"/>
            <a:ext cx="8255000" cy="5715000"/>
          </a:xfrm>
        </p:spPr>
        <p:txBody>
          <a:bodyPr>
            <a:normAutofit/>
          </a:bodyPr>
          <a:lstStyle/>
          <a:p>
            <a:r>
              <a:rPr lang="en-US" sz="3200" i="1" dirty="0"/>
              <a:t>King </a:t>
            </a:r>
            <a:r>
              <a:rPr lang="en-US" sz="3200" i="1" dirty="0" err="1"/>
              <a:t>Afonso</a:t>
            </a:r>
            <a:r>
              <a:rPr lang="en-US" sz="3200" i="1" dirty="0"/>
              <a:t> I of </a:t>
            </a:r>
            <a:r>
              <a:rPr lang="en-US" sz="3200" i="1" dirty="0" err="1"/>
              <a:t>Kongo</a:t>
            </a:r>
            <a:r>
              <a:rPr lang="en-US" sz="3200" i="1" dirty="0"/>
              <a:t> wrote some twenty four official letters to his fellow monarchs, the Kings of Portugal. The letters touch on many themes – relations between Portugal and </a:t>
            </a:r>
            <a:r>
              <a:rPr lang="en-US" sz="3200" i="1" dirty="0" err="1"/>
              <a:t>Kongo</a:t>
            </a:r>
            <a:r>
              <a:rPr lang="en-US" sz="3200" i="1" dirty="0"/>
              <a:t>, </a:t>
            </a:r>
            <a:r>
              <a:rPr lang="en-US" sz="3200" i="1" dirty="0" err="1"/>
              <a:t>Afonso’s</a:t>
            </a:r>
            <a:r>
              <a:rPr lang="en-US" sz="3200" i="1" dirty="0"/>
              <a:t> devotion to Christianity, and the slave trade. The following exerts come from two letters of 1526, when Portuguese slave trading was causing serious disruption in </a:t>
            </a:r>
            <a:r>
              <a:rPr lang="en-US" sz="3200" i="1" dirty="0" err="1"/>
              <a:t>Kongo</a:t>
            </a:r>
            <a:r>
              <a:rPr lang="en-US" sz="3200" i="1" dirty="0"/>
              <a:t>, prompting </a:t>
            </a:r>
            <a:r>
              <a:rPr lang="en-US" sz="3200" i="1" dirty="0" err="1"/>
              <a:t>Afonso</a:t>
            </a:r>
            <a:r>
              <a:rPr lang="en-US" sz="3200" i="1" dirty="0"/>
              <a:t> to request help in controlling the activities of Portuguese merchants</a:t>
            </a:r>
            <a:r>
              <a:rPr lang="en-US" sz="3200" dirty="0"/>
              <a:t>. </a:t>
            </a:r>
          </a:p>
          <a:p>
            <a:endParaRPr lang="en-US" dirty="0"/>
          </a:p>
        </p:txBody>
      </p:sp>
    </p:spTree>
    <p:extLst>
      <p:ext uri="{BB962C8B-B14F-4D97-AF65-F5344CB8AC3E}">
        <p14:creationId xmlns:p14="http://schemas.microsoft.com/office/powerpoint/2010/main" val="3993498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740400"/>
          </a:xfrm>
        </p:spPr>
        <p:txBody>
          <a:bodyPr>
            <a:normAutofit/>
          </a:bodyPr>
          <a:lstStyle/>
          <a:p>
            <a:r>
              <a:rPr lang="en-US" sz="2000" dirty="0">
                <a:latin typeface="Times New Roman" panose="02020603050405020304" pitchFamily="18" charset="0"/>
                <a:cs typeface="Times New Roman" panose="02020603050405020304" pitchFamily="18" charset="0"/>
              </a:rPr>
              <a:t>And we cannot reckon how great the damage [caused by Portuguese merchants] is, since the mentioned merchants are taking every day our natives, sons of the land and the sons of our noblemen and vassals and our relatives, because the thieves and men of bad conscience grab them wishing to have the things and wares of this kingdom which they are ambitious of; they grab them and get them to be sold; and so great, Sir, is the corruption and licentiousness that our country is being completely depopulated, and Your Highness should not agree with this or accept it as in your service. And to avoid it we need from [your] Kingdoms no more than some priests and a few people to teach in schools, and no other goods except wine and flour for the holy sacrament. That is why we beg of Your Highness to help and assist us in this matter, commanding your factors that they should not send here either merchants or wares because it is </a:t>
            </a:r>
            <a:r>
              <a:rPr lang="en-US" sz="2000" i="1" dirty="0">
                <a:latin typeface="Times New Roman" panose="02020603050405020304" pitchFamily="18" charset="0"/>
                <a:cs typeface="Times New Roman" panose="02020603050405020304" pitchFamily="18" charset="0"/>
              </a:rPr>
              <a:t>our will that in these Kingdoms there should not be any trade of slaves nor outlet for them.</a:t>
            </a:r>
            <a:r>
              <a:rPr lang="en-US" sz="2000" dirty="0">
                <a:latin typeface="Times New Roman" panose="02020603050405020304" pitchFamily="18" charset="0"/>
                <a:cs typeface="Times New Roman" panose="02020603050405020304" pitchFamily="18" charset="0"/>
              </a:rPr>
              <a:t> Concerning what is referred [to] above, again we beg of Your Highness to agree with it since otherwise we cannot remedy such an obvious damage … </a:t>
            </a:r>
          </a:p>
          <a:p>
            <a:endParaRPr lang="en-US" dirty="0"/>
          </a:p>
        </p:txBody>
      </p:sp>
    </p:spTree>
    <p:extLst>
      <p:ext uri="{BB962C8B-B14F-4D97-AF65-F5344CB8AC3E}">
        <p14:creationId xmlns:p14="http://schemas.microsoft.com/office/powerpoint/2010/main" val="3073326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Impacts of the Slave Trade</a:t>
            </a:r>
            <a:endParaRPr lang="en-US" b="1" dirty="0"/>
          </a:p>
        </p:txBody>
      </p:sp>
      <p:sp>
        <p:nvSpPr>
          <p:cNvPr id="3" name="Content Placeholder 2"/>
          <p:cNvSpPr>
            <a:spLocks noGrp="1"/>
          </p:cNvSpPr>
          <p:nvPr>
            <p:ph idx="1"/>
          </p:nvPr>
        </p:nvSpPr>
        <p:spPr>
          <a:xfrm>
            <a:off x="822960" y="1100628"/>
            <a:ext cx="7520940" cy="5757372"/>
          </a:xfrm>
        </p:spPr>
        <p:txBody>
          <a:bodyPr/>
          <a:lstStyle/>
          <a:p>
            <a:endParaRPr lang="en-US" dirty="0"/>
          </a:p>
        </p:txBody>
      </p:sp>
    </p:spTree>
    <p:extLst>
      <p:ext uri="{BB962C8B-B14F-4D97-AF65-F5344CB8AC3E}">
        <p14:creationId xmlns:p14="http://schemas.microsoft.com/office/powerpoint/2010/main" val="4117579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and Portuguese</a:t>
            </a:r>
            <a:endParaRPr lang="en-US" dirty="0"/>
          </a:p>
        </p:txBody>
      </p:sp>
      <p:sp>
        <p:nvSpPr>
          <p:cNvPr id="3" name="Content Placeholder 2"/>
          <p:cNvSpPr>
            <a:spLocks noGrp="1"/>
          </p:cNvSpPr>
          <p:nvPr>
            <p:ph idx="1"/>
          </p:nvPr>
        </p:nvSpPr>
        <p:spPr>
          <a:xfrm>
            <a:off x="395862" y="992308"/>
            <a:ext cx="7948038" cy="5101676"/>
          </a:xfrm>
        </p:spPr>
        <p:txBody>
          <a:bodyPr/>
          <a:lstStyle/>
          <a:p>
            <a:r>
              <a:rPr lang="en-US" dirty="0" smtClean="0"/>
              <a:t>Desire for Gold </a:t>
            </a:r>
          </a:p>
          <a:p>
            <a:pPr>
              <a:buFont typeface="Arial"/>
              <a:buChar char="•"/>
            </a:pPr>
            <a:r>
              <a:rPr lang="en-US" dirty="0" smtClean="0"/>
              <a:t>Limited Deposits in Caribbean, Not enough labor</a:t>
            </a:r>
          </a:p>
          <a:p>
            <a:pPr>
              <a:buFont typeface="Arial"/>
              <a:buChar char="•"/>
            </a:pPr>
            <a:r>
              <a:rPr lang="en-US" dirty="0" smtClean="0"/>
              <a:t>Caribbean focus shifted to PLANTATION AGRICULTURE</a:t>
            </a:r>
          </a:p>
          <a:p>
            <a:r>
              <a:rPr lang="en-US" dirty="0" smtClean="0"/>
              <a:t>Mexico and South America (Peru)</a:t>
            </a:r>
          </a:p>
          <a:p>
            <a:pPr>
              <a:buFont typeface="Arial"/>
              <a:buChar char="•"/>
            </a:pPr>
            <a:r>
              <a:rPr lang="en-US" dirty="0" smtClean="0"/>
              <a:t>Focus shifted from Caribbean due to large deposits of SILVER in Mexico/S. America</a:t>
            </a:r>
          </a:p>
          <a:p>
            <a:pPr>
              <a:buFont typeface="Arial"/>
              <a:buChar char="•"/>
            </a:pPr>
            <a:r>
              <a:rPr lang="en-US" dirty="0"/>
              <a:t>Portuguese in Brazil – Treaty of </a:t>
            </a:r>
            <a:r>
              <a:rPr lang="en-US" dirty="0" err="1" smtClean="0"/>
              <a:t>Tordesilas</a:t>
            </a:r>
            <a:endParaRPr lang="en-US" dirty="0" smtClean="0"/>
          </a:p>
          <a:p>
            <a:pPr marL="0" indent="0"/>
            <a:r>
              <a:rPr lang="en-US" dirty="0" smtClean="0"/>
              <a:t>Labor Systems</a:t>
            </a:r>
          </a:p>
          <a:p>
            <a:pPr marL="285750" indent="-285750">
              <a:buFont typeface="Arial"/>
              <a:buChar char="•"/>
            </a:pPr>
            <a:r>
              <a:rPr lang="en-US" dirty="0" smtClean="0"/>
              <a:t>Plantation agriculture and mining required immense labor</a:t>
            </a:r>
          </a:p>
          <a:p>
            <a:pPr marL="285750" indent="-285750">
              <a:buFont typeface="Arial"/>
              <a:buChar char="•"/>
            </a:pPr>
            <a:r>
              <a:rPr lang="en-US" dirty="0" smtClean="0"/>
              <a:t>Smallpox and harsh conditions limited available native labor</a:t>
            </a:r>
          </a:p>
          <a:p>
            <a:pPr marL="285750" indent="-285750">
              <a:buFont typeface="Arial"/>
              <a:buChar char="•"/>
            </a:pPr>
            <a:r>
              <a:rPr lang="en-US" dirty="0" err="1" smtClean="0"/>
              <a:t>Encomienda</a:t>
            </a:r>
            <a:r>
              <a:rPr lang="en-US" dirty="0" smtClean="0"/>
              <a:t> and </a:t>
            </a:r>
            <a:r>
              <a:rPr lang="en-US" dirty="0" err="1" smtClean="0"/>
              <a:t>Mita</a:t>
            </a:r>
            <a:r>
              <a:rPr lang="en-US" dirty="0" smtClean="0"/>
              <a:t> Systems arise to provide native labor</a:t>
            </a:r>
          </a:p>
          <a:p>
            <a:pPr marL="285750" indent="-285750">
              <a:buFont typeface="Arial"/>
              <a:buChar char="•"/>
            </a:pPr>
            <a:r>
              <a:rPr lang="en-US" dirty="0" smtClean="0"/>
              <a:t>Spanish and Portuguese saw “New World” as a land to administer and exploit, NOT TO SETTLE</a:t>
            </a:r>
          </a:p>
          <a:p>
            <a:endParaRPr lang="en-US" dirty="0" smtClean="0"/>
          </a:p>
          <a:p>
            <a:endParaRPr lang="en-US" dirty="0" smtClean="0"/>
          </a:p>
          <a:p>
            <a:endParaRPr lang="en-US" dirty="0"/>
          </a:p>
        </p:txBody>
      </p:sp>
    </p:spTree>
    <p:extLst>
      <p:ext uri="{BB962C8B-B14F-4D97-AF65-F5344CB8AC3E}">
        <p14:creationId xmlns:p14="http://schemas.microsoft.com/office/powerpoint/2010/main" val="1365931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548640"/>
          </a:xfrm>
        </p:spPr>
        <p:txBody>
          <a:bodyPr/>
          <a:lstStyle/>
          <a:p>
            <a:r>
              <a:rPr lang="en-US" dirty="0" smtClean="0"/>
              <a:t>The Spanish and Portuguese</a:t>
            </a:r>
            <a:endParaRPr lang="en-US" dirty="0"/>
          </a:p>
        </p:txBody>
      </p:sp>
      <p:sp>
        <p:nvSpPr>
          <p:cNvPr id="3" name="Content Placeholder 2"/>
          <p:cNvSpPr>
            <a:spLocks noGrp="1"/>
          </p:cNvSpPr>
          <p:nvPr>
            <p:ph idx="1"/>
          </p:nvPr>
        </p:nvSpPr>
        <p:spPr>
          <a:xfrm>
            <a:off x="395862" y="640080"/>
            <a:ext cx="7948038" cy="5453904"/>
          </a:xfrm>
        </p:spPr>
        <p:txBody>
          <a:bodyPr/>
          <a:lstStyle/>
          <a:p>
            <a:r>
              <a:rPr lang="en-US" dirty="0" smtClean="0"/>
              <a:t>Conquest</a:t>
            </a:r>
          </a:p>
          <a:p>
            <a:pPr>
              <a:buFont typeface="Arial"/>
              <a:buChar char="•"/>
            </a:pPr>
            <a:r>
              <a:rPr lang="en-US" dirty="0" smtClean="0"/>
              <a:t>Spanish come into conflict with large powerful states</a:t>
            </a:r>
          </a:p>
          <a:p>
            <a:pPr>
              <a:buFont typeface="Arial"/>
              <a:buChar char="•"/>
            </a:pPr>
            <a:r>
              <a:rPr lang="en-US" dirty="0" err="1" smtClean="0"/>
              <a:t>Hernan</a:t>
            </a:r>
            <a:r>
              <a:rPr lang="en-US" dirty="0" smtClean="0"/>
              <a:t> Cortes – Conquest Mesoamerica (Aztecs)</a:t>
            </a:r>
          </a:p>
          <a:p>
            <a:pPr>
              <a:buFont typeface="Arial"/>
              <a:buChar char="•"/>
            </a:pPr>
            <a:r>
              <a:rPr lang="en-US" dirty="0" smtClean="0"/>
              <a:t>Francisco Pizarro – Conquest of South America (Inca)</a:t>
            </a:r>
          </a:p>
          <a:p>
            <a:pPr>
              <a:buFont typeface="Arial"/>
              <a:buChar char="•"/>
            </a:pPr>
            <a:r>
              <a:rPr lang="en-US" dirty="0" smtClean="0"/>
              <a:t>After conquest the areas need to be administered</a:t>
            </a:r>
          </a:p>
          <a:p>
            <a:r>
              <a:rPr lang="en-US" dirty="0" smtClean="0"/>
              <a:t>Spanish Administration</a:t>
            </a:r>
          </a:p>
          <a:p>
            <a:pPr>
              <a:buFont typeface="Arial"/>
              <a:buChar char="•"/>
            </a:pPr>
            <a:r>
              <a:rPr lang="en-US" dirty="0" smtClean="0"/>
              <a:t>Viceroys and </a:t>
            </a:r>
            <a:r>
              <a:rPr lang="en-US" dirty="0" err="1" smtClean="0"/>
              <a:t>Audiencias</a:t>
            </a:r>
            <a:r>
              <a:rPr lang="en-US" dirty="0" smtClean="0"/>
              <a:t> are put in place to carry out administration</a:t>
            </a:r>
          </a:p>
          <a:p>
            <a:pPr>
              <a:buFont typeface="Arial"/>
              <a:buChar char="•"/>
            </a:pPr>
            <a:r>
              <a:rPr lang="en-US" dirty="0" smtClean="0"/>
              <a:t>Administration is very ineffective</a:t>
            </a:r>
          </a:p>
          <a:p>
            <a:pPr>
              <a:buFont typeface="Arial"/>
              <a:buChar char="•"/>
            </a:pPr>
            <a:r>
              <a:rPr lang="en-US" dirty="0" smtClean="0"/>
              <a:t>European Style cities develop throughout the New World</a:t>
            </a:r>
          </a:p>
          <a:p>
            <a:r>
              <a:rPr lang="en-US" dirty="0" smtClean="0"/>
              <a:t>European Society in the New World</a:t>
            </a:r>
          </a:p>
          <a:p>
            <a:pPr>
              <a:buFont typeface="Arial"/>
              <a:buChar char="•"/>
            </a:pPr>
            <a:r>
              <a:rPr lang="en-US" dirty="0" smtClean="0"/>
              <a:t>Few women travel to new world, great deal of racial mixing</a:t>
            </a:r>
          </a:p>
          <a:p>
            <a:pPr>
              <a:buFont typeface="Arial"/>
              <a:buChar char="•"/>
            </a:pPr>
            <a:r>
              <a:rPr lang="en-US" dirty="0" err="1" smtClean="0"/>
              <a:t>Encomienda</a:t>
            </a:r>
            <a:r>
              <a:rPr lang="en-US" dirty="0" smtClean="0"/>
              <a:t> System – Rigid structure, based on birth, hierarchical</a:t>
            </a:r>
          </a:p>
          <a:p>
            <a:pPr>
              <a:buFont typeface="Arial"/>
              <a:buChar char="•"/>
            </a:pPr>
            <a:r>
              <a:rPr lang="en-US" dirty="0" smtClean="0"/>
              <a:t>The Hacienda</a:t>
            </a:r>
          </a:p>
          <a:p>
            <a:pPr>
              <a:buFont typeface="Arial"/>
              <a:buChar char="•"/>
            </a:pPr>
            <a:r>
              <a:rPr lang="en-US" dirty="0" smtClean="0"/>
              <a:t>HEAVY INFLUENCE OF CHRISTIANITY</a:t>
            </a:r>
          </a:p>
          <a:p>
            <a:endParaRPr lang="en-US" dirty="0" smtClean="0"/>
          </a:p>
          <a:p>
            <a:endParaRPr lang="en-US" dirty="0"/>
          </a:p>
        </p:txBody>
      </p:sp>
    </p:spTree>
    <p:extLst>
      <p:ext uri="{BB962C8B-B14F-4D97-AF65-F5344CB8AC3E}">
        <p14:creationId xmlns:p14="http://schemas.microsoft.com/office/powerpoint/2010/main" val="178360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and Portuguese</a:t>
            </a:r>
            <a:endParaRPr lang="en-US" dirty="0"/>
          </a:p>
        </p:txBody>
      </p:sp>
      <p:sp>
        <p:nvSpPr>
          <p:cNvPr id="3" name="Content Placeholder 2"/>
          <p:cNvSpPr>
            <a:spLocks noGrp="1"/>
          </p:cNvSpPr>
          <p:nvPr>
            <p:ph idx="1"/>
          </p:nvPr>
        </p:nvSpPr>
        <p:spPr>
          <a:xfrm>
            <a:off x="395862" y="992308"/>
            <a:ext cx="7948038" cy="5101676"/>
          </a:xfrm>
        </p:spPr>
        <p:txBody>
          <a:bodyPr/>
          <a:lstStyle/>
          <a:p>
            <a:r>
              <a:rPr lang="en-US" dirty="0" smtClean="0"/>
              <a:t>The Portuguese in Brazil</a:t>
            </a:r>
          </a:p>
          <a:p>
            <a:pPr>
              <a:buFont typeface="Arial"/>
              <a:buChar char="•"/>
            </a:pPr>
            <a:r>
              <a:rPr lang="en-US" dirty="0" smtClean="0"/>
              <a:t>Spanish focus was SILVER, Portuguese focus was SUGAR</a:t>
            </a:r>
          </a:p>
          <a:p>
            <a:pPr>
              <a:buFont typeface="Arial"/>
              <a:buChar char="•"/>
            </a:pPr>
            <a:r>
              <a:rPr lang="en-US" dirty="0" smtClean="0"/>
              <a:t>The </a:t>
            </a:r>
            <a:r>
              <a:rPr lang="en-US" dirty="0" err="1" smtClean="0"/>
              <a:t>Engenho</a:t>
            </a:r>
            <a:r>
              <a:rPr lang="en-US" dirty="0" smtClean="0"/>
              <a:t> – SUGAR MILL</a:t>
            </a:r>
          </a:p>
          <a:p>
            <a:pPr>
              <a:buFont typeface="Arial"/>
              <a:buChar char="•"/>
            </a:pPr>
            <a:r>
              <a:rPr lang="en-US" dirty="0" smtClean="0"/>
              <a:t>Requires great amounts of labor</a:t>
            </a:r>
          </a:p>
          <a:p>
            <a:pPr>
              <a:buFont typeface="Arial"/>
              <a:buChar char="•"/>
            </a:pPr>
            <a:r>
              <a:rPr lang="en-US" dirty="0" smtClean="0"/>
              <a:t>Leads to SLAVE TRADE</a:t>
            </a:r>
          </a:p>
          <a:p>
            <a:endParaRPr lang="en-US" dirty="0" smtClean="0"/>
          </a:p>
          <a:p>
            <a:endParaRPr lang="en-US" dirty="0"/>
          </a:p>
        </p:txBody>
      </p:sp>
    </p:spTree>
    <p:extLst>
      <p:ext uri="{BB962C8B-B14F-4D97-AF65-F5344CB8AC3E}">
        <p14:creationId xmlns:p14="http://schemas.microsoft.com/office/powerpoint/2010/main" val="1882649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59" y="91440"/>
            <a:ext cx="9028541" cy="548640"/>
          </a:xfrm>
        </p:spPr>
        <p:txBody>
          <a:bodyPr/>
          <a:lstStyle/>
          <a:p>
            <a:r>
              <a:rPr lang="en-US" dirty="0" smtClean="0"/>
              <a:t>The French, English and Dutch in North America</a:t>
            </a:r>
            <a:endParaRPr lang="en-US" dirty="0"/>
          </a:p>
        </p:txBody>
      </p:sp>
      <p:sp>
        <p:nvSpPr>
          <p:cNvPr id="3" name="Content Placeholder 2"/>
          <p:cNvSpPr>
            <a:spLocks noGrp="1"/>
          </p:cNvSpPr>
          <p:nvPr>
            <p:ph idx="1"/>
          </p:nvPr>
        </p:nvSpPr>
        <p:spPr>
          <a:xfrm>
            <a:off x="115459" y="640080"/>
            <a:ext cx="8774942" cy="5453904"/>
          </a:xfrm>
        </p:spPr>
        <p:txBody>
          <a:bodyPr/>
          <a:lstStyle/>
          <a:p>
            <a:r>
              <a:rPr lang="en-US" dirty="0" smtClean="0"/>
              <a:t>Permanent Colonies</a:t>
            </a:r>
          </a:p>
          <a:p>
            <a:pPr>
              <a:buFont typeface="Arial"/>
              <a:buChar char="•"/>
            </a:pPr>
            <a:r>
              <a:rPr lang="en-US" dirty="0" smtClean="0"/>
              <a:t>The French, English and Dutch see North America as a land to SETTLE and COLONIZE</a:t>
            </a:r>
          </a:p>
          <a:p>
            <a:pPr>
              <a:buFont typeface="Arial"/>
              <a:buChar char="•"/>
            </a:pPr>
            <a:r>
              <a:rPr lang="en-US" dirty="0" smtClean="0"/>
              <a:t>Expeditions in North America were privately funded – less royal interference, greater local autonomy</a:t>
            </a:r>
          </a:p>
          <a:p>
            <a:pPr>
              <a:buFont typeface="Arial"/>
              <a:buChar char="•"/>
            </a:pPr>
            <a:r>
              <a:rPr lang="en-US" dirty="0" smtClean="0"/>
              <a:t>Men and women both came to settle, little racial mixing, rampant racism)</a:t>
            </a:r>
          </a:p>
          <a:p>
            <a:pPr>
              <a:buFont typeface="Arial"/>
              <a:buChar char="•"/>
            </a:pPr>
            <a:r>
              <a:rPr lang="en-US" dirty="0" smtClean="0"/>
              <a:t>No large states, little significant resistance</a:t>
            </a:r>
          </a:p>
          <a:p>
            <a:pPr marL="0" indent="0"/>
            <a:r>
              <a:rPr lang="en-US" dirty="0" smtClean="0"/>
              <a:t>North American Economy</a:t>
            </a:r>
          </a:p>
          <a:p>
            <a:pPr marL="285750" indent="-285750">
              <a:buFont typeface="Arial"/>
              <a:buChar char="•"/>
            </a:pPr>
            <a:r>
              <a:rPr lang="en-US" dirty="0" smtClean="0"/>
              <a:t>Initially </a:t>
            </a:r>
            <a:r>
              <a:rPr lang="en-US" dirty="0" err="1" smtClean="0"/>
              <a:t>ittle</a:t>
            </a:r>
            <a:r>
              <a:rPr lang="en-US" dirty="0" smtClean="0"/>
              <a:t> interest in plantation agriculture, more Hunting and Gathering, trading</a:t>
            </a:r>
          </a:p>
          <a:p>
            <a:pPr marL="285750" indent="-285750">
              <a:buFont typeface="Arial"/>
              <a:buChar char="•"/>
            </a:pPr>
            <a:r>
              <a:rPr lang="en-US" dirty="0" smtClean="0"/>
              <a:t>Focus on Fur Trading prior to Cash Crops</a:t>
            </a:r>
          </a:p>
          <a:p>
            <a:pPr marL="285750" indent="-285750">
              <a:buFont typeface="Arial"/>
              <a:buChar char="•"/>
            </a:pPr>
            <a:r>
              <a:rPr lang="en-US" dirty="0" smtClean="0"/>
              <a:t>Heavy reliance on support from Europe</a:t>
            </a:r>
          </a:p>
          <a:p>
            <a:pPr marL="285750" indent="-285750">
              <a:buFont typeface="Arial"/>
              <a:buChar char="•"/>
            </a:pPr>
            <a:r>
              <a:rPr lang="en-US" dirty="0" smtClean="0"/>
              <a:t>Plantation agriculture leads to increased demands for labor – INDENTURED LABOR</a:t>
            </a:r>
          </a:p>
          <a:p>
            <a:endParaRPr lang="en-US" dirty="0" smtClean="0"/>
          </a:p>
          <a:p>
            <a:endParaRPr lang="en-US" dirty="0" smtClean="0"/>
          </a:p>
          <a:p>
            <a:endParaRPr lang="en-US" dirty="0"/>
          </a:p>
        </p:txBody>
      </p:sp>
    </p:spTree>
    <p:extLst>
      <p:ext uri="{BB962C8B-B14F-4D97-AF65-F5344CB8AC3E}">
        <p14:creationId xmlns:p14="http://schemas.microsoft.com/office/powerpoint/2010/main" val="188331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1097280"/>
            <a:ext cx="4321493" cy="3712464"/>
          </a:xfrm>
        </p:spPr>
        <p:txBody>
          <a:bodyPr>
            <a:normAutofit/>
          </a:bodyPr>
          <a:lstStyle/>
          <a:p>
            <a:pPr>
              <a:buFont typeface="Arial"/>
              <a:buChar char="•"/>
            </a:pPr>
            <a:r>
              <a:rPr lang="en-US" sz="2000" dirty="0" smtClean="0"/>
              <a:t>French, English, Dutch</a:t>
            </a:r>
          </a:p>
          <a:p>
            <a:pPr>
              <a:buFont typeface="Arial"/>
              <a:buChar char="•"/>
            </a:pPr>
            <a:r>
              <a:rPr lang="en-US" sz="2000" dirty="0" smtClean="0"/>
              <a:t>Land to settle and colonize</a:t>
            </a:r>
          </a:p>
          <a:p>
            <a:pPr>
              <a:buFont typeface="Arial"/>
              <a:buChar char="•"/>
            </a:pPr>
            <a:r>
              <a:rPr lang="en-US" sz="2000" dirty="0" smtClean="0"/>
              <a:t>Private investors</a:t>
            </a:r>
          </a:p>
          <a:p>
            <a:pPr>
              <a:buFont typeface="Arial"/>
              <a:buChar char="•"/>
            </a:pPr>
            <a:r>
              <a:rPr lang="en-US" sz="2000" dirty="0" smtClean="0"/>
              <a:t>Segregated Society, little mixing</a:t>
            </a:r>
          </a:p>
          <a:p>
            <a:pPr>
              <a:buFont typeface="Arial"/>
              <a:buChar char="•"/>
            </a:pPr>
            <a:r>
              <a:rPr lang="en-US" sz="2000" dirty="0" smtClean="0"/>
              <a:t>Less Church influence, protestants</a:t>
            </a:r>
          </a:p>
          <a:p>
            <a:pPr>
              <a:buFont typeface="Arial"/>
              <a:buChar char="•"/>
            </a:pPr>
            <a:r>
              <a:rPr lang="en-US" sz="2000" dirty="0" smtClean="0"/>
              <a:t>Fur Trading, Cash Crops</a:t>
            </a:r>
            <a:endParaRPr lang="en-US" sz="2000" dirty="0"/>
          </a:p>
        </p:txBody>
      </p:sp>
      <p:sp>
        <p:nvSpPr>
          <p:cNvPr id="6" name="Content Placeholder 5"/>
          <p:cNvSpPr>
            <a:spLocks noGrp="1"/>
          </p:cNvSpPr>
          <p:nvPr>
            <p:ph sz="half" idx="2"/>
          </p:nvPr>
        </p:nvSpPr>
        <p:spPr>
          <a:xfrm>
            <a:off x="4173044" y="1097280"/>
            <a:ext cx="4799828" cy="3712464"/>
          </a:xfrm>
        </p:spPr>
        <p:txBody>
          <a:bodyPr>
            <a:normAutofit/>
          </a:bodyPr>
          <a:lstStyle/>
          <a:p>
            <a:pPr>
              <a:buFont typeface="Arial"/>
              <a:buChar char="•"/>
            </a:pPr>
            <a:r>
              <a:rPr lang="en-US" sz="2000" dirty="0" smtClean="0"/>
              <a:t>Spanish, Portuguese</a:t>
            </a:r>
          </a:p>
          <a:p>
            <a:pPr>
              <a:buFont typeface="Arial"/>
              <a:buChar char="•"/>
            </a:pPr>
            <a:r>
              <a:rPr lang="en-US" sz="2000" dirty="0" smtClean="0"/>
              <a:t>Land to exploit and administer</a:t>
            </a:r>
          </a:p>
          <a:p>
            <a:pPr>
              <a:buFont typeface="Arial"/>
              <a:buChar char="•"/>
            </a:pPr>
            <a:r>
              <a:rPr lang="en-US" sz="2000" dirty="0" smtClean="0"/>
              <a:t>Royal backing</a:t>
            </a:r>
          </a:p>
          <a:p>
            <a:pPr>
              <a:buFont typeface="Arial"/>
              <a:buChar char="•"/>
            </a:pPr>
            <a:r>
              <a:rPr lang="en-US" sz="2000" dirty="0" smtClean="0"/>
              <a:t>Racial Mixing, </a:t>
            </a:r>
            <a:r>
              <a:rPr lang="en-US" sz="2000" dirty="0" err="1" smtClean="0"/>
              <a:t>Encomienda</a:t>
            </a:r>
            <a:endParaRPr lang="en-US" sz="2000" dirty="0" smtClean="0"/>
          </a:p>
          <a:p>
            <a:pPr>
              <a:buFont typeface="Arial"/>
              <a:buChar char="•"/>
            </a:pPr>
            <a:r>
              <a:rPr lang="en-US" sz="2000" dirty="0" smtClean="0"/>
              <a:t>Heavy Roman Catholic Church influence</a:t>
            </a:r>
          </a:p>
          <a:p>
            <a:pPr>
              <a:buFont typeface="Arial"/>
              <a:buChar char="•"/>
            </a:pPr>
            <a:r>
              <a:rPr lang="en-US" sz="2000" dirty="0" smtClean="0"/>
              <a:t>Silver Mining, Sugar Plantations</a:t>
            </a:r>
            <a:endParaRPr lang="en-US" sz="2000" dirty="0"/>
          </a:p>
        </p:txBody>
      </p:sp>
      <p:sp>
        <p:nvSpPr>
          <p:cNvPr id="4" name="Title 3"/>
          <p:cNvSpPr>
            <a:spLocks noGrp="1"/>
          </p:cNvSpPr>
          <p:nvPr>
            <p:ph type="title"/>
          </p:nvPr>
        </p:nvSpPr>
        <p:spPr/>
        <p:txBody>
          <a:bodyPr/>
          <a:lstStyle/>
          <a:p>
            <a:r>
              <a:rPr lang="en-US" dirty="0" smtClean="0"/>
              <a:t>North </a:t>
            </a:r>
            <a:r>
              <a:rPr lang="en-US" dirty="0" err="1" smtClean="0"/>
              <a:t>american</a:t>
            </a:r>
            <a:r>
              <a:rPr lang="en-US" dirty="0" smtClean="0"/>
              <a:t> and South America</a:t>
            </a:r>
            <a:endParaRPr lang="en-US" dirty="0"/>
          </a:p>
        </p:txBody>
      </p:sp>
    </p:spTree>
    <p:extLst>
      <p:ext uri="{BB962C8B-B14F-4D97-AF65-F5344CB8AC3E}">
        <p14:creationId xmlns:p14="http://schemas.microsoft.com/office/powerpoint/2010/main" val="4108056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Global Economy</a:t>
            </a:r>
            <a:endParaRPr lang="en-US" dirty="0"/>
          </a:p>
        </p:txBody>
      </p:sp>
      <p:sp>
        <p:nvSpPr>
          <p:cNvPr id="3" name="Content Placeholder 2"/>
          <p:cNvSpPr>
            <a:spLocks noGrp="1"/>
          </p:cNvSpPr>
          <p:nvPr>
            <p:ph idx="1"/>
          </p:nvPr>
        </p:nvSpPr>
        <p:spPr>
          <a:xfrm>
            <a:off x="263907" y="1100628"/>
            <a:ext cx="8642987" cy="3579849"/>
          </a:xfrm>
        </p:spPr>
        <p:txBody>
          <a:bodyPr/>
          <a:lstStyle/>
          <a:p>
            <a:r>
              <a:rPr lang="en-US" dirty="0" smtClean="0"/>
              <a:t>European conquest and exploration extended to the Pacific Ocean</a:t>
            </a:r>
          </a:p>
          <a:p>
            <a:r>
              <a:rPr lang="en-US" dirty="0" smtClean="0"/>
              <a:t>Full Global Trade</a:t>
            </a:r>
          </a:p>
          <a:p>
            <a:r>
              <a:rPr lang="en-US" dirty="0" smtClean="0"/>
              <a:t>New World silver funds European purchases in Asian Markets (Silk, Tea, Porcelain, Spices)</a:t>
            </a:r>
          </a:p>
          <a:p>
            <a:r>
              <a:rPr lang="en-US" dirty="0" smtClean="0"/>
              <a:t>China has a heavy </a:t>
            </a:r>
            <a:r>
              <a:rPr lang="en-US" smtClean="0"/>
              <a:t>demand for SILVER</a:t>
            </a:r>
            <a:endParaRPr lang="en-US" dirty="0"/>
          </a:p>
        </p:txBody>
      </p:sp>
    </p:spTree>
    <p:extLst>
      <p:ext uri="{BB962C8B-B14F-4D97-AF65-F5344CB8AC3E}">
        <p14:creationId xmlns:p14="http://schemas.microsoft.com/office/powerpoint/2010/main" val="4050891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65760"/>
            <a:ext cx="9031111" cy="5283200"/>
          </a:xfrm>
        </p:spPr>
      </p:pic>
    </p:spTree>
    <p:extLst>
      <p:ext uri="{BB962C8B-B14F-4D97-AF65-F5344CB8AC3E}">
        <p14:creationId xmlns:p14="http://schemas.microsoft.com/office/powerpoint/2010/main" val="3685360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14400"/>
            <a:ext cx="9139296" cy="5156200"/>
          </a:xfrm>
        </p:spPr>
      </p:pic>
    </p:spTree>
    <p:extLst>
      <p:ext uri="{BB962C8B-B14F-4D97-AF65-F5344CB8AC3E}">
        <p14:creationId xmlns:p14="http://schemas.microsoft.com/office/powerpoint/2010/main" val="8592613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40</TotalTime>
  <Words>750</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Europeans and the “new World”</vt:lpstr>
      <vt:lpstr>The Spanish and Portuguese</vt:lpstr>
      <vt:lpstr>The Spanish and Portuguese</vt:lpstr>
      <vt:lpstr>The Spanish and Portuguese</vt:lpstr>
      <vt:lpstr>The French, English and Dutch in North America</vt:lpstr>
      <vt:lpstr>North american and South America</vt:lpstr>
      <vt:lpstr>The Global Economy</vt:lpstr>
      <vt:lpstr>PowerPoint Presentation</vt:lpstr>
      <vt:lpstr>PowerPoint Presentation</vt:lpstr>
      <vt:lpstr>PowerPoint Presentation</vt:lpstr>
      <vt:lpstr>PowerPoint Presentation</vt:lpstr>
      <vt:lpstr>Impacts of the Slave Trade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Europeans and the “new World”</dc:title>
  <dc:creator>MATTHEW RIVERA</dc:creator>
  <cp:lastModifiedBy>Sachem Central School District</cp:lastModifiedBy>
  <cp:revision>6</cp:revision>
  <dcterms:created xsi:type="dcterms:W3CDTF">2015-05-18T00:32:34Z</dcterms:created>
  <dcterms:modified xsi:type="dcterms:W3CDTF">2017-05-09T12:04:01Z</dcterms:modified>
</cp:coreProperties>
</file>