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6110CE-4F69-418A-B3BA-5A47D5D4247B}" type="datetimeFigureOut">
              <a:rPr lang="en-US" smtClean="0"/>
              <a:t>1/15/2020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Midterm Exam Review</a:t>
            </a:r>
            <a:br>
              <a:rPr lang="en-US" b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Emperor Meiji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Japanese emperor who led reform movement to westernize, modernize, industrialize.</a:t>
            </a:r>
          </a:p>
          <a:p>
            <a:pPr marL="114300" indent="0">
              <a:buNone/>
            </a:pPr>
            <a:endParaRPr lang="en-US" sz="2800" dirty="0">
              <a:solidFill>
                <a:srgbClr val="000000"/>
              </a:solidFill>
              <a:ea typeface="Baskerville Old Face"/>
              <a:cs typeface="Baskerville Old Face"/>
            </a:endParaRP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Rudyard Kipling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Wrote “White Mans Burden”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6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Nationalism and Conflict in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“Blood and Iron”</a:t>
            </a:r>
            <a:r>
              <a:rPr lang="en-US" sz="2800" dirty="0"/>
              <a:t>: Otto Von Bismarck’s plan to unify Germany through Militarism.</a:t>
            </a:r>
          </a:p>
          <a:p>
            <a:pPr marL="114300" indent="0">
              <a:buNone/>
            </a:pPr>
            <a:r>
              <a:rPr lang="en-US" sz="2800" b="1" dirty="0"/>
              <a:t>Division</a:t>
            </a:r>
            <a:r>
              <a:rPr lang="en-US" sz="2800" dirty="0"/>
              <a:t>: Nationalism led to the breakup of large empires (Ottoman, Austro-Hungarian)</a:t>
            </a:r>
          </a:p>
          <a:p>
            <a:pPr marL="114300" indent="0">
              <a:buNone/>
            </a:pPr>
            <a:r>
              <a:rPr lang="en-US" sz="2800" b="1" dirty="0"/>
              <a:t>Ethnic Tensions</a:t>
            </a:r>
            <a:r>
              <a:rPr lang="en-US" sz="2800" dirty="0"/>
              <a:t>: Internal tensions in multi-national empires that led to the breakup of empires.</a:t>
            </a:r>
          </a:p>
          <a:p>
            <a:pPr marL="114300" indent="0">
              <a:buNone/>
            </a:pPr>
            <a:r>
              <a:rPr lang="en-US" sz="2800" b="1" dirty="0"/>
              <a:t>Self Determination</a:t>
            </a:r>
            <a:r>
              <a:rPr lang="en-US" sz="2800" dirty="0"/>
              <a:t>: Right of peoples to rule themselves and form their own nation. </a:t>
            </a:r>
          </a:p>
          <a:p>
            <a:pPr marL="114300" indent="0">
              <a:buNone/>
            </a:pPr>
            <a:r>
              <a:rPr lang="en-US" sz="2800" b="1" dirty="0"/>
              <a:t>Unification</a:t>
            </a:r>
            <a:r>
              <a:rPr lang="en-US" sz="2800" dirty="0"/>
              <a:t>: Nationalism was used to unit divided regions in Italy and Germany.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8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Nationalism and Conflict in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Mazzini, </a:t>
            </a:r>
            <a:r>
              <a:rPr lang="en-US" sz="2800" b="1" dirty="0" err="1"/>
              <a:t>Garibalidi</a:t>
            </a:r>
            <a:r>
              <a:rPr lang="en-US" sz="2800" b="1" dirty="0"/>
              <a:t>, Cavour</a:t>
            </a:r>
            <a:r>
              <a:rPr lang="en-US" sz="2800" dirty="0"/>
              <a:t>: Leaders of Italian unification movement.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Otto Von Bismarck</a:t>
            </a:r>
            <a:r>
              <a:rPr lang="en-US" sz="2800" dirty="0"/>
              <a:t>: German chancellor who unified Germany through “Blood and Iron”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8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World War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“Powder Keg”</a:t>
            </a:r>
            <a:r>
              <a:rPr lang="en-US" sz="2800" dirty="0"/>
              <a:t>: Term used to describe the volatile BALKANS due to ethnic tensions and nationalistic rivalries.</a:t>
            </a:r>
          </a:p>
          <a:p>
            <a:pPr marL="114300" indent="0">
              <a:buNone/>
            </a:pPr>
            <a:r>
              <a:rPr lang="en-US" sz="2800" b="1" dirty="0"/>
              <a:t>Balance of Power</a:t>
            </a:r>
            <a:r>
              <a:rPr lang="en-US" sz="2800" dirty="0"/>
              <a:t>: Goal of the Conference of Vienna to create stability in Europe by having equally powerful nations.</a:t>
            </a:r>
          </a:p>
          <a:p>
            <a:pPr marL="114300" indent="0">
              <a:buNone/>
            </a:pPr>
            <a:r>
              <a:rPr lang="en-US" sz="2800" b="1" dirty="0"/>
              <a:t>Congress of Vienna</a:t>
            </a:r>
            <a:r>
              <a:rPr lang="en-US" sz="2800" dirty="0"/>
              <a:t>: Meeting of European states aimed at creating lasting peace in Europe following the French revolution and Napoleonic wars.</a:t>
            </a:r>
          </a:p>
          <a:p>
            <a:pPr marL="114300" indent="0">
              <a:buNone/>
            </a:pPr>
            <a:r>
              <a:rPr lang="en-US" sz="2800" b="1" dirty="0"/>
              <a:t>Diplomacy</a:t>
            </a:r>
            <a:r>
              <a:rPr lang="en-US" sz="2800" dirty="0"/>
              <a:t>: Managing international conflicts using means other than war (talking it out).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6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World War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League of Nations</a:t>
            </a:r>
            <a:r>
              <a:rPr lang="en-US" sz="2800" dirty="0"/>
              <a:t>: International organization aimed at keeping lasting peace through diplomacy.</a:t>
            </a:r>
          </a:p>
          <a:p>
            <a:pPr marL="114300" indent="0">
              <a:buNone/>
            </a:pPr>
            <a:r>
              <a:rPr lang="en-US" sz="2800" b="1" dirty="0"/>
              <a:t>Militarism</a:t>
            </a:r>
            <a:r>
              <a:rPr lang="en-US" sz="2800" dirty="0"/>
              <a:t>: Build up and glorification of a nation’s military to achieve national goals.  </a:t>
            </a:r>
          </a:p>
          <a:p>
            <a:pPr marL="114300" indent="0">
              <a:buNone/>
            </a:pPr>
            <a:r>
              <a:rPr lang="en-US" sz="2800" b="1" dirty="0"/>
              <a:t>Reparations</a:t>
            </a:r>
            <a:r>
              <a:rPr lang="en-US" sz="2800" dirty="0"/>
              <a:t>: Payments for war damages (Ex. China and Germany)</a:t>
            </a:r>
          </a:p>
          <a:p>
            <a:pPr marL="114300" indent="0">
              <a:buNone/>
            </a:pPr>
            <a:r>
              <a:rPr lang="en-US" sz="2800" b="1" dirty="0"/>
              <a:t>Total War</a:t>
            </a:r>
            <a:r>
              <a:rPr lang="en-US" sz="2800" dirty="0"/>
              <a:t>: A war so significant the Government of a country takes over aspects of the economy for the war effort.</a:t>
            </a:r>
          </a:p>
          <a:p>
            <a:pPr marL="114300" indent="0">
              <a:buNone/>
            </a:pPr>
            <a:r>
              <a:rPr lang="en-US" sz="2800" b="1" dirty="0"/>
              <a:t>Treaty of Versailles</a:t>
            </a:r>
            <a:r>
              <a:rPr lang="en-US" sz="2800" dirty="0"/>
              <a:t>: Treaty to end WWI which punishes Germany severely, and changes the map of Europe (self determination).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09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World War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Erich Maria Remarque</a:t>
            </a:r>
            <a:r>
              <a:rPr lang="en-US" sz="2800" dirty="0"/>
              <a:t>: “All Quiet on the Western Front” about trench warfare and soldiers.</a:t>
            </a:r>
          </a:p>
          <a:p>
            <a:pPr marL="114300" indent="0">
              <a:buNone/>
            </a:pPr>
            <a:r>
              <a:rPr lang="en-US" sz="2800" b="1" dirty="0" err="1"/>
              <a:t>Gavrilo</a:t>
            </a:r>
            <a:r>
              <a:rPr lang="en-US" sz="2800" b="1" dirty="0"/>
              <a:t> </a:t>
            </a:r>
            <a:r>
              <a:rPr lang="en-US" sz="2800" b="1" dirty="0" err="1"/>
              <a:t>Princip</a:t>
            </a:r>
            <a:r>
              <a:rPr lang="en-US" sz="2800" b="1" dirty="0"/>
              <a:t>/Franz Ferdinand</a:t>
            </a:r>
            <a:r>
              <a:rPr lang="en-US" sz="2800" dirty="0"/>
              <a:t>: Assassin and the heir to the Austro-Hungarian throne.  Spark which started WWI.  </a:t>
            </a:r>
          </a:p>
          <a:p>
            <a:pPr marL="114300" indent="0">
              <a:buNone/>
            </a:pPr>
            <a:r>
              <a:rPr lang="en-US" sz="2800" b="1" dirty="0"/>
              <a:t>Kaiser Wilhelm II</a:t>
            </a:r>
            <a:r>
              <a:rPr lang="en-US" sz="2800" dirty="0"/>
              <a:t>: German leader who empowered Bismarck.</a:t>
            </a:r>
          </a:p>
          <a:p>
            <a:pPr marL="114300" indent="0">
              <a:buNone/>
            </a:pPr>
            <a:r>
              <a:rPr lang="en-US" sz="2800" dirty="0"/>
              <a:t>Woodrow Wilson: US President, 14 Points plan aimed at self determination and peace in Europe.  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4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Russian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“Peace, Land, Bread”</a:t>
            </a:r>
            <a:r>
              <a:rPr lang="en-US" sz="2800" dirty="0"/>
              <a:t>: Motto of Russian Revolution-Get out of WWI and Land Re-Distribution</a:t>
            </a:r>
          </a:p>
          <a:p>
            <a:pPr marL="114300" indent="0">
              <a:buNone/>
            </a:pPr>
            <a:r>
              <a:rPr lang="en-US" sz="2800" b="1" dirty="0"/>
              <a:t>Bloody Sunday</a:t>
            </a:r>
            <a:r>
              <a:rPr lang="en-US" sz="2800" dirty="0"/>
              <a:t>: Beginning of Revolution, people demand representation and gov’t support.</a:t>
            </a:r>
          </a:p>
          <a:p>
            <a:pPr marL="114300" indent="0">
              <a:buNone/>
            </a:pPr>
            <a:r>
              <a:rPr lang="en-US" sz="2800" b="1" dirty="0"/>
              <a:t>Bolsheviks</a:t>
            </a:r>
            <a:r>
              <a:rPr lang="en-US" sz="2800" dirty="0"/>
              <a:t>: Russian communists, lead Revolution</a:t>
            </a:r>
          </a:p>
          <a:p>
            <a:pPr marL="114300" indent="0">
              <a:buNone/>
            </a:pPr>
            <a:r>
              <a:rPr lang="en-US" sz="2800" b="1" dirty="0"/>
              <a:t>Collectivization</a:t>
            </a:r>
            <a:r>
              <a:rPr lang="en-US" sz="2800" dirty="0"/>
              <a:t>: Taking of private lands for public use</a:t>
            </a:r>
            <a:r>
              <a:rPr lang="en-US" sz="2800" dirty="0">
                <a:sym typeface="Wingdings"/>
              </a:rPr>
              <a:t> resistance led to FAMINE</a:t>
            </a: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GFMNP</a:t>
            </a:r>
            <a:r>
              <a:rPr lang="en-US" sz="2800" dirty="0"/>
              <a:t>: Government Fails to Meet the Needs of the People </a:t>
            </a:r>
            <a:r>
              <a:rPr lang="en-US" sz="2800" dirty="0">
                <a:sym typeface="Wingdings"/>
              </a:rPr>
              <a:t> Revolution</a:t>
            </a: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Treaty of Brest-Litovsk</a:t>
            </a:r>
            <a:r>
              <a:rPr lang="en-US" sz="2800" dirty="0"/>
              <a:t>: End of WWI for Russia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16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Russian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Joseph Stalin</a:t>
            </a:r>
            <a:r>
              <a:rPr lang="en-US" sz="2800" dirty="0"/>
              <a:t>: Leader of Communist party, 5 Year plans aimed at making Russia an industrial power.</a:t>
            </a:r>
          </a:p>
          <a:p>
            <a:pPr marL="114300" indent="0">
              <a:buNone/>
            </a:pPr>
            <a:r>
              <a:rPr lang="en-US" sz="2800" b="1" dirty="0"/>
              <a:t>V.I. Lenin</a:t>
            </a:r>
            <a:r>
              <a:rPr lang="en-US" sz="2800" dirty="0"/>
              <a:t>: Leader of the Bolsheviks, takes control after the revolution.  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9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Scientific Revolution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657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New Technology</a:t>
            </a:r>
          </a:p>
          <a:p>
            <a:r>
              <a:rPr lang="en-US" sz="2800" dirty="0"/>
              <a:t>Cultural Diffusion</a:t>
            </a:r>
          </a:p>
          <a:p>
            <a:r>
              <a:rPr lang="en-US" sz="2800" dirty="0"/>
              <a:t>Changing power structures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3657600" cy="4602163"/>
          </a:xfrm>
        </p:spPr>
        <p:txBody>
          <a:bodyPr/>
          <a:lstStyle/>
          <a:p>
            <a:r>
              <a:rPr lang="en-US" dirty="0"/>
              <a:t>Challenged traditional ideas</a:t>
            </a:r>
          </a:p>
          <a:p>
            <a:r>
              <a:rPr lang="en-US" dirty="0"/>
              <a:t>Conflict between Science and Church</a:t>
            </a:r>
          </a:p>
          <a:p>
            <a:r>
              <a:rPr lang="en-US" dirty="0"/>
              <a:t>New ideas</a:t>
            </a:r>
          </a:p>
          <a:p>
            <a:r>
              <a:rPr lang="en-US" dirty="0"/>
              <a:t>Increased learning</a:t>
            </a:r>
          </a:p>
        </p:txBody>
      </p:sp>
    </p:spTree>
    <p:extLst>
      <p:ext uri="{BB962C8B-B14F-4D97-AF65-F5344CB8AC3E}">
        <p14:creationId xmlns:p14="http://schemas.microsoft.com/office/powerpoint/2010/main" val="3041992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Industrial Revolution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657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Agricultural Surplus</a:t>
            </a:r>
          </a:p>
          <a:p>
            <a:r>
              <a:rPr lang="en-US" sz="2800" dirty="0"/>
              <a:t>Natural Resources (England)</a:t>
            </a:r>
          </a:p>
          <a:p>
            <a:r>
              <a:rPr lang="en-US" sz="2800" dirty="0"/>
              <a:t>New Inventions</a:t>
            </a:r>
          </a:p>
          <a:p>
            <a:r>
              <a:rPr lang="en-US" sz="2800" dirty="0"/>
              <a:t>Begins in England (Harbors, Stability, Resources)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3657600" cy="4602163"/>
          </a:xfrm>
        </p:spPr>
        <p:txBody>
          <a:bodyPr/>
          <a:lstStyle/>
          <a:p>
            <a:r>
              <a:rPr lang="en-US" dirty="0"/>
              <a:t>New Middle Class</a:t>
            </a:r>
          </a:p>
          <a:p>
            <a:r>
              <a:rPr lang="en-US" dirty="0"/>
              <a:t>Poverty</a:t>
            </a:r>
          </a:p>
          <a:p>
            <a:r>
              <a:rPr lang="en-US" dirty="0"/>
              <a:t>Pollution</a:t>
            </a:r>
          </a:p>
          <a:p>
            <a:r>
              <a:rPr lang="en-US" dirty="0"/>
              <a:t>Imperialism</a:t>
            </a:r>
          </a:p>
          <a:p>
            <a:r>
              <a:rPr lang="en-US" dirty="0"/>
              <a:t>Labor Unions</a:t>
            </a:r>
          </a:p>
          <a:p>
            <a:r>
              <a:rPr lang="en-US" dirty="0"/>
              <a:t>Worker Rights</a:t>
            </a:r>
          </a:p>
          <a:p>
            <a:r>
              <a:rPr lang="en-US" dirty="0"/>
              <a:t>Class Tension</a:t>
            </a:r>
          </a:p>
          <a:p>
            <a:r>
              <a:rPr lang="en-US" dirty="0"/>
              <a:t>Improved transportation and communication</a:t>
            </a:r>
          </a:p>
          <a:p>
            <a:r>
              <a:rPr lang="en-US" dirty="0"/>
              <a:t>Urbanization</a:t>
            </a:r>
          </a:p>
        </p:txBody>
      </p:sp>
    </p:spTree>
    <p:extLst>
      <p:ext uri="{BB962C8B-B14F-4D97-AF65-F5344CB8AC3E}">
        <p14:creationId xmlns:p14="http://schemas.microsoft.com/office/powerpoint/2010/main" val="291064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9144000" cy="1045029"/>
          </a:xfrm>
        </p:spPr>
        <p:txBody>
          <a:bodyPr/>
          <a:lstStyle/>
          <a:p>
            <a:r>
              <a:rPr lang="en-US" dirty="0"/>
              <a:t>Scientific Revolution/Enlightenment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/>
              <a:t>Heliocentric Theory</a:t>
            </a:r>
            <a:r>
              <a:rPr lang="en-US" sz="2800" dirty="0"/>
              <a:t>: Copernicus’ theory that the sun is the center of the universe. </a:t>
            </a:r>
          </a:p>
          <a:p>
            <a:pPr marL="114300" indent="0">
              <a:buNone/>
            </a:pPr>
            <a:r>
              <a:rPr lang="en-US" sz="2800" b="1" dirty="0"/>
              <a:t>Natural Rights</a:t>
            </a:r>
            <a:r>
              <a:rPr lang="en-US" sz="2800" dirty="0"/>
              <a:t>: John Locke’s idea that all men are entitled to “LIFE, LIBERTY, and PROPERTY”</a:t>
            </a:r>
          </a:p>
          <a:p>
            <a:pPr marL="114300" indent="0">
              <a:buNone/>
            </a:pPr>
            <a:r>
              <a:rPr lang="en-US" sz="2800" b="1" dirty="0"/>
              <a:t>Scientific Method</a:t>
            </a:r>
            <a:r>
              <a:rPr lang="en-US" sz="2800" dirty="0"/>
              <a:t>: Using observation and experimentation with reason and logic to challenge traditional ideas.  </a:t>
            </a:r>
          </a:p>
          <a:p>
            <a:pPr marL="114300" indent="0">
              <a:buNone/>
            </a:pPr>
            <a:r>
              <a:rPr lang="en-US" sz="2800" b="1" dirty="0"/>
              <a:t>Separation of Powers</a:t>
            </a:r>
            <a:r>
              <a:rPr lang="en-US" sz="2800" dirty="0"/>
              <a:t>: Montesquieu’s idea to have 3 branches of government with checks and balances.</a:t>
            </a:r>
          </a:p>
          <a:p>
            <a:pPr marL="114300" indent="0">
              <a:buNone/>
            </a:pPr>
            <a:r>
              <a:rPr lang="en-US" sz="2800" b="1" dirty="0"/>
              <a:t>Social Contract</a:t>
            </a:r>
            <a:r>
              <a:rPr lang="en-US" sz="2800" dirty="0"/>
              <a:t>: Thomas Hobbes’ idea that people and government have reciprocal obligations to one another.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Meiji Restoration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657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Geographic Isolation</a:t>
            </a:r>
          </a:p>
          <a:p>
            <a:r>
              <a:rPr lang="en-US" sz="2800" dirty="0"/>
              <a:t>Desire to avoid Western imperialism</a:t>
            </a:r>
          </a:p>
          <a:p>
            <a:r>
              <a:rPr lang="en-US" sz="2800" dirty="0"/>
              <a:t>End of Feudalism</a:t>
            </a:r>
          </a:p>
          <a:p>
            <a:r>
              <a:rPr lang="en-US" sz="2800" dirty="0"/>
              <a:t>Cultural Diffusion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3657600" cy="4602163"/>
          </a:xfrm>
        </p:spPr>
        <p:txBody>
          <a:bodyPr/>
          <a:lstStyle/>
          <a:p>
            <a:r>
              <a:rPr lang="en-US" dirty="0"/>
              <a:t>Japan becomes modernized</a:t>
            </a:r>
          </a:p>
          <a:p>
            <a:r>
              <a:rPr lang="en-US" dirty="0"/>
              <a:t>Western ideas in Asia</a:t>
            </a:r>
          </a:p>
          <a:p>
            <a:r>
              <a:rPr lang="en-US" dirty="0"/>
              <a:t>Imperialism</a:t>
            </a:r>
          </a:p>
          <a:p>
            <a:r>
              <a:rPr lang="en-US" dirty="0"/>
              <a:t>Improved transportation and communication</a:t>
            </a:r>
          </a:p>
          <a:p>
            <a:r>
              <a:rPr lang="en-US" dirty="0"/>
              <a:t>Japan lacks necessary resources </a:t>
            </a:r>
            <a:r>
              <a:rPr lang="en-US" dirty="0">
                <a:sym typeface="Wingdings"/>
              </a:rPr>
              <a:t>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Scramble for Africa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Europeans need resources for industry</a:t>
            </a:r>
          </a:p>
          <a:p>
            <a:r>
              <a:rPr lang="en-US" sz="2800" dirty="0"/>
              <a:t>Africa is geographically diverse (not united)</a:t>
            </a:r>
          </a:p>
          <a:p>
            <a:r>
              <a:rPr lang="en-US" sz="2800" dirty="0"/>
              <a:t>Lots of natural resources in Africa</a:t>
            </a:r>
          </a:p>
          <a:p>
            <a:r>
              <a:rPr lang="en-US" sz="2800" dirty="0"/>
              <a:t>Europeans have superior technology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3657600" cy="4602163"/>
          </a:xfrm>
        </p:spPr>
        <p:txBody>
          <a:bodyPr/>
          <a:lstStyle/>
          <a:p>
            <a:r>
              <a:rPr lang="en-US" dirty="0"/>
              <a:t>Europeans ignore tribal boundaries </a:t>
            </a:r>
            <a:r>
              <a:rPr lang="en-US" dirty="0">
                <a:sym typeface="Wingdings"/>
              </a:rPr>
              <a:t> Conflict</a:t>
            </a:r>
            <a:endParaRPr lang="en-US" dirty="0"/>
          </a:p>
          <a:p>
            <a:r>
              <a:rPr lang="en-US" dirty="0"/>
              <a:t>Exploit resources</a:t>
            </a:r>
          </a:p>
          <a:p>
            <a:r>
              <a:rPr lang="en-US" dirty="0"/>
              <a:t>Loss of African culture</a:t>
            </a:r>
          </a:p>
          <a:p>
            <a:r>
              <a:rPr lang="en-US" dirty="0"/>
              <a:t>Cultural Diffusion</a:t>
            </a:r>
          </a:p>
        </p:txBody>
      </p:sp>
    </p:spTree>
    <p:extLst>
      <p:ext uri="{BB962C8B-B14F-4D97-AF65-F5344CB8AC3E}">
        <p14:creationId xmlns:p14="http://schemas.microsoft.com/office/powerpoint/2010/main" val="3876953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Russian Revolution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Tsarist rule fails to meet basic needs</a:t>
            </a:r>
          </a:p>
          <a:p>
            <a:r>
              <a:rPr lang="en-US" sz="2800" dirty="0"/>
              <a:t>Tsar is weak ruler</a:t>
            </a:r>
          </a:p>
          <a:p>
            <a:r>
              <a:rPr lang="en-US" sz="2800" dirty="0"/>
              <a:t>Poverty/Famine</a:t>
            </a:r>
          </a:p>
          <a:p>
            <a:r>
              <a:rPr lang="en-US" sz="2800" dirty="0"/>
              <a:t>No representation in government</a:t>
            </a:r>
          </a:p>
          <a:p>
            <a:r>
              <a:rPr lang="en-US" sz="2800" dirty="0"/>
              <a:t>WWI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3657600" cy="4602163"/>
          </a:xfrm>
        </p:spPr>
        <p:txBody>
          <a:bodyPr/>
          <a:lstStyle/>
          <a:p>
            <a:r>
              <a:rPr lang="en-US" dirty="0"/>
              <a:t>Tsar is out</a:t>
            </a:r>
          </a:p>
          <a:p>
            <a:r>
              <a:rPr lang="en-US" dirty="0"/>
              <a:t>Communists take over</a:t>
            </a:r>
          </a:p>
          <a:p>
            <a:r>
              <a:rPr lang="en-US" dirty="0"/>
              <a:t>Russia out of WWI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83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World War 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Assassination of Archduke Franz Ferdinand</a:t>
            </a:r>
          </a:p>
          <a:p>
            <a:r>
              <a:rPr lang="en-US" sz="2800" dirty="0"/>
              <a:t>Militarism throughout Europe</a:t>
            </a:r>
          </a:p>
          <a:p>
            <a:r>
              <a:rPr lang="en-US" sz="2800" dirty="0"/>
              <a:t>Tangling Alliances</a:t>
            </a:r>
          </a:p>
          <a:p>
            <a:r>
              <a:rPr lang="en-US" sz="2800" dirty="0"/>
              <a:t>Nationalistic tensions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0" y="1524000"/>
            <a:ext cx="3810000" cy="4602163"/>
          </a:xfrm>
        </p:spPr>
        <p:txBody>
          <a:bodyPr/>
          <a:lstStyle/>
          <a:p>
            <a:r>
              <a:rPr lang="en-US" dirty="0"/>
              <a:t>Human Casualties</a:t>
            </a:r>
          </a:p>
          <a:p>
            <a:r>
              <a:rPr lang="en-US" dirty="0"/>
              <a:t>National Tensions</a:t>
            </a:r>
          </a:p>
          <a:p>
            <a:r>
              <a:rPr lang="en-US" dirty="0"/>
              <a:t>Destroyed Germany</a:t>
            </a:r>
          </a:p>
          <a:p>
            <a:r>
              <a:rPr lang="en-US" dirty="0"/>
              <a:t>New Map for Europe</a:t>
            </a:r>
          </a:p>
          <a:p>
            <a:pPr lvl="1"/>
            <a:r>
              <a:rPr lang="en-US" dirty="0"/>
              <a:t>Self Determination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39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Opium Wars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China is geographically isolated and ethnocentric</a:t>
            </a:r>
          </a:p>
          <a:p>
            <a:r>
              <a:rPr lang="en-US" sz="2800" dirty="0"/>
              <a:t>Europeans want Chinese Goods</a:t>
            </a:r>
          </a:p>
          <a:p>
            <a:r>
              <a:rPr lang="en-US" sz="2800" dirty="0"/>
              <a:t>China won’t trade with Europe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0" y="1524000"/>
            <a:ext cx="3810000" cy="4602163"/>
          </a:xfrm>
        </p:spPr>
        <p:txBody>
          <a:bodyPr/>
          <a:lstStyle/>
          <a:p>
            <a:r>
              <a:rPr lang="en-US" dirty="0"/>
              <a:t>Spheres of Influence for Europeans</a:t>
            </a:r>
          </a:p>
          <a:p>
            <a:r>
              <a:rPr lang="en-US" dirty="0"/>
              <a:t>China is open for trade</a:t>
            </a:r>
          </a:p>
          <a:p>
            <a:r>
              <a:rPr lang="en-US" dirty="0"/>
              <a:t>Humiliation for China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8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French Revolution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Overspending</a:t>
            </a:r>
          </a:p>
          <a:p>
            <a:pPr lvl="1"/>
            <a:r>
              <a:rPr lang="en-US" sz="2800" dirty="0"/>
              <a:t>Weak leadership</a:t>
            </a:r>
          </a:p>
          <a:p>
            <a:pPr lvl="1"/>
            <a:r>
              <a:rPr lang="en-US" sz="2800" dirty="0"/>
              <a:t>No political power for 3</a:t>
            </a:r>
            <a:r>
              <a:rPr lang="en-US" sz="2800" baseline="30000" dirty="0"/>
              <a:t>rd</a:t>
            </a:r>
            <a:r>
              <a:rPr lang="en-US" sz="2800" dirty="0"/>
              <a:t> estate</a:t>
            </a:r>
          </a:p>
          <a:p>
            <a:pPr lvl="1"/>
            <a:r>
              <a:rPr lang="en-US" sz="2800" dirty="0"/>
              <a:t>Unfair tax system</a:t>
            </a:r>
          </a:p>
          <a:p>
            <a:pPr lvl="1"/>
            <a:r>
              <a:rPr lang="en-US" sz="2800" dirty="0"/>
              <a:t>Food shortages and poor harvests </a:t>
            </a:r>
          </a:p>
          <a:p>
            <a:pPr lvl="1"/>
            <a:r>
              <a:rPr lang="en-US" sz="2800" dirty="0"/>
              <a:t>The Enlightenment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0" y="1524000"/>
            <a:ext cx="3810000" cy="460216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3600" dirty="0"/>
              <a:t>Congress of Vienna: establish lasting peace in Europe</a:t>
            </a:r>
            <a:endParaRPr lang="en-US" sz="3200" dirty="0"/>
          </a:p>
          <a:p>
            <a:pPr lvl="1"/>
            <a:r>
              <a:rPr lang="en-US" sz="3600" dirty="0"/>
              <a:t>Inspires Latin American Revolutions</a:t>
            </a:r>
            <a:endParaRPr lang="en-US" sz="3200" dirty="0"/>
          </a:p>
          <a:p>
            <a:pPr lvl="1"/>
            <a:r>
              <a:rPr lang="en-US" sz="3600" dirty="0"/>
              <a:t>“Subjects” become “CITIZENS”</a:t>
            </a:r>
            <a:endParaRPr lang="en-US" sz="3200" dirty="0"/>
          </a:p>
          <a:p>
            <a:pPr lvl="1"/>
            <a:r>
              <a:rPr lang="en-US" sz="3600" dirty="0"/>
              <a:t>French Nationalism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6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620000" cy="944562"/>
          </a:xfrm>
        </p:spPr>
        <p:txBody>
          <a:bodyPr/>
          <a:lstStyle/>
          <a:p>
            <a:pPr algn="ctr"/>
            <a:r>
              <a:rPr lang="en-US" dirty="0"/>
              <a:t>British Imperialism in India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Need for Raw Materials and Resources</a:t>
            </a:r>
          </a:p>
          <a:p>
            <a:pPr lvl="1"/>
            <a:r>
              <a:rPr lang="en-US" sz="2800" dirty="0"/>
              <a:t>India is NOT United</a:t>
            </a:r>
          </a:p>
          <a:p>
            <a:pPr lvl="1"/>
            <a:r>
              <a:rPr lang="en-US" sz="2800" dirty="0"/>
              <a:t>Euros have superior technology</a:t>
            </a:r>
          </a:p>
          <a:p>
            <a:pPr lvl="1"/>
            <a:r>
              <a:rPr lang="en-US" sz="2800" dirty="0"/>
              <a:t>Rich in Resources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0" y="1524000"/>
            <a:ext cx="3810000" cy="4602163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Centuries of European influence</a:t>
            </a:r>
            <a:endParaRPr lang="en-US" sz="3200" dirty="0"/>
          </a:p>
          <a:p>
            <a:pPr lvl="1"/>
            <a:r>
              <a:rPr lang="en-US" sz="3600" dirty="0"/>
              <a:t>New Technology</a:t>
            </a:r>
            <a:endParaRPr lang="en-US" sz="3200" dirty="0"/>
          </a:p>
          <a:p>
            <a:pPr lvl="1"/>
            <a:r>
              <a:rPr lang="en-US" sz="3600" dirty="0"/>
              <a:t>British Wealth</a:t>
            </a:r>
          </a:p>
          <a:p>
            <a:pPr lvl="1"/>
            <a:r>
              <a:rPr lang="en-US" sz="3600" dirty="0" err="1"/>
              <a:t>Sepoy</a:t>
            </a:r>
            <a:r>
              <a:rPr lang="en-US" sz="3600" dirty="0"/>
              <a:t> Rebellion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54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7924800" cy="944562"/>
          </a:xfrm>
        </p:spPr>
        <p:txBody>
          <a:bodyPr/>
          <a:lstStyle/>
          <a:p>
            <a:pPr algn="ctr"/>
            <a:r>
              <a:rPr lang="en-US" dirty="0"/>
              <a:t>Unification of Italy and Germany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3657600" cy="639762"/>
          </a:xfrm>
        </p:spPr>
        <p:txBody>
          <a:bodyPr/>
          <a:lstStyle/>
          <a:p>
            <a:r>
              <a:rPr lang="en-US" sz="3200" dirty="0"/>
              <a:t>CAUSES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810000" cy="48006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Divided regions</a:t>
            </a:r>
          </a:p>
          <a:p>
            <a:pPr lvl="1"/>
            <a:r>
              <a:rPr lang="en-US" sz="2800" dirty="0"/>
              <a:t>Nationalism </a:t>
            </a:r>
          </a:p>
          <a:p>
            <a:pPr lvl="1"/>
            <a:r>
              <a:rPr lang="en-US" sz="2800" dirty="0"/>
              <a:t>Common bonds</a:t>
            </a:r>
          </a:p>
          <a:p>
            <a:pPr marL="11430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914400"/>
            <a:ext cx="3657600" cy="639762"/>
          </a:xfrm>
        </p:spPr>
        <p:txBody>
          <a:bodyPr/>
          <a:lstStyle/>
          <a:p>
            <a:r>
              <a:rPr lang="en-US" sz="3200" dirty="0"/>
              <a:t>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0" y="1524000"/>
            <a:ext cx="3810000" cy="4602163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Militarism</a:t>
            </a:r>
          </a:p>
          <a:p>
            <a:pPr lvl="1"/>
            <a:r>
              <a:rPr lang="en-US" sz="3600" dirty="0"/>
              <a:t>Conflict </a:t>
            </a:r>
          </a:p>
          <a:p>
            <a:pPr lvl="1"/>
            <a:r>
              <a:rPr lang="en-US" sz="3600" dirty="0"/>
              <a:t>Changing Borders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5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r>
              <a:rPr lang="en-US" dirty="0"/>
              <a:t>Latin American Revolutions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562600"/>
          </a:xfrm>
        </p:spPr>
        <p:txBody>
          <a:bodyPr/>
          <a:lstStyle/>
          <a:p>
            <a:pPr marL="114300" lvl="0" indent="0">
              <a:buNone/>
            </a:pPr>
            <a:r>
              <a:rPr lang="en-US" sz="2400" b="1" dirty="0"/>
              <a:t>Causes of Latin American Revolutions</a:t>
            </a:r>
            <a:endParaRPr lang="en-US" sz="2000" b="1" dirty="0"/>
          </a:p>
          <a:p>
            <a:pPr lvl="1"/>
            <a:r>
              <a:rPr lang="en-US" sz="2400" dirty="0"/>
              <a:t>Enlightenment ideas</a:t>
            </a:r>
            <a:endParaRPr lang="en-US" dirty="0"/>
          </a:p>
          <a:p>
            <a:pPr lvl="1"/>
            <a:r>
              <a:rPr lang="en-US" sz="2400" dirty="0"/>
              <a:t>American and French Revolutions</a:t>
            </a:r>
            <a:endParaRPr lang="en-US" dirty="0"/>
          </a:p>
          <a:p>
            <a:pPr lvl="1"/>
            <a:r>
              <a:rPr lang="en-US" sz="2400" dirty="0"/>
              <a:t>Social Injustices</a:t>
            </a:r>
            <a:endParaRPr lang="en-US" dirty="0"/>
          </a:p>
          <a:p>
            <a:pPr lvl="1"/>
            <a:r>
              <a:rPr lang="en-US" sz="2400" dirty="0"/>
              <a:t>Leaders:</a:t>
            </a:r>
            <a:endParaRPr lang="en-US" dirty="0"/>
          </a:p>
          <a:p>
            <a:pPr lvl="2"/>
            <a:r>
              <a:rPr lang="en-US" sz="2000" dirty="0"/>
              <a:t>Toussaint </a:t>
            </a:r>
            <a:r>
              <a:rPr lang="en-US" sz="2000" dirty="0" err="1"/>
              <a:t>L’Ouverture</a:t>
            </a:r>
            <a:r>
              <a:rPr lang="en-US" sz="2000" dirty="0"/>
              <a:t>-Haiti</a:t>
            </a:r>
            <a:endParaRPr lang="en-US" dirty="0"/>
          </a:p>
          <a:p>
            <a:pPr lvl="2"/>
            <a:r>
              <a:rPr lang="en-US" sz="2000" dirty="0"/>
              <a:t>Simon Bolivar-Venezuela, Peru, Colombia</a:t>
            </a:r>
            <a:endParaRPr lang="en-US" dirty="0"/>
          </a:p>
          <a:p>
            <a:pPr lvl="2"/>
            <a:r>
              <a:rPr lang="en-US" sz="2000" dirty="0"/>
              <a:t>Jose de San Martin-Chile</a:t>
            </a:r>
            <a:endParaRPr lang="en-US" dirty="0"/>
          </a:p>
          <a:p>
            <a:pPr lvl="2"/>
            <a:r>
              <a:rPr lang="en-US" sz="2000" dirty="0"/>
              <a:t>Dom Pedro-Brazil</a:t>
            </a:r>
            <a:endParaRPr lang="en-US" dirty="0"/>
          </a:p>
          <a:p>
            <a:pPr lvl="2"/>
            <a:r>
              <a:rPr lang="en-US" sz="2000" dirty="0"/>
              <a:t>Mexican Revolution</a:t>
            </a:r>
            <a:endParaRPr lang="en-US" dirty="0"/>
          </a:p>
          <a:p>
            <a:pPr lvl="3"/>
            <a:r>
              <a:rPr lang="en-US" sz="1800" dirty="0"/>
              <a:t>Father Hidalgo, Emilio Zapata, </a:t>
            </a:r>
            <a:r>
              <a:rPr lang="en-US" sz="1800" dirty="0" err="1"/>
              <a:t>Pancho</a:t>
            </a:r>
            <a:r>
              <a:rPr lang="en-US" sz="1800" dirty="0"/>
              <a:t> Villa</a:t>
            </a:r>
            <a:endParaRPr lang="en-US" dirty="0"/>
          </a:p>
          <a:p>
            <a:pPr lvl="0"/>
            <a:r>
              <a:rPr lang="en-US" sz="2400" b="1" dirty="0"/>
              <a:t>Effects of Latin American Revolutions</a:t>
            </a:r>
            <a:endParaRPr lang="en-US" sz="2000" b="1" dirty="0"/>
          </a:p>
          <a:p>
            <a:pPr lvl="1"/>
            <a:r>
              <a:rPr lang="en-US" dirty="0"/>
              <a:t>Independence from European nations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9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Scientific Revolution/Enlightenment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Important People</a:t>
            </a:r>
          </a:p>
          <a:p>
            <a:r>
              <a:rPr lang="en-US" sz="2800" dirty="0"/>
              <a:t>Hobbes – Social Contract theory</a:t>
            </a:r>
          </a:p>
          <a:p>
            <a:r>
              <a:rPr lang="en-US" sz="2800" dirty="0"/>
              <a:t>Locke – Natural Rights (inspires revolution)</a:t>
            </a:r>
          </a:p>
          <a:p>
            <a:r>
              <a:rPr lang="en-US" sz="2800" dirty="0"/>
              <a:t>Montesquieu: Separation of Powers</a:t>
            </a:r>
          </a:p>
          <a:p>
            <a:r>
              <a:rPr lang="en-US" sz="2800" dirty="0"/>
              <a:t>Rousseau: General Will</a:t>
            </a:r>
          </a:p>
          <a:p>
            <a:r>
              <a:rPr lang="en-US" sz="2800" dirty="0"/>
              <a:t>Voltaire: Freedom of speech and religion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6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9144000" cy="1045029"/>
          </a:xfrm>
        </p:spPr>
        <p:txBody>
          <a:bodyPr/>
          <a:lstStyle/>
          <a:p>
            <a:r>
              <a:rPr lang="en-US" dirty="0"/>
              <a:t>French/Latin American Revolutions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“Liberty, Fraternity, Equality”</a:t>
            </a:r>
            <a:r>
              <a:rPr lang="en-US" sz="2800" dirty="0"/>
              <a:t>: Motto of the revolution, people want freedom and a voice in government.  </a:t>
            </a:r>
          </a:p>
          <a:p>
            <a:pPr marL="114300" indent="0">
              <a:buNone/>
            </a:pPr>
            <a:r>
              <a:rPr lang="en-US" sz="2800" b="1" dirty="0"/>
              <a:t>3 Estates</a:t>
            </a:r>
            <a:r>
              <a:rPr lang="en-US" sz="2800" dirty="0"/>
              <a:t>: 3 social classes in France, inequality leads to revolution</a:t>
            </a:r>
          </a:p>
          <a:p>
            <a:pPr marL="114300" indent="0">
              <a:buNone/>
            </a:pPr>
            <a:r>
              <a:rPr lang="en-US" sz="2800" b="1" dirty="0"/>
              <a:t>Declaration of Rights of Man</a:t>
            </a:r>
            <a:r>
              <a:rPr lang="en-US" sz="2800" dirty="0"/>
              <a:t>: Basic freedoms and rights demanded by the revolutionaries. </a:t>
            </a:r>
          </a:p>
          <a:p>
            <a:pPr marL="114300" indent="0">
              <a:buNone/>
            </a:pPr>
            <a:r>
              <a:rPr lang="en-US" sz="2800" b="1" dirty="0"/>
              <a:t>Reign of Terror</a:t>
            </a:r>
            <a:r>
              <a:rPr lang="en-US" sz="2800" dirty="0"/>
              <a:t>: Radical phase of French revolution led by </a:t>
            </a:r>
            <a:r>
              <a:rPr lang="en-US" sz="2800" dirty="0" err="1"/>
              <a:t>Maximillian</a:t>
            </a:r>
            <a:r>
              <a:rPr lang="en-US" sz="2800" dirty="0"/>
              <a:t> Robespierre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2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French/Latin American Revolutions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Important People</a:t>
            </a:r>
          </a:p>
          <a:p>
            <a:pPr marL="114300" indent="0">
              <a:buNone/>
            </a:pPr>
            <a:r>
              <a:rPr lang="en-US" sz="2800" b="1" dirty="0" err="1"/>
              <a:t>Maximillian</a:t>
            </a:r>
            <a:r>
              <a:rPr lang="en-US" sz="2800" b="1" dirty="0"/>
              <a:t> Robespierre</a:t>
            </a:r>
            <a:r>
              <a:rPr lang="en-US" sz="2800" dirty="0"/>
              <a:t>: Leader of Jacobins, leads radical phase of the French Revolution</a:t>
            </a:r>
          </a:p>
          <a:p>
            <a:pPr marL="114300" indent="0">
              <a:buNone/>
            </a:pPr>
            <a:r>
              <a:rPr lang="en-US" sz="2800" b="1" dirty="0"/>
              <a:t>Napoleon</a:t>
            </a:r>
            <a:r>
              <a:rPr lang="en-US" sz="2800" dirty="0"/>
              <a:t>: Restores stability in France, leads imperialistic wars that disrupt the balance of power in Europe.</a:t>
            </a:r>
          </a:p>
          <a:p>
            <a:pPr marL="114300" indent="0">
              <a:buNone/>
            </a:pPr>
            <a:r>
              <a:rPr lang="en-US" sz="2800" b="1" dirty="0" err="1"/>
              <a:t>Olympe</a:t>
            </a:r>
            <a:r>
              <a:rPr lang="en-US" sz="2800" b="1" dirty="0"/>
              <a:t> De Gouges</a:t>
            </a:r>
            <a:r>
              <a:rPr lang="en-US" sz="2800" dirty="0"/>
              <a:t>: Female French revolutionary, fought for equal rights for French women </a:t>
            </a:r>
          </a:p>
          <a:p>
            <a:pPr marL="114300" indent="0">
              <a:buNone/>
            </a:pPr>
            <a:r>
              <a:rPr lang="en-US" sz="2800" b="1" dirty="0"/>
              <a:t>Simon Bolivar</a:t>
            </a:r>
            <a:r>
              <a:rPr lang="en-US" sz="2800" dirty="0"/>
              <a:t>: Latin American revolutionary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8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Bourgeoisie</a:t>
            </a:r>
            <a:r>
              <a:rPr lang="en-US" sz="2400" dirty="0"/>
              <a:t>: New middle class created during the Industrial Revolution.</a:t>
            </a:r>
          </a:p>
          <a:p>
            <a:pPr marL="114300" indent="0">
              <a:buNone/>
            </a:pPr>
            <a:r>
              <a:rPr lang="en-US" sz="2400" b="1" dirty="0"/>
              <a:t>Laissez-Faire</a:t>
            </a:r>
            <a:r>
              <a:rPr lang="en-US" sz="2400" dirty="0"/>
              <a:t>: “Hands Off” – No government involvement in the economy (Free Market)</a:t>
            </a:r>
          </a:p>
          <a:p>
            <a:pPr marL="114300" indent="0">
              <a:buNone/>
            </a:pPr>
            <a:r>
              <a:rPr lang="en-US" sz="2400" b="1" dirty="0"/>
              <a:t>Market Economy</a:t>
            </a:r>
            <a:r>
              <a:rPr lang="en-US" sz="2400" dirty="0"/>
              <a:t>: Economy based off of SUPPLY and DEMAND</a:t>
            </a:r>
          </a:p>
          <a:p>
            <a:pPr marL="114300" indent="0">
              <a:buNone/>
            </a:pPr>
            <a:r>
              <a:rPr lang="en-US" sz="2400" b="1" dirty="0"/>
              <a:t>Population Theory</a:t>
            </a:r>
            <a:r>
              <a:rPr lang="en-US" sz="2400" dirty="0"/>
              <a:t>: Thomas Malthus’ theory that there would not be enough food for population growth, proved wrong due to increases in production.  </a:t>
            </a:r>
          </a:p>
          <a:p>
            <a:pPr marL="114300" indent="0">
              <a:buNone/>
            </a:pPr>
            <a:r>
              <a:rPr lang="en-US" sz="2400" b="1" dirty="0"/>
              <a:t>Proletariat</a:t>
            </a:r>
            <a:r>
              <a:rPr lang="en-US" sz="2400" dirty="0"/>
              <a:t>: Working class, Marx believed they would lead a communist revolution due to poor living and working conditions.</a:t>
            </a:r>
          </a:p>
          <a:p>
            <a:pPr marL="114300" indent="0">
              <a:buNone/>
            </a:pPr>
            <a:r>
              <a:rPr lang="en-US" sz="2400" b="1" dirty="0"/>
              <a:t>Urbanization</a:t>
            </a:r>
            <a:r>
              <a:rPr lang="en-US" sz="2400" dirty="0"/>
              <a:t>: Movement of population to cities for work, leading to increased population density.  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Adam Smith</a:t>
            </a:r>
            <a:r>
              <a:rPr lang="en-US" sz="3200" dirty="0"/>
              <a:t>: “Wealth of Nations” – Rules for capitalism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b="1" dirty="0"/>
              <a:t>Karl Marx</a:t>
            </a:r>
            <a:r>
              <a:rPr lang="en-US" sz="3200" dirty="0"/>
              <a:t>: Predicts a communist revolution will occur due to class struggles created in Industrial Europe (England)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b="1" dirty="0"/>
              <a:t>Thomas Malthus</a:t>
            </a:r>
            <a:r>
              <a:rPr lang="en-US" sz="3200" dirty="0"/>
              <a:t>: Population Theory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4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Berlin Conference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Meeting of European nations for conquest in Africa, ignores tribal boundaries and sets rules for imperialism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Boxer Rebellion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Chinese rebellion against foreign influence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Meiji Restoration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Japanese westernization movement to modernize and industrialize like Western Europe.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Opium Wars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Wars between Europeans and Chinese to open up China to foreign Spheres of influence, ends with Unequal Treaties.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Scramble for Africa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European competition to imperialize Africa and exploit their resources (raw materials).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7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8991600" cy="968829"/>
          </a:xfrm>
        </p:spPr>
        <p:txBody>
          <a:bodyPr/>
          <a:lstStyle/>
          <a:p>
            <a:r>
              <a:rPr lang="en-US" dirty="0"/>
              <a:t>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53400" cy="563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err="1">
                <a:solidFill>
                  <a:srgbClr val="000000"/>
                </a:solidFill>
                <a:ea typeface="Baskerville Old Face"/>
                <a:cs typeface="Baskerville Old Face"/>
              </a:rPr>
              <a:t>Sepoy</a:t>
            </a: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 Mutiny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Indian rebellion against British imperialism.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Social Darwinism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Theory that stronger nations have the right to take over weaker nations, “survival of the fittest”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Spheres of Influence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Areas in China after the opium wars where Europeans had influence and open trade.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Treaty of Nanjing/Unequal Treaties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Treaties that ended Opium wars which opened China up to trade and European influence.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000000"/>
                </a:solidFill>
                <a:ea typeface="Baskerville Old Face"/>
                <a:cs typeface="Baskerville Old Face"/>
              </a:rPr>
              <a:t>White Man’s Burden</a:t>
            </a:r>
            <a:r>
              <a:rPr lang="en-US" sz="2800" dirty="0">
                <a:solidFill>
                  <a:srgbClr val="000000"/>
                </a:solidFill>
                <a:ea typeface="Baskerville Old Face"/>
                <a:cs typeface="Baskerville Old Face"/>
              </a:rPr>
              <a:t>: Racist ideology that Europeans had a responsibility to “civilize” non-Europeans.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49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224</TotalTime>
  <Words>1445</Words>
  <Application>Microsoft Office PowerPoint</Application>
  <PresentationFormat>On-screen Show (4:3)</PresentationFormat>
  <Paragraphs>219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</vt:lpstr>
      <vt:lpstr>Adjacency</vt:lpstr>
      <vt:lpstr>Midterm Exam Review </vt:lpstr>
      <vt:lpstr>Scientific Revolution/Enlightenment</vt:lpstr>
      <vt:lpstr>Scientific Revolution/Enlightenment</vt:lpstr>
      <vt:lpstr>French/Latin American Revolutions</vt:lpstr>
      <vt:lpstr>French/Latin American Revolutions</vt:lpstr>
      <vt:lpstr>Industrial Revolution</vt:lpstr>
      <vt:lpstr>Industrial Revolution</vt:lpstr>
      <vt:lpstr>Imperialism</vt:lpstr>
      <vt:lpstr>Imperialism</vt:lpstr>
      <vt:lpstr>Imperialism</vt:lpstr>
      <vt:lpstr>Nationalism and Conflict in Europe</vt:lpstr>
      <vt:lpstr>Nationalism and Conflict in Europe</vt:lpstr>
      <vt:lpstr>World War I</vt:lpstr>
      <vt:lpstr>World War I</vt:lpstr>
      <vt:lpstr>World War I</vt:lpstr>
      <vt:lpstr>Russian Revolution</vt:lpstr>
      <vt:lpstr>Russian Revolution</vt:lpstr>
      <vt:lpstr>Scientific Revolution</vt:lpstr>
      <vt:lpstr>Industrial Revolution</vt:lpstr>
      <vt:lpstr>Meiji Restoration</vt:lpstr>
      <vt:lpstr>Scramble for Africa</vt:lpstr>
      <vt:lpstr>Russian Revolution</vt:lpstr>
      <vt:lpstr>World War I</vt:lpstr>
      <vt:lpstr>Opium Wars</vt:lpstr>
      <vt:lpstr>French Revolution</vt:lpstr>
      <vt:lpstr>British Imperialism in India</vt:lpstr>
      <vt:lpstr>Unification of Italy and Germany</vt:lpstr>
      <vt:lpstr>Latin American Revolutions</vt:lpstr>
    </vt:vector>
  </TitlesOfParts>
  <Company>Sachem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Exam Review Age of Reason Age of Revolution</dc:title>
  <dc:creator>Sachem Central School District</dc:creator>
  <cp:lastModifiedBy>Matt Rivera</cp:lastModifiedBy>
  <cp:revision>9</cp:revision>
  <dcterms:created xsi:type="dcterms:W3CDTF">2017-10-04T12:21:46Z</dcterms:created>
  <dcterms:modified xsi:type="dcterms:W3CDTF">2020-01-15T16:01:10Z</dcterms:modified>
</cp:coreProperties>
</file>