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58" r:id="rId4"/>
    <p:sldId id="259" r:id="rId5"/>
    <p:sldId id="260"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6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11/1/17</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11/1/17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11/1/17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11/1/17</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11/1/17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11/1/17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11/1/17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11/1/17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11/1/17</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11/1/17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vocabulary</a:t>
            </a:r>
            <a:endParaRPr lang="en-US" dirty="0"/>
          </a:p>
        </p:txBody>
      </p:sp>
      <p:sp>
        <p:nvSpPr>
          <p:cNvPr id="3" name="Title 2"/>
          <p:cNvSpPr>
            <a:spLocks noGrp="1"/>
          </p:cNvSpPr>
          <p:nvPr>
            <p:ph type="ctrTitle"/>
          </p:nvPr>
        </p:nvSpPr>
        <p:spPr/>
        <p:txBody>
          <a:bodyPr/>
          <a:lstStyle/>
          <a:p>
            <a:r>
              <a:rPr lang="en-US" smtClean="0"/>
              <a:t>Immigration Terminology</a:t>
            </a:r>
            <a:endParaRPr lang="en-US" dirty="0"/>
          </a:p>
        </p:txBody>
      </p:sp>
    </p:spTree>
    <p:extLst>
      <p:ext uri="{BB962C8B-B14F-4D97-AF65-F5344CB8AC3E}">
        <p14:creationId xmlns:p14="http://schemas.microsoft.com/office/powerpoint/2010/main" val="19625390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5940088"/>
          </a:xfrm>
          <a:prstGeom prst="rect">
            <a:avLst/>
          </a:prstGeom>
          <a:noFill/>
        </p:spPr>
        <p:txBody>
          <a:bodyPr wrap="square" rtlCol="0">
            <a:spAutoFit/>
          </a:bodyPr>
          <a:lstStyle/>
          <a:p>
            <a:r>
              <a:rPr lang="en-US" sz="2000" b="1" dirty="0"/>
              <a:t>Day laborers</a:t>
            </a:r>
            <a:r>
              <a:rPr lang="en-US" sz="2000" dirty="0"/>
              <a:t> </a:t>
            </a:r>
            <a:r>
              <a:rPr lang="en-US" sz="2000" dirty="0" smtClean="0"/>
              <a:t>– Workers that are </a:t>
            </a:r>
            <a:r>
              <a:rPr lang="en-US" sz="2000" dirty="0"/>
              <a:t>hired and paid one day at a time, with no promise that more work will be available in the future.  </a:t>
            </a:r>
          </a:p>
          <a:p>
            <a:endParaRPr lang="en-US" sz="2000" b="1" dirty="0" smtClean="0"/>
          </a:p>
          <a:p>
            <a:r>
              <a:rPr lang="en-US" sz="2000" b="1" dirty="0" smtClean="0"/>
              <a:t>Illegal </a:t>
            </a:r>
            <a:r>
              <a:rPr lang="en-US" sz="2000" b="1" dirty="0"/>
              <a:t>immigrants</a:t>
            </a:r>
            <a:r>
              <a:rPr lang="en-US" sz="2000" dirty="0"/>
              <a:t> </a:t>
            </a:r>
            <a:r>
              <a:rPr lang="en-US" sz="2000" dirty="0" smtClean="0"/>
              <a:t>– Immigrants who cross national </a:t>
            </a:r>
            <a:r>
              <a:rPr lang="en-US" sz="2000" dirty="0"/>
              <a:t>borders in a way that violates the immigration laws of the destination country. Illegal immigrants are also known as illegal </a:t>
            </a:r>
            <a:r>
              <a:rPr lang="en-US" sz="2000" dirty="0" smtClean="0"/>
              <a:t>aliens or undocumented. </a:t>
            </a:r>
            <a:endParaRPr lang="en-US" sz="2000" dirty="0"/>
          </a:p>
          <a:p>
            <a:endParaRPr lang="en-US" sz="2000" b="1" dirty="0" smtClean="0"/>
          </a:p>
          <a:p>
            <a:r>
              <a:rPr lang="en-US" sz="2000" b="1" dirty="0" smtClean="0"/>
              <a:t>Green </a:t>
            </a:r>
            <a:r>
              <a:rPr lang="en-US" sz="2000" b="1" dirty="0"/>
              <a:t>Card</a:t>
            </a:r>
            <a:r>
              <a:rPr lang="en-US" sz="2000" dirty="0"/>
              <a:t> - A Permanent Resident Card (USCIS Form I-551) is proof of your permanent resident status in the United States. It also serves as </a:t>
            </a:r>
            <a:r>
              <a:rPr lang="en-US" sz="2000" dirty="0" smtClean="0"/>
              <a:t>proof </a:t>
            </a:r>
            <a:r>
              <a:rPr lang="en-US" sz="2000" dirty="0"/>
              <a:t>that you are eligible to live and work in the United States. </a:t>
            </a:r>
            <a:r>
              <a:rPr lang="en-US" sz="2000" dirty="0" smtClean="0"/>
              <a:t>Usually valid for 10 years.  </a:t>
            </a:r>
            <a:endParaRPr lang="en-US" sz="2000" dirty="0"/>
          </a:p>
          <a:p>
            <a:endParaRPr lang="en-US" sz="2000" b="1" dirty="0" smtClean="0"/>
          </a:p>
          <a:p>
            <a:r>
              <a:rPr lang="en-US" sz="2000" b="1" dirty="0" smtClean="0"/>
              <a:t>Visas</a:t>
            </a:r>
            <a:r>
              <a:rPr lang="en-US" sz="2000" dirty="0" smtClean="0"/>
              <a:t> </a:t>
            </a:r>
            <a:r>
              <a:rPr lang="en-US" sz="2000" dirty="0"/>
              <a:t>– Document issued by the government that allows you to visit a country for an extended period of time. Different types - family, work, student and visitor visas</a:t>
            </a:r>
            <a:r>
              <a:rPr lang="en-US" sz="2000" dirty="0" smtClean="0"/>
              <a:t>.</a:t>
            </a:r>
          </a:p>
          <a:p>
            <a:endParaRPr lang="en-US" sz="2000" b="1" dirty="0" smtClean="0"/>
          </a:p>
          <a:p>
            <a:r>
              <a:rPr lang="en-US" sz="2000" b="1" dirty="0" smtClean="0"/>
              <a:t>Hiring </a:t>
            </a:r>
            <a:r>
              <a:rPr lang="en-US" sz="2000" b="1" dirty="0"/>
              <a:t>Centers – </a:t>
            </a:r>
            <a:r>
              <a:rPr lang="en-US" sz="2000" dirty="0"/>
              <a:t>Place set up</a:t>
            </a:r>
            <a:r>
              <a:rPr lang="en-US" sz="2000" b="1" dirty="0"/>
              <a:t> </a:t>
            </a:r>
            <a:r>
              <a:rPr lang="en-US" sz="2000" dirty="0"/>
              <a:t>by communities that are established to keep day laborers of the street and to keep track of the hiring practices (taxes)</a:t>
            </a:r>
            <a:r>
              <a:rPr lang="en-US" sz="2000" dirty="0" smtClean="0"/>
              <a:t>.</a:t>
            </a:r>
          </a:p>
        </p:txBody>
      </p:sp>
    </p:spTree>
    <p:extLst>
      <p:ext uri="{BB962C8B-B14F-4D97-AF65-F5344CB8AC3E}">
        <p14:creationId xmlns:p14="http://schemas.microsoft.com/office/powerpoint/2010/main" val="36576491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5940088"/>
          </a:xfrm>
          <a:prstGeom prst="rect">
            <a:avLst/>
          </a:prstGeom>
          <a:noFill/>
        </p:spPr>
        <p:txBody>
          <a:bodyPr wrap="square" rtlCol="0">
            <a:spAutoFit/>
          </a:bodyPr>
          <a:lstStyle/>
          <a:p>
            <a:r>
              <a:rPr lang="en-US" sz="2000" b="1" dirty="0"/>
              <a:t>USCIS (United States Citizenship and Immigration Service)</a:t>
            </a:r>
            <a:r>
              <a:rPr lang="en-US" sz="2000" dirty="0"/>
              <a:t> - is the government agency that oversees lawful immigration to the United States of America. </a:t>
            </a:r>
            <a:endParaRPr lang="en-US" sz="2000" dirty="0" smtClean="0"/>
          </a:p>
          <a:p>
            <a:endParaRPr lang="en-US" sz="2000" dirty="0"/>
          </a:p>
          <a:p>
            <a:r>
              <a:rPr lang="en-US" sz="2000" b="1" dirty="0"/>
              <a:t>Anchor Babies</a:t>
            </a:r>
            <a:r>
              <a:rPr lang="en-US" sz="2000" dirty="0"/>
              <a:t> - is a derogatory term for a child born in the United States to </a:t>
            </a:r>
            <a:r>
              <a:rPr lang="en-US" sz="2000" dirty="0" smtClean="0"/>
              <a:t>immigrants. </a:t>
            </a:r>
            <a:r>
              <a:rPr lang="en-US" sz="2000" dirty="0"/>
              <a:t>The term refers to the supposed role of the child, as a U.S. citizen, in facilitating immigration through family reunification under the provisions of the Immigration and Nationality Act of 1965</a:t>
            </a:r>
            <a:r>
              <a:rPr lang="en-US" sz="2000" dirty="0" smtClean="0"/>
              <a:t>.</a:t>
            </a:r>
          </a:p>
          <a:p>
            <a:endParaRPr lang="en-US" sz="2000" dirty="0"/>
          </a:p>
          <a:p>
            <a:r>
              <a:rPr lang="en-US" sz="2000" b="1" dirty="0"/>
              <a:t>Family Reunification - </a:t>
            </a:r>
            <a:r>
              <a:rPr lang="en-US" sz="2000" dirty="0"/>
              <a:t>is a recognized reason for immigration in many countries. The presence of one or more family members in a certain country, therefore, enables the rest of the family to immigrate to that country as well. </a:t>
            </a:r>
            <a:endParaRPr lang="en-US" sz="2000" dirty="0" smtClean="0"/>
          </a:p>
          <a:p>
            <a:endParaRPr lang="en-US" sz="2000" dirty="0"/>
          </a:p>
          <a:p>
            <a:r>
              <a:rPr lang="en-US" sz="2000" b="1" dirty="0"/>
              <a:t>NAFTA (North American Free Trade Agreement</a:t>
            </a:r>
            <a:r>
              <a:rPr lang="en-US" sz="2000" dirty="0"/>
              <a:t>) - is a trilateral trade bloc in North America created by the governments of the United States, Canada, and Mexico creating a trade bloc came into force on January 1, 1994</a:t>
            </a:r>
            <a:r>
              <a:rPr lang="en-US" sz="2000" dirty="0" smtClean="0"/>
              <a:t>.</a:t>
            </a:r>
            <a:endParaRPr lang="en-US" sz="2000" dirty="0"/>
          </a:p>
        </p:txBody>
      </p:sp>
    </p:spTree>
    <p:extLst>
      <p:ext uri="{BB962C8B-B14F-4D97-AF65-F5344CB8AC3E}">
        <p14:creationId xmlns:p14="http://schemas.microsoft.com/office/powerpoint/2010/main" val="6355970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4708981"/>
          </a:xfrm>
          <a:prstGeom prst="rect">
            <a:avLst/>
          </a:prstGeom>
          <a:noFill/>
        </p:spPr>
        <p:txBody>
          <a:bodyPr wrap="square" rtlCol="0">
            <a:spAutoFit/>
          </a:bodyPr>
          <a:lstStyle/>
          <a:p>
            <a:r>
              <a:rPr lang="en-US" sz="2000" b="1" dirty="0"/>
              <a:t>Cartel (Drug)</a:t>
            </a:r>
            <a:r>
              <a:rPr lang="en-US" sz="2000" dirty="0"/>
              <a:t>  - are criminal organizations developed with the primary purpose of promoting and controlling drug trafficking operations.  </a:t>
            </a:r>
            <a:endParaRPr lang="en-US" sz="2000" dirty="0" smtClean="0"/>
          </a:p>
          <a:p>
            <a:endParaRPr lang="en-US" sz="2000" dirty="0"/>
          </a:p>
          <a:p>
            <a:r>
              <a:rPr lang="en-US" sz="2000" b="1" dirty="0"/>
              <a:t>Arizona Immigration Bill (2010)</a:t>
            </a:r>
            <a:r>
              <a:rPr lang="en-US" sz="2000" dirty="0"/>
              <a:t> -  law means that all immigrants in Arizona must now carry their alien registration documents and it means that police can question anyone they think may be in the United States illegally. It will also address people that knowingly hire illegal immigrants or who transport them. </a:t>
            </a:r>
            <a:endParaRPr lang="en-US" sz="2000" dirty="0" smtClean="0"/>
          </a:p>
          <a:p>
            <a:endParaRPr lang="en-US" sz="2000" dirty="0"/>
          </a:p>
          <a:p>
            <a:endParaRPr lang="en-US" sz="2000" dirty="0" smtClean="0"/>
          </a:p>
          <a:p>
            <a:endParaRPr lang="en-US" sz="2000" dirty="0"/>
          </a:p>
          <a:p>
            <a:endParaRPr lang="en-US" sz="2000" dirty="0"/>
          </a:p>
          <a:p>
            <a:endParaRPr lang="en-US" sz="2000" dirty="0" smtClean="0"/>
          </a:p>
          <a:p>
            <a:endParaRPr lang="en-US" sz="2000" dirty="0"/>
          </a:p>
        </p:txBody>
      </p:sp>
    </p:spTree>
    <p:extLst>
      <p:ext uri="{BB962C8B-B14F-4D97-AF65-F5344CB8AC3E}">
        <p14:creationId xmlns:p14="http://schemas.microsoft.com/office/powerpoint/2010/main" val="18629672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90769"/>
            <a:ext cx="9007231" cy="7171194"/>
          </a:xfrm>
          <a:prstGeom prst="rect">
            <a:avLst/>
          </a:prstGeom>
          <a:noFill/>
        </p:spPr>
        <p:txBody>
          <a:bodyPr wrap="square" rtlCol="0">
            <a:spAutoFit/>
          </a:bodyPr>
          <a:lstStyle/>
          <a:p>
            <a:r>
              <a:rPr lang="en-US" sz="2000" b="1" dirty="0"/>
              <a:t>DREAM Act</a:t>
            </a:r>
            <a:r>
              <a:rPr lang="en-US" sz="2000" dirty="0"/>
              <a:t> – (</a:t>
            </a:r>
            <a:r>
              <a:rPr lang="en-US" sz="2000" b="1" i="1" dirty="0"/>
              <a:t>Development, Relief and Education of Alien Minors Act)  </a:t>
            </a:r>
            <a:r>
              <a:rPr lang="en-US" sz="2000" dirty="0"/>
              <a:t>is to help those individuals who meet certain requirements, have an opportunity to enlist in the military or go to college and have a path to citizenship which they otherwise would not have without this legislation. Supporters of the DREAM Act believe it is vital not only to the people who would benefit from it, but also the United States as a whole. It would give an opportunity to undocumented immigrant students who have been living in the U.S. since they were young, a chance to contribute back to the country that has given so much to them and a chance to utilize their hard earned education and talents. Who Qualifies?</a:t>
            </a:r>
          </a:p>
          <a:p>
            <a:pPr marL="342900" lvl="0" indent="-342900">
              <a:buFont typeface="Arial"/>
              <a:buChar char="•"/>
            </a:pPr>
            <a:r>
              <a:rPr lang="en-US" sz="2000" dirty="0"/>
              <a:t>Must have entered the United States before the age of 16 (i.e. 15 and younger) </a:t>
            </a:r>
          </a:p>
          <a:p>
            <a:pPr marL="342900" lvl="0" indent="-342900">
              <a:buFont typeface="Arial"/>
              <a:buChar char="•"/>
            </a:pPr>
            <a:r>
              <a:rPr lang="en-US" sz="2000" dirty="0"/>
              <a:t>Must have been present in the United States for at least five (5) consecutive years prior to enactment of the bill </a:t>
            </a:r>
          </a:p>
          <a:p>
            <a:pPr marL="342900" lvl="0" indent="-342900">
              <a:buFont typeface="Arial"/>
              <a:buChar char="•"/>
            </a:pPr>
            <a:r>
              <a:rPr lang="en-US" sz="2000" dirty="0"/>
              <a:t>Must have graduated from a United States high school, or have obtained a GED, or have been accepted into an institution of higher education (i.e. college/university) </a:t>
            </a:r>
          </a:p>
          <a:p>
            <a:pPr marL="342900" lvl="0" indent="-342900">
              <a:buFont typeface="Arial"/>
              <a:buChar char="•"/>
            </a:pPr>
            <a:r>
              <a:rPr lang="en-US" sz="2000" dirty="0"/>
              <a:t>Must be between the ages of </a:t>
            </a:r>
            <a:r>
              <a:rPr lang="en-US" sz="2000" b="1" u="sng" dirty="0"/>
              <a:t>12 and 35</a:t>
            </a:r>
            <a:r>
              <a:rPr lang="en-US" sz="2000" dirty="0"/>
              <a:t> </a:t>
            </a:r>
            <a:r>
              <a:rPr lang="en-US" sz="2000" b="1" dirty="0"/>
              <a:t>at the time of application</a:t>
            </a:r>
            <a:r>
              <a:rPr lang="en-US" sz="2000" dirty="0"/>
              <a:t> </a:t>
            </a:r>
          </a:p>
          <a:p>
            <a:pPr marL="342900" lvl="0" indent="-342900">
              <a:buFont typeface="Arial"/>
              <a:buChar char="•"/>
            </a:pPr>
            <a:r>
              <a:rPr lang="en-US" sz="2000" dirty="0"/>
              <a:t>Must have </a:t>
            </a:r>
            <a:r>
              <a:rPr lang="en-US" sz="2000" b="1" u="sng" dirty="0"/>
              <a:t>good moral character</a:t>
            </a:r>
            <a:r>
              <a:rPr lang="en-US" sz="2000" dirty="0"/>
              <a:t> </a:t>
            </a:r>
          </a:p>
          <a:p>
            <a:endParaRPr lang="en-US" sz="2000" dirty="0" smtClean="0"/>
          </a:p>
          <a:p>
            <a:r>
              <a:rPr lang="en-US" sz="2000" dirty="0"/>
              <a:t/>
            </a:r>
            <a:br>
              <a:rPr lang="en-US" sz="2000" dirty="0"/>
            </a:br>
            <a:endParaRPr lang="en-US" sz="2000" dirty="0" smtClean="0"/>
          </a:p>
        </p:txBody>
      </p:sp>
    </p:spTree>
    <p:extLst>
      <p:ext uri="{BB962C8B-B14F-4D97-AF65-F5344CB8AC3E}">
        <p14:creationId xmlns:p14="http://schemas.microsoft.com/office/powerpoint/2010/main" val="18413056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5940088"/>
          </a:xfrm>
          <a:prstGeom prst="rect">
            <a:avLst/>
          </a:prstGeom>
          <a:noFill/>
        </p:spPr>
        <p:txBody>
          <a:bodyPr wrap="square" rtlCol="0">
            <a:spAutoFit/>
          </a:bodyPr>
          <a:lstStyle/>
          <a:p>
            <a:r>
              <a:rPr lang="en-US" sz="2000" b="1" dirty="0"/>
              <a:t>Chain Migration: </a:t>
            </a:r>
            <a:r>
              <a:rPr lang="en-US" sz="2000" dirty="0"/>
              <a:t>the process of immigrants finding a new home, and other immigrants following.</a:t>
            </a:r>
          </a:p>
          <a:p>
            <a:r>
              <a:rPr lang="en-US" sz="2000" dirty="0"/>
              <a:t> </a:t>
            </a:r>
          </a:p>
          <a:p>
            <a:r>
              <a:rPr lang="en-US" sz="2000" b="1" dirty="0"/>
              <a:t>Repatriation:</a:t>
            </a:r>
            <a:r>
              <a:rPr lang="en-US" sz="2000" dirty="0"/>
              <a:t> a refugee or group of refugees returning to their home country</a:t>
            </a:r>
          </a:p>
          <a:p>
            <a:endParaRPr lang="en-US" sz="2000" dirty="0"/>
          </a:p>
          <a:p>
            <a:r>
              <a:rPr lang="en-US" sz="2000" b="1" dirty="0"/>
              <a:t>Refugee:</a:t>
            </a:r>
            <a:r>
              <a:rPr lang="en-US" sz="2000" dirty="0"/>
              <a:t> a person who is forced to leave their country for safety (political, economic, religious)</a:t>
            </a:r>
          </a:p>
          <a:p>
            <a:r>
              <a:rPr lang="en-US" sz="2000" dirty="0"/>
              <a:t> </a:t>
            </a:r>
          </a:p>
          <a:p>
            <a:r>
              <a:rPr lang="en-US" sz="2000" b="1" dirty="0"/>
              <a:t>Asylum:</a:t>
            </a:r>
            <a:r>
              <a:rPr lang="en-US" sz="2000" dirty="0"/>
              <a:t> a safe place; the right to be recognized as a refugee and receive legal protection</a:t>
            </a:r>
          </a:p>
          <a:p>
            <a:r>
              <a:rPr lang="en-US" sz="2000" dirty="0"/>
              <a:t> </a:t>
            </a:r>
          </a:p>
          <a:p>
            <a:r>
              <a:rPr lang="en-US" sz="2000" b="1" dirty="0"/>
              <a:t>Human trafficking</a:t>
            </a:r>
            <a:r>
              <a:rPr lang="en-US" sz="2000" dirty="0"/>
              <a:t>: is the trade of humans, most commonly for the purpose of forced </a:t>
            </a:r>
            <a:r>
              <a:rPr lang="en-US" sz="2000" dirty="0" err="1"/>
              <a:t>labour</a:t>
            </a:r>
            <a:r>
              <a:rPr lang="en-US" sz="2000" dirty="0"/>
              <a:t>, sexual slavery, or commercial sexual exploitation for the trafficker or others</a:t>
            </a:r>
            <a:r>
              <a:rPr lang="en-US" sz="2000" dirty="0" smtClean="0"/>
              <a:t>.</a:t>
            </a:r>
          </a:p>
          <a:p>
            <a:endParaRPr lang="en-US" sz="2000" dirty="0" smtClean="0"/>
          </a:p>
          <a:p>
            <a:r>
              <a:rPr lang="en-US" sz="2000" b="1" dirty="0"/>
              <a:t>DACA (Deferred Action for Childhood Arrivals):</a:t>
            </a:r>
            <a:r>
              <a:rPr lang="en-US" sz="2000" dirty="0"/>
              <a:t> Allowed illegal immigrants brought into the U.S. as children to not be deported if they - go to college or join the military for at least two </a:t>
            </a:r>
            <a:r>
              <a:rPr lang="en-US" sz="2000" dirty="0" smtClean="0"/>
              <a:t>years</a:t>
            </a:r>
            <a:endParaRPr lang="en-US" sz="2000" dirty="0"/>
          </a:p>
        </p:txBody>
      </p:sp>
    </p:spTree>
    <p:extLst>
      <p:ext uri="{BB962C8B-B14F-4D97-AF65-F5344CB8AC3E}">
        <p14:creationId xmlns:p14="http://schemas.microsoft.com/office/powerpoint/2010/main" val="20397247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3076" y="390769"/>
            <a:ext cx="8518769" cy="5940088"/>
          </a:xfrm>
          <a:prstGeom prst="rect">
            <a:avLst/>
          </a:prstGeom>
          <a:noFill/>
        </p:spPr>
        <p:txBody>
          <a:bodyPr wrap="square" rtlCol="0">
            <a:spAutoFit/>
          </a:bodyPr>
          <a:lstStyle/>
          <a:p>
            <a:r>
              <a:rPr lang="en-US" sz="2000" b="1" dirty="0"/>
              <a:t>Catch and Release</a:t>
            </a:r>
            <a:r>
              <a:rPr lang="en-US" sz="2000" dirty="0"/>
              <a:t>: Unofficial policy allowing illegal immigrants to remain free until their court dates.</a:t>
            </a:r>
          </a:p>
          <a:p>
            <a:r>
              <a:rPr lang="en-US" sz="2000" dirty="0"/>
              <a:t> </a:t>
            </a:r>
          </a:p>
          <a:p>
            <a:r>
              <a:rPr lang="en-US" sz="2000" b="1" dirty="0"/>
              <a:t>Immigration and Customs Enforcement (ICE)</a:t>
            </a:r>
            <a:r>
              <a:rPr lang="en-US" sz="2000" dirty="0"/>
              <a:t>: U.S. federal government law enforcement agency under the jurisdiction of the Department of Homeland Security.</a:t>
            </a:r>
          </a:p>
          <a:p>
            <a:r>
              <a:rPr lang="en-US" sz="2000" dirty="0"/>
              <a:t> </a:t>
            </a:r>
          </a:p>
          <a:p>
            <a:r>
              <a:rPr lang="en-US" sz="2000" b="1" dirty="0"/>
              <a:t>Sanctuary City</a:t>
            </a:r>
            <a:r>
              <a:rPr lang="en-US" sz="2000" dirty="0"/>
              <a:t>: a city that limits its cooperation with the national government effort to enforce immigration law.</a:t>
            </a:r>
          </a:p>
          <a:p>
            <a:r>
              <a:rPr lang="en-US" sz="2000" dirty="0"/>
              <a:t> </a:t>
            </a:r>
          </a:p>
          <a:p>
            <a:r>
              <a:rPr lang="en-US" sz="2000" b="1" dirty="0"/>
              <a:t>Travel Ban</a:t>
            </a:r>
            <a:r>
              <a:rPr lang="en-US" sz="2000" dirty="0"/>
              <a:t>: A ban on immigrants traveling to the United States from previously specified regions.</a:t>
            </a:r>
          </a:p>
          <a:p>
            <a:r>
              <a:rPr lang="en-US" sz="2000" dirty="0"/>
              <a:t/>
            </a:r>
            <a:br>
              <a:rPr lang="en-US" sz="2000" dirty="0"/>
            </a:br>
            <a:r>
              <a:rPr lang="en-US" sz="2000" b="1" dirty="0"/>
              <a:t>RAISE Act</a:t>
            </a:r>
            <a:r>
              <a:rPr lang="en-US" sz="2000" dirty="0"/>
              <a:t>: Proposed bill to prioritize immigrants with valuable skills and high-paying U.S. job offers, and gradually reduce the number of other foreign nationals and refugees.  </a:t>
            </a:r>
          </a:p>
          <a:p>
            <a:r>
              <a:rPr lang="en-US" sz="2000" dirty="0"/>
              <a:t> </a:t>
            </a:r>
          </a:p>
          <a:p>
            <a:r>
              <a:rPr lang="en-US" sz="2000" b="1" dirty="0"/>
              <a:t>Vet (Vetting):</a:t>
            </a:r>
            <a:r>
              <a:rPr lang="en-US" sz="2000" dirty="0"/>
              <a:t> Making a careful and critical examination of immigrants.</a:t>
            </a:r>
          </a:p>
        </p:txBody>
      </p:sp>
    </p:spTree>
    <p:extLst>
      <p:ext uri="{BB962C8B-B14F-4D97-AF65-F5344CB8AC3E}">
        <p14:creationId xmlns:p14="http://schemas.microsoft.com/office/powerpoint/2010/main" val="394679770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318</TotalTime>
  <Words>363</Words>
  <Application>Microsoft Macintosh PowerPoint</Application>
  <PresentationFormat>On-screen Show (4:3)</PresentationFormat>
  <Paragraphs>54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Apothecary</vt:lpstr>
      <vt:lpstr>Immigration Terminology</vt:lpstr>
      <vt:lpstr>PowerPoint Presentation</vt:lpstr>
      <vt:lpstr>PowerPoint Presentation</vt:lpstr>
      <vt:lpstr>PowerPoint Presentation</vt:lpstr>
      <vt:lpstr>PowerPoint Presentation</vt:lpstr>
      <vt:lpstr>PowerPoint Presentation</vt:lpstr>
      <vt:lpstr>PowerPoint Presentation</vt:lpstr>
    </vt:vector>
  </TitlesOfParts>
  <Company>Sachem 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Terminology</dc:title>
  <dc:creator>Matt Rivera</dc:creator>
  <cp:lastModifiedBy>MATTHEW RIVERA</cp:lastModifiedBy>
  <cp:revision>15</cp:revision>
  <dcterms:created xsi:type="dcterms:W3CDTF">2015-10-20T11:34:14Z</dcterms:created>
  <dcterms:modified xsi:type="dcterms:W3CDTF">2017-11-02T01:04:57Z</dcterms:modified>
</cp:coreProperties>
</file>