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6" r:id="rId5"/>
    <p:sldId id="267"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7C4C21-E553-4A63-AAC1-7B7B31245579}" type="datetimeFigureOut">
              <a:rPr lang="en-US" smtClean="0"/>
              <a:pPr/>
              <a:t>5/21/2018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2FB11-8FF1-4C51-8B59-7E0923287FB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7C4C21-E553-4A63-AAC1-7B7B31245579}" type="datetimeFigureOut">
              <a:rPr lang="en-US" smtClean="0"/>
              <a:pPr/>
              <a:t>5/21/2018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2FB11-8FF1-4C51-8B59-7E0923287FB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7C4C21-E553-4A63-AAC1-7B7B31245579}" type="datetimeFigureOut">
              <a:rPr lang="en-US" smtClean="0"/>
              <a:pPr/>
              <a:t>5/21/2018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2FB11-8FF1-4C51-8B59-7E0923287FB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7C4C21-E553-4A63-AAC1-7B7B31245579}" type="datetimeFigureOut">
              <a:rPr lang="en-US" smtClean="0"/>
              <a:pPr/>
              <a:t>5/21/2018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2FB11-8FF1-4C51-8B59-7E0923287FB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7C4C21-E553-4A63-AAC1-7B7B31245579}" type="datetimeFigureOut">
              <a:rPr lang="en-US" smtClean="0"/>
              <a:pPr/>
              <a:t>5/21/2018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2FB11-8FF1-4C51-8B59-7E0923287FB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7C4C21-E553-4A63-AAC1-7B7B31245579}" type="datetimeFigureOut">
              <a:rPr lang="en-US" smtClean="0"/>
              <a:pPr/>
              <a:t>5/21/2018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02FB11-8FF1-4C51-8B59-7E0923287FB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7C4C21-E553-4A63-AAC1-7B7B31245579}" type="datetimeFigureOut">
              <a:rPr lang="en-US" smtClean="0"/>
              <a:pPr/>
              <a:t>5/21/2018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02FB11-8FF1-4C51-8B59-7E0923287FB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7C4C21-E553-4A63-AAC1-7B7B31245579}" type="datetimeFigureOut">
              <a:rPr lang="en-US" smtClean="0"/>
              <a:pPr/>
              <a:t>5/21/2018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02FB11-8FF1-4C51-8B59-7E0923287FB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7C4C21-E553-4A63-AAC1-7B7B31245579}" type="datetimeFigureOut">
              <a:rPr lang="en-US" smtClean="0"/>
              <a:pPr/>
              <a:t>5/21/2018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02FB11-8FF1-4C51-8B59-7E0923287F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7C4C21-E553-4A63-AAC1-7B7B31245579}" type="datetimeFigureOut">
              <a:rPr lang="en-US" smtClean="0"/>
              <a:pPr/>
              <a:t>5/21/2018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02FB11-8FF1-4C51-8B59-7E0923287FB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7C4C21-E553-4A63-AAC1-7B7B31245579}" type="datetimeFigureOut">
              <a:rPr lang="en-US" smtClean="0"/>
              <a:pPr/>
              <a:t>5/21/2018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02FB11-8FF1-4C51-8B59-7E0923287FB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7C4C21-E553-4A63-AAC1-7B7B31245579}" type="datetimeFigureOut">
              <a:rPr lang="en-US" smtClean="0"/>
              <a:pPr/>
              <a:t>5/21/2018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02FB11-8FF1-4C51-8B59-7E0923287FB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Movement of People and Goods: Thematic Essay</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Movement of People and Goods (Cultural Diffusion)</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Example: Discovery of Americas/Encounter</a:t>
            </a:r>
          </a:p>
          <a:p>
            <a:pPr>
              <a:buNone/>
            </a:pPr>
            <a:r>
              <a:rPr lang="en-US" dirty="0" smtClean="0"/>
              <a:t>Where: Atlantic Ocean-Europe, Africa, Americas</a:t>
            </a:r>
          </a:p>
          <a:p>
            <a:pPr>
              <a:buNone/>
            </a:pPr>
            <a:r>
              <a:rPr lang="en-US" dirty="0" smtClean="0"/>
              <a:t>Description:  Christopher Columbus discovers America in 1492.  Europeans colonize America quickly due to Superior Technology.  They begin to colonize the Americas and establish Mercantilism (Colonies Exist to Benefit the Mother Country).  African slaves are imported to provide labor to the Americas.  </a:t>
            </a:r>
            <a:endParaRPr lang="en-US" dirty="0"/>
          </a:p>
        </p:txBody>
      </p:sp>
    </p:spTree>
    <p:extLst>
      <p:ext uri="{BB962C8B-B14F-4D97-AF65-F5344CB8AC3E}">
        <p14:creationId xmlns:p14="http://schemas.microsoft.com/office/powerpoint/2010/main" val="10501905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Did it Allow for Cultural Diffusion</a:t>
            </a:r>
            <a:endParaRPr lang="en-US" dirty="0"/>
          </a:p>
        </p:txBody>
      </p:sp>
      <p:sp>
        <p:nvSpPr>
          <p:cNvPr id="3" name="Content Placeholder 2"/>
          <p:cNvSpPr>
            <a:spLocks noGrp="1"/>
          </p:cNvSpPr>
          <p:nvPr>
            <p:ph idx="1"/>
          </p:nvPr>
        </p:nvSpPr>
        <p:spPr>
          <a:xfrm>
            <a:off x="457200" y="1600200"/>
            <a:ext cx="8382000" cy="5029200"/>
          </a:xfrm>
        </p:spPr>
        <p:txBody>
          <a:bodyPr>
            <a:normAutofit fontScale="85000" lnSpcReduction="20000"/>
          </a:bodyPr>
          <a:lstStyle/>
          <a:p>
            <a:r>
              <a:rPr lang="en-US" dirty="0" smtClean="0"/>
              <a:t>Columbian Exchange – Global transfer of food/goods/ideas following the discovery of the Americas.  </a:t>
            </a:r>
          </a:p>
          <a:p>
            <a:r>
              <a:rPr lang="en-US" dirty="0" smtClean="0"/>
              <a:t>Epidemic diseases (smallpox) killed up to 90% of the Native populations in the Americas.  Creates a demand for labor (slaves).</a:t>
            </a:r>
          </a:p>
          <a:p>
            <a:r>
              <a:rPr lang="en-US" dirty="0" smtClean="0"/>
              <a:t>African slaves are taken out of Africa which ruins their economy because all strong males were taken out.</a:t>
            </a:r>
          </a:p>
          <a:p>
            <a:r>
              <a:rPr lang="en-US" dirty="0" smtClean="0"/>
              <a:t>Europe gets raw materials (cash crops) such as sugar turns the into finished products by industrialization and sells them back to the colonies (Mercantilism)</a:t>
            </a:r>
          </a:p>
          <a:p>
            <a:r>
              <a:rPr lang="en-US" dirty="0" smtClean="0"/>
              <a:t>Europeans get new food crops (Corn, Potato) which improves their </a:t>
            </a:r>
            <a:r>
              <a:rPr lang="en-US" smtClean="0"/>
              <a:t>diet significantly.  </a:t>
            </a:r>
            <a:endParaRPr lang="en-US" dirty="0"/>
          </a:p>
        </p:txBody>
      </p:sp>
    </p:spTree>
    <p:extLst>
      <p:ext uri="{BB962C8B-B14F-4D97-AF65-F5344CB8AC3E}">
        <p14:creationId xmlns:p14="http://schemas.microsoft.com/office/powerpoint/2010/main" val="23779627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1143000"/>
          </a:xfrm>
        </p:spPr>
        <p:txBody>
          <a:bodyPr>
            <a:normAutofit fontScale="90000"/>
          </a:bodyPr>
          <a:lstStyle/>
          <a:p>
            <a:r>
              <a:rPr lang="en-US" dirty="0" smtClean="0"/>
              <a:t>Age of Exploration-Columbian Exchange</a:t>
            </a:r>
            <a:endParaRPr lang="en-US" dirty="0"/>
          </a:p>
        </p:txBody>
      </p:sp>
      <p:sp>
        <p:nvSpPr>
          <p:cNvPr id="3" name="Content Placeholder 2"/>
          <p:cNvSpPr>
            <a:spLocks noGrp="1"/>
          </p:cNvSpPr>
          <p:nvPr>
            <p:ph idx="1"/>
          </p:nvPr>
        </p:nvSpPr>
        <p:spPr>
          <a:xfrm>
            <a:off x="457200" y="1143000"/>
            <a:ext cx="8153400" cy="5334000"/>
          </a:xfrm>
        </p:spPr>
        <p:txBody>
          <a:bodyPr>
            <a:normAutofit fontScale="92500" lnSpcReduction="20000"/>
          </a:bodyPr>
          <a:lstStyle/>
          <a:p>
            <a:r>
              <a:rPr lang="en-US" dirty="0" smtClean="0"/>
              <a:t>Reason for the Establishment of the Trade Route</a:t>
            </a:r>
          </a:p>
          <a:p>
            <a:pPr lvl="1"/>
            <a:r>
              <a:rPr lang="en-US" dirty="0" smtClean="0"/>
              <a:t>Columbus’ Discovery of the Americas</a:t>
            </a:r>
          </a:p>
          <a:p>
            <a:pPr lvl="1"/>
            <a:r>
              <a:rPr lang="en-US" dirty="0" smtClean="0"/>
              <a:t>European demand for Asian Goods (spices/silver)</a:t>
            </a:r>
          </a:p>
          <a:p>
            <a:pPr lvl="1"/>
            <a:r>
              <a:rPr lang="en-US" dirty="0" smtClean="0"/>
              <a:t>Improved European technology and navigation techniques</a:t>
            </a:r>
          </a:p>
          <a:p>
            <a:r>
              <a:rPr lang="en-US" dirty="0" smtClean="0"/>
              <a:t>Describe Route/Areas Involved</a:t>
            </a:r>
          </a:p>
          <a:p>
            <a:pPr lvl="1"/>
            <a:r>
              <a:rPr lang="en-US" dirty="0" smtClean="0"/>
              <a:t>Europe, New World (</a:t>
            </a:r>
            <a:r>
              <a:rPr lang="en-US" dirty="0" err="1" smtClean="0"/>
              <a:t>N.+S</a:t>
            </a:r>
            <a:r>
              <a:rPr lang="en-US" dirty="0" smtClean="0"/>
              <a:t>. America), Africa</a:t>
            </a:r>
          </a:p>
          <a:p>
            <a:pPr lvl="1"/>
            <a:r>
              <a:rPr lang="en-US" dirty="0" smtClean="0"/>
              <a:t>Triangular Trade: Europe sends finished goods (firearms) to Africa for slaves, Slaves go to new world to provide labor (MIDDLE PASSAGE), New World produces raw materials (Sugar, Tobacco, Cotton) that go to Europe</a:t>
            </a:r>
          </a:p>
          <a:p>
            <a:pPr lvl="1"/>
            <a:r>
              <a:rPr lang="en-US" dirty="0" smtClean="0"/>
              <a:t>ATLANTIC OCEAN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1143000"/>
          </a:xfrm>
        </p:spPr>
        <p:txBody>
          <a:bodyPr>
            <a:normAutofit fontScale="90000"/>
          </a:bodyPr>
          <a:lstStyle/>
          <a:p>
            <a:r>
              <a:rPr lang="en-US" dirty="0" smtClean="0"/>
              <a:t>Age of Exploration-Columbian Exchange</a:t>
            </a:r>
            <a:endParaRPr lang="en-US" dirty="0"/>
          </a:p>
        </p:txBody>
      </p:sp>
      <p:sp>
        <p:nvSpPr>
          <p:cNvPr id="3" name="Content Placeholder 2"/>
          <p:cNvSpPr>
            <a:spLocks noGrp="1"/>
          </p:cNvSpPr>
          <p:nvPr>
            <p:ph idx="1"/>
          </p:nvPr>
        </p:nvSpPr>
        <p:spPr>
          <a:xfrm>
            <a:off x="457200" y="914400"/>
            <a:ext cx="8382000" cy="5943600"/>
          </a:xfrm>
        </p:spPr>
        <p:txBody>
          <a:bodyPr>
            <a:normAutofit fontScale="92500" lnSpcReduction="20000"/>
          </a:bodyPr>
          <a:lstStyle/>
          <a:p>
            <a:r>
              <a:rPr lang="en-US" dirty="0" smtClean="0"/>
              <a:t>Positive Effects</a:t>
            </a:r>
          </a:p>
          <a:p>
            <a:pPr lvl="1"/>
            <a:r>
              <a:rPr lang="en-US" dirty="0" smtClean="0"/>
              <a:t>New food crops (potatoes)</a:t>
            </a:r>
            <a:r>
              <a:rPr lang="en-US" dirty="0" smtClean="0">
                <a:sym typeface="Wingdings" pitchFamily="2" charset="2"/>
              </a:rPr>
              <a:t> Increases global population</a:t>
            </a:r>
            <a:endParaRPr lang="en-US" dirty="0" smtClean="0"/>
          </a:p>
          <a:p>
            <a:pPr lvl="1"/>
            <a:r>
              <a:rPr lang="en-US" dirty="0" smtClean="0"/>
              <a:t>Domesticated Animals --&gt; New World, provides a new source of labor</a:t>
            </a:r>
          </a:p>
          <a:p>
            <a:pPr lvl="1"/>
            <a:r>
              <a:rPr lang="en-US" dirty="0" smtClean="0"/>
              <a:t>Increased cultural diffusion: Medicine, Religion, Government, Language (SPANISH)</a:t>
            </a:r>
          </a:p>
          <a:p>
            <a:pPr lvl="1"/>
            <a:r>
              <a:rPr lang="en-US" dirty="0" smtClean="0"/>
              <a:t>Increased European Wealth (Commercial Revolution)</a:t>
            </a:r>
          </a:p>
          <a:p>
            <a:r>
              <a:rPr lang="en-US" dirty="0" smtClean="0"/>
              <a:t>Negative Effects</a:t>
            </a:r>
          </a:p>
          <a:p>
            <a:pPr lvl="1"/>
            <a:r>
              <a:rPr lang="en-US" dirty="0" smtClean="0"/>
              <a:t>Epidemic Diseases (Smallpox) – Kills off native populations</a:t>
            </a:r>
          </a:p>
          <a:p>
            <a:pPr lvl="1"/>
            <a:r>
              <a:rPr lang="en-US" dirty="0" smtClean="0"/>
              <a:t>Atlantic slave trade begins due to demand for slave labor</a:t>
            </a:r>
          </a:p>
          <a:p>
            <a:pPr lvl="1"/>
            <a:r>
              <a:rPr lang="en-US" dirty="0" smtClean="0"/>
              <a:t>Mercantilism – Colony exists to benefit the mother country, Europeans exploit the New World people and environment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1143000"/>
          </a:xfrm>
        </p:spPr>
        <p:txBody>
          <a:bodyPr>
            <a:normAutofit/>
          </a:bodyPr>
          <a:lstStyle/>
          <a:p>
            <a:r>
              <a:rPr lang="en-US" dirty="0" smtClean="0"/>
              <a:t>Partition of India</a:t>
            </a:r>
            <a:endParaRPr lang="en-US" dirty="0"/>
          </a:p>
        </p:txBody>
      </p:sp>
      <p:sp>
        <p:nvSpPr>
          <p:cNvPr id="3" name="Content Placeholder 2"/>
          <p:cNvSpPr>
            <a:spLocks noGrp="1"/>
          </p:cNvSpPr>
          <p:nvPr>
            <p:ph idx="1"/>
          </p:nvPr>
        </p:nvSpPr>
        <p:spPr>
          <a:xfrm>
            <a:off x="457200" y="1143000"/>
            <a:ext cx="8153400" cy="5334000"/>
          </a:xfrm>
        </p:spPr>
        <p:txBody>
          <a:bodyPr>
            <a:normAutofit/>
          </a:bodyPr>
          <a:lstStyle/>
          <a:p>
            <a:r>
              <a:rPr lang="en-US" dirty="0" smtClean="0"/>
              <a:t>Reason for the Establishment of the </a:t>
            </a:r>
            <a:r>
              <a:rPr lang="en-US" dirty="0" smtClean="0"/>
              <a:t>Trade/Migration </a:t>
            </a:r>
            <a:r>
              <a:rPr lang="en-US" dirty="0" smtClean="0"/>
              <a:t>Route</a:t>
            </a:r>
          </a:p>
          <a:p>
            <a:pPr lvl="1"/>
            <a:r>
              <a:rPr lang="en-US" dirty="0" smtClean="0"/>
              <a:t>India gains independence from Great Britain</a:t>
            </a:r>
          </a:p>
          <a:p>
            <a:pPr lvl="1"/>
            <a:r>
              <a:rPr lang="en-US" dirty="0" smtClean="0"/>
              <a:t>India is </a:t>
            </a:r>
            <a:r>
              <a:rPr lang="en-US" dirty="0" err="1" smtClean="0"/>
              <a:t>partioned</a:t>
            </a:r>
            <a:r>
              <a:rPr lang="en-US" dirty="0" smtClean="0"/>
              <a:t> into 2 states-India and Pakistan</a:t>
            </a:r>
          </a:p>
          <a:p>
            <a:pPr lvl="1"/>
            <a:r>
              <a:rPr lang="en-US" dirty="0" smtClean="0"/>
              <a:t>India is created for Hindus/Pakistan for Muslims based on the religious majority of the areas.</a:t>
            </a:r>
          </a:p>
          <a:p>
            <a:pPr lvl="1"/>
            <a:r>
              <a:rPr lang="en-US" dirty="0" smtClean="0"/>
              <a:t>People move to areas that correspond with their religion.</a:t>
            </a:r>
            <a:endParaRPr lang="en-US" dirty="0" smtClean="0"/>
          </a:p>
        </p:txBody>
      </p:sp>
    </p:spTree>
    <p:extLst>
      <p:ext uri="{BB962C8B-B14F-4D97-AF65-F5344CB8AC3E}">
        <p14:creationId xmlns:p14="http://schemas.microsoft.com/office/powerpoint/2010/main" val="40769349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1143000"/>
          </a:xfrm>
        </p:spPr>
        <p:txBody>
          <a:bodyPr>
            <a:normAutofit/>
          </a:bodyPr>
          <a:lstStyle/>
          <a:p>
            <a:r>
              <a:rPr lang="en-US" dirty="0" smtClean="0"/>
              <a:t>Partition of India</a:t>
            </a:r>
            <a:endParaRPr lang="en-US" dirty="0"/>
          </a:p>
        </p:txBody>
      </p:sp>
      <p:sp>
        <p:nvSpPr>
          <p:cNvPr id="3" name="Content Placeholder 2"/>
          <p:cNvSpPr>
            <a:spLocks noGrp="1"/>
          </p:cNvSpPr>
          <p:nvPr>
            <p:ph idx="1"/>
          </p:nvPr>
        </p:nvSpPr>
        <p:spPr>
          <a:xfrm>
            <a:off x="457200" y="914400"/>
            <a:ext cx="8382000" cy="5486400"/>
          </a:xfrm>
        </p:spPr>
        <p:txBody>
          <a:bodyPr>
            <a:normAutofit/>
          </a:bodyPr>
          <a:lstStyle/>
          <a:p>
            <a:r>
              <a:rPr lang="en-US" dirty="0" smtClean="0"/>
              <a:t>Positive Effects</a:t>
            </a:r>
          </a:p>
          <a:p>
            <a:pPr lvl="1"/>
            <a:r>
              <a:rPr lang="en-US" dirty="0" smtClean="0"/>
              <a:t>Each group gets their own nation/self determination</a:t>
            </a:r>
            <a:endParaRPr lang="en-US" dirty="0" smtClean="0"/>
          </a:p>
          <a:p>
            <a:pPr lvl="1"/>
            <a:r>
              <a:rPr lang="en-US" dirty="0" smtClean="0"/>
              <a:t>Each religion is represented in its own state</a:t>
            </a:r>
            <a:endParaRPr lang="en-US" dirty="0" smtClean="0"/>
          </a:p>
          <a:p>
            <a:pPr lvl="1"/>
            <a:r>
              <a:rPr lang="en-US" dirty="0" smtClean="0"/>
              <a:t>Gain independence from Britain.</a:t>
            </a:r>
            <a:endParaRPr lang="en-US" dirty="0" smtClean="0"/>
          </a:p>
          <a:p>
            <a:r>
              <a:rPr lang="en-US" dirty="0" smtClean="0"/>
              <a:t>Negative </a:t>
            </a:r>
            <a:r>
              <a:rPr lang="en-US" dirty="0" smtClean="0"/>
              <a:t>Effects</a:t>
            </a:r>
          </a:p>
          <a:p>
            <a:pPr lvl="1"/>
            <a:r>
              <a:rPr lang="en-US" dirty="0" smtClean="0"/>
              <a:t>Religious conflict</a:t>
            </a:r>
            <a:endParaRPr lang="en-US" dirty="0" smtClean="0"/>
          </a:p>
          <a:p>
            <a:pPr lvl="1"/>
            <a:r>
              <a:rPr lang="en-US" dirty="0" smtClean="0"/>
              <a:t>Minority religions are not represented (i.e. </a:t>
            </a:r>
            <a:r>
              <a:rPr lang="en-US" dirty="0" smtClean="0"/>
              <a:t>Sikhs)</a:t>
            </a:r>
            <a:endParaRPr lang="en-US" dirty="0" smtClean="0"/>
          </a:p>
          <a:p>
            <a:pPr lvl="1"/>
            <a:r>
              <a:rPr lang="en-US" dirty="0" smtClean="0"/>
              <a:t>Massive human migration/people feel pressured to leave their homes.</a:t>
            </a:r>
            <a:endParaRPr lang="en-US" dirty="0" smtClean="0"/>
          </a:p>
        </p:txBody>
      </p:sp>
    </p:spTree>
    <p:extLst>
      <p:ext uri="{BB962C8B-B14F-4D97-AF65-F5344CB8AC3E}">
        <p14:creationId xmlns:p14="http://schemas.microsoft.com/office/powerpoint/2010/main" val="6567692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1143000"/>
          </a:xfrm>
        </p:spPr>
        <p:txBody>
          <a:bodyPr>
            <a:normAutofit/>
          </a:bodyPr>
          <a:lstStyle/>
          <a:p>
            <a:r>
              <a:rPr lang="en-US" dirty="0" smtClean="0"/>
              <a:t>MONGOLS – </a:t>
            </a:r>
            <a:r>
              <a:rPr lang="en-US" dirty="0" err="1" smtClean="0"/>
              <a:t>Pax</a:t>
            </a:r>
            <a:r>
              <a:rPr lang="en-US" dirty="0" smtClean="0"/>
              <a:t> Mongolia</a:t>
            </a:r>
            <a:endParaRPr lang="en-US" dirty="0"/>
          </a:p>
        </p:txBody>
      </p:sp>
      <p:sp>
        <p:nvSpPr>
          <p:cNvPr id="3" name="Content Placeholder 2"/>
          <p:cNvSpPr>
            <a:spLocks noGrp="1"/>
          </p:cNvSpPr>
          <p:nvPr>
            <p:ph idx="1"/>
          </p:nvPr>
        </p:nvSpPr>
        <p:spPr>
          <a:xfrm>
            <a:off x="457200" y="1143000"/>
            <a:ext cx="8153400" cy="5334000"/>
          </a:xfrm>
        </p:spPr>
        <p:txBody>
          <a:bodyPr>
            <a:normAutofit fontScale="92500" lnSpcReduction="10000"/>
          </a:bodyPr>
          <a:lstStyle/>
          <a:p>
            <a:r>
              <a:rPr lang="en-US" dirty="0" smtClean="0"/>
              <a:t>Reason for the Establishment of the Trade Route</a:t>
            </a:r>
          </a:p>
          <a:p>
            <a:pPr lvl="1"/>
            <a:r>
              <a:rPr lang="en-US" dirty="0" smtClean="0"/>
              <a:t>Mongol Conquests in 13</a:t>
            </a:r>
            <a:r>
              <a:rPr lang="en-US" baseline="30000" dirty="0" smtClean="0"/>
              <a:t>th</a:t>
            </a:r>
            <a:r>
              <a:rPr lang="en-US" dirty="0" smtClean="0"/>
              <a:t> and 14</a:t>
            </a:r>
            <a:r>
              <a:rPr lang="en-US" baseline="30000" dirty="0" smtClean="0"/>
              <a:t>th</a:t>
            </a:r>
            <a:r>
              <a:rPr lang="en-US" dirty="0" smtClean="0"/>
              <a:t> Centuries</a:t>
            </a:r>
          </a:p>
          <a:p>
            <a:pPr lvl="2"/>
            <a:r>
              <a:rPr lang="en-US" dirty="0" smtClean="0"/>
              <a:t>Brutal Warriors: Cavalry and Archery</a:t>
            </a:r>
          </a:p>
          <a:p>
            <a:pPr lvl="2"/>
            <a:r>
              <a:rPr lang="en-US" dirty="0" smtClean="0"/>
              <a:t>EURASIAN STEPPE</a:t>
            </a:r>
          </a:p>
          <a:p>
            <a:pPr lvl="1"/>
            <a:r>
              <a:rPr lang="en-US" dirty="0" smtClean="0"/>
              <a:t>Mongols are nomads so they NEED TRADE TO SURVIVE</a:t>
            </a:r>
          </a:p>
          <a:p>
            <a:pPr lvl="1"/>
            <a:r>
              <a:rPr lang="en-US" dirty="0" smtClean="0"/>
              <a:t>Largest contiguous land empire in history</a:t>
            </a:r>
          </a:p>
          <a:p>
            <a:r>
              <a:rPr lang="en-US" dirty="0" smtClean="0"/>
              <a:t>Describe Route/Areas Involved</a:t>
            </a:r>
          </a:p>
          <a:p>
            <a:pPr lvl="1"/>
            <a:r>
              <a:rPr lang="en-US" dirty="0" smtClean="0"/>
              <a:t>Eurasia (Eastern Europe, South Asia, Middle East, East Asia): China to Europe</a:t>
            </a:r>
          </a:p>
          <a:p>
            <a:pPr lvl="1"/>
            <a:r>
              <a:rPr lang="en-US" dirty="0" smtClean="0"/>
              <a:t>Silk Road – Overland trade route that connects China to Europe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1143000"/>
          </a:xfrm>
        </p:spPr>
        <p:txBody>
          <a:bodyPr>
            <a:normAutofit/>
          </a:bodyPr>
          <a:lstStyle/>
          <a:p>
            <a:r>
              <a:rPr lang="en-US" dirty="0" smtClean="0"/>
              <a:t>MONGOLS – </a:t>
            </a:r>
            <a:r>
              <a:rPr lang="en-US" dirty="0" err="1" smtClean="0"/>
              <a:t>Pax</a:t>
            </a:r>
            <a:r>
              <a:rPr lang="en-US" dirty="0" smtClean="0"/>
              <a:t> Mongolia</a:t>
            </a:r>
            <a:endParaRPr lang="en-US" dirty="0"/>
          </a:p>
        </p:txBody>
      </p:sp>
      <p:sp>
        <p:nvSpPr>
          <p:cNvPr id="3" name="Content Placeholder 2"/>
          <p:cNvSpPr>
            <a:spLocks noGrp="1"/>
          </p:cNvSpPr>
          <p:nvPr>
            <p:ph idx="1"/>
          </p:nvPr>
        </p:nvSpPr>
        <p:spPr>
          <a:xfrm>
            <a:off x="457200" y="914400"/>
            <a:ext cx="8382000" cy="5943600"/>
          </a:xfrm>
        </p:spPr>
        <p:txBody>
          <a:bodyPr>
            <a:normAutofit lnSpcReduction="10000"/>
          </a:bodyPr>
          <a:lstStyle/>
          <a:p>
            <a:r>
              <a:rPr lang="en-US" dirty="0" smtClean="0"/>
              <a:t>Positive Effects</a:t>
            </a:r>
          </a:p>
          <a:p>
            <a:pPr lvl="1"/>
            <a:r>
              <a:rPr lang="en-US" dirty="0" smtClean="0"/>
              <a:t>Increased Cultural Diffusion: EASTERN HEMISPHERE IS TRADING</a:t>
            </a:r>
          </a:p>
          <a:p>
            <a:pPr lvl="1"/>
            <a:r>
              <a:rPr lang="en-US" dirty="0" smtClean="0"/>
              <a:t>Mongols were religiously tolerant</a:t>
            </a:r>
          </a:p>
          <a:p>
            <a:pPr lvl="1"/>
            <a:r>
              <a:rPr lang="en-US" dirty="0" smtClean="0"/>
              <a:t>China </a:t>
            </a:r>
            <a:r>
              <a:rPr lang="en-US" smtClean="0"/>
              <a:t>is OPENED </a:t>
            </a:r>
            <a:r>
              <a:rPr lang="en-US" dirty="0" smtClean="0"/>
              <a:t>up to foreign trade</a:t>
            </a:r>
          </a:p>
          <a:p>
            <a:pPr lvl="1"/>
            <a:r>
              <a:rPr lang="en-US" dirty="0" smtClean="0"/>
              <a:t>New Technology Spreads: Printing, GUNPOWDER</a:t>
            </a:r>
          </a:p>
          <a:p>
            <a:r>
              <a:rPr lang="en-US" dirty="0" smtClean="0"/>
              <a:t>Negative Effects</a:t>
            </a:r>
          </a:p>
          <a:p>
            <a:pPr lvl="1"/>
            <a:r>
              <a:rPr lang="en-US" dirty="0" smtClean="0"/>
              <a:t>Epidemic Diseases (PLAGUE) – Creates Havoc in Western Europe</a:t>
            </a:r>
          </a:p>
          <a:p>
            <a:pPr lvl="1"/>
            <a:r>
              <a:rPr lang="en-US" dirty="0" smtClean="0"/>
              <a:t>Mongols were Harsh rulers</a:t>
            </a:r>
          </a:p>
          <a:p>
            <a:pPr lvl="1"/>
            <a:r>
              <a:rPr lang="en-US" dirty="0" smtClean="0"/>
              <a:t>Russia was Isolated from Western Europe so did not experience the Renaissance or Commercial Revolution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Movement of People and Goods (Cultural Diffusion)</a:t>
            </a:r>
            <a:endParaRPr lang="en-US" dirty="0"/>
          </a:p>
        </p:txBody>
      </p:sp>
      <p:sp>
        <p:nvSpPr>
          <p:cNvPr id="3" name="Content Placeholder 2"/>
          <p:cNvSpPr>
            <a:spLocks noGrp="1"/>
          </p:cNvSpPr>
          <p:nvPr>
            <p:ph idx="1"/>
          </p:nvPr>
        </p:nvSpPr>
        <p:spPr/>
        <p:txBody>
          <a:bodyPr/>
          <a:lstStyle/>
          <a:p>
            <a:pPr>
              <a:buNone/>
            </a:pPr>
            <a:r>
              <a:rPr lang="en-US" dirty="0" smtClean="0"/>
              <a:t>Example: Silk Road</a:t>
            </a:r>
          </a:p>
          <a:p>
            <a:pPr>
              <a:buNone/>
            </a:pPr>
            <a:r>
              <a:rPr lang="en-US" dirty="0" smtClean="0"/>
              <a:t>Where: Eurasia (Europe + Asia)</a:t>
            </a:r>
          </a:p>
          <a:p>
            <a:pPr>
              <a:buNone/>
            </a:pPr>
            <a:r>
              <a:rPr lang="en-US" dirty="0" smtClean="0"/>
              <a:t>Description:  The Silk Road is an overland trade route that was created in the Classical Era.  It runs from East Asia (China) through to the Middle East.  Europeans can access Asia goods in the Middle East.  </a:t>
            </a:r>
            <a:endParaRPr lang="en-US" dirty="0"/>
          </a:p>
        </p:txBody>
      </p:sp>
    </p:spTree>
    <p:extLst>
      <p:ext uri="{BB962C8B-B14F-4D97-AF65-F5344CB8AC3E}">
        <p14:creationId xmlns:p14="http://schemas.microsoft.com/office/powerpoint/2010/main" val="676848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Did it Allow for Cultural Diffusion</a:t>
            </a:r>
            <a:endParaRPr lang="en-US" dirty="0"/>
          </a:p>
        </p:txBody>
      </p:sp>
      <p:sp>
        <p:nvSpPr>
          <p:cNvPr id="3" name="Content Placeholder 2"/>
          <p:cNvSpPr>
            <a:spLocks noGrp="1"/>
          </p:cNvSpPr>
          <p:nvPr>
            <p:ph idx="1"/>
          </p:nvPr>
        </p:nvSpPr>
        <p:spPr>
          <a:xfrm>
            <a:off x="457200" y="1600200"/>
            <a:ext cx="8382000" cy="5029200"/>
          </a:xfrm>
        </p:spPr>
        <p:txBody>
          <a:bodyPr>
            <a:normAutofit fontScale="85000" lnSpcReduction="20000"/>
          </a:bodyPr>
          <a:lstStyle/>
          <a:p>
            <a:r>
              <a:rPr lang="en-US" dirty="0" smtClean="0"/>
              <a:t>During </a:t>
            </a:r>
            <a:r>
              <a:rPr lang="en-US" dirty="0" err="1" smtClean="0"/>
              <a:t>PAX</a:t>
            </a:r>
            <a:r>
              <a:rPr lang="en-US" dirty="0" smtClean="0"/>
              <a:t> MONGOLIA (Mongol Golden Age) there is safe and effective trade along the Silk Road </a:t>
            </a:r>
            <a:r>
              <a:rPr lang="en-US" dirty="0" smtClean="0">
                <a:sym typeface="Wingdings" pitchFamily="2" charset="2"/>
              </a:rPr>
              <a:t> Increased Interactions</a:t>
            </a:r>
          </a:p>
          <a:p>
            <a:r>
              <a:rPr lang="en-US" dirty="0" smtClean="0">
                <a:sym typeface="Wingdings" pitchFamily="2" charset="2"/>
              </a:rPr>
              <a:t>Golden Age – Period of Peace and Prosperity</a:t>
            </a:r>
          </a:p>
          <a:p>
            <a:r>
              <a:rPr lang="en-US" dirty="0" smtClean="0">
                <a:sym typeface="Wingdings" pitchFamily="2" charset="2"/>
              </a:rPr>
              <a:t>Due to increased trade/travel the plague spreads from Asia to Europe.  Kills 1/3 of Europe’s population, creates labor shortages and destroys much of western Europe.</a:t>
            </a:r>
          </a:p>
          <a:p>
            <a:r>
              <a:rPr lang="en-US" dirty="0" smtClean="0">
                <a:sym typeface="Wingdings" pitchFamily="2" charset="2"/>
              </a:rPr>
              <a:t>The Mongols conquered vast empire using advanced technology.  Gunpowder diffuses from Asia to Europe.  Europeans use gunpowder to develop modern weapons.  With advanced technology the Europeans are able to become imperialistic and develop mercantile economies.  </a:t>
            </a:r>
            <a:endParaRPr lang="en-US" dirty="0"/>
          </a:p>
        </p:txBody>
      </p:sp>
    </p:spTree>
    <p:extLst>
      <p:ext uri="{BB962C8B-B14F-4D97-AF65-F5344CB8AC3E}">
        <p14:creationId xmlns:p14="http://schemas.microsoft.com/office/powerpoint/2010/main" val="21034777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TotalTime>
  <Words>771</Words>
  <Application>Microsoft Office PowerPoint</Application>
  <PresentationFormat>On-screen Show (4:3)</PresentationFormat>
  <Paragraphs>74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Movement of People and Goods: Thematic Essay</vt:lpstr>
      <vt:lpstr>Age of Exploration-Columbian Exchange</vt:lpstr>
      <vt:lpstr>Age of Exploration-Columbian Exchange</vt:lpstr>
      <vt:lpstr>Partition of India</vt:lpstr>
      <vt:lpstr>Partition of India</vt:lpstr>
      <vt:lpstr>MONGOLS – Pax Mongolia</vt:lpstr>
      <vt:lpstr>MONGOLS – Pax Mongolia</vt:lpstr>
      <vt:lpstr>Movement of People and Goods (Cultural Diffusion)</vt:lpstr>
      <vt:lpstr>How Did it Allow for Cultural Diffusion</vt:lpstr>
      <vt:lpstr>Movement of People and Goods (Cultural Diffusion)</vt:lpstr>
      <vt:lpstr>How Did it Allow for Cultural Diffusion</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Turning Points Thematic Essay</dc:title>
  <dc:creator>M. Rivera</dc:creator>
  <cp:lastModifiedBy>Sachem Central School District</cp:lastModifiedBy>
  <cp:revision>15</cp:revision>
  <dcterms:created xsi:type="dcterms:W3CDTF">2011-06-01T14:42:08Z</dcterms:created>
  <dcterms:modified xsi:type="dcterms:W3CDTF">2018-05-21T14:35:26Z</dcterms:modified>
</cp:coreProperties>
</file>