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76" r:id="rId5"/>
    <p:sldId id="261" r:id="rId6"/>
    <p:sldId id="258" r:id="rId7"/>
    <p:sldId id="260" r:id="rId8"/>
    <p:sldId id="263" r:id="rId9"/>
    <p:sldId id="266" r:id="rId10"/>
    <p:sldId id="267" r:id="rId11"/>
    <p:sldId id="271" r:id="rId12"/>
    <p:sldId id="272" r:id="rId13"/>
    <p:sldId id="273" r:id="rId14"/>
    <p:sldId id="274" r:id="rId15"/>
    <p:sldId id="275" r:id="rId16"/>
    <p:sldId id="269" r:id="rId17"/>
    <p:sldId id="270" r:id="rId18"/>
    <p:sldId id="265" r:id="rId19"/>
    <p:sldId id="278" r:id="rId20"/>
    <p:sldId id="287" r:id="rId21"/>
    <p:sldId id="288" r:id="rId22"/>
    <p:sldId id="282" r:id="rId23"/>
    <p:sldId id="283" r:id="rId24"/>
    <p:sldId id="284" r:id="rId25"/>
    <p:sldId id="285" r:id="rId26"/>
    <p:sldId id="286" r:id="rId27"/>
    <p:sldId id="302" r:id="rId28"/>
    <p:sldId id="303" r:id="rId29"/>
    <p:sldId id="304" r:id="rId30"/>
    <p:sldId id="305" r:id="rId31"/>
    <p:sldId id="280" r:id="rId32"/>
    <p:sldId id="306" r:id="rId33"/>
    <p:sldId id="294" r:id="rId34"/>
    <p:sldId id="290" r:id="rId35"/>
    <p:sldId id="295" r:id="rId36"/>
    <p:sldId id="291" r:id="rId37"/>
    <p:sldId id="289" r:id="rId38"/>
    <p:sldId id="297" r:id="rId39"/>
    <p:sldId id="292" r:id="rId40"/>
    <p:sldId id="296" r:id="rId41"/>
    <p:sldId id="293" r:id="rId42"/>
    <p:sldId id="298" r:id="rId43"/>
    <p:sldId id="300"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89DB347-7715-4FE4-A27B-F8303A7D2F10}" type="datetimeFigureOut">
              <a:rPr lang="en-US" smtClean="0"/>
              <a:pPr/>
              <a:t>11/6/2017</a:t>
            </a:fld>
            <a:endParaRPr lang="en-US"/>
          </a:p>
        </p:txBody>
      </p:sp>
      <p:sp>
        <p:nvSpPr>
          <p:cNvPr id="16" name="Slide Number Placeholder 15"/>
          <p:cNvSpPr>
            <a:spLocks noGrp="1"/>
          </p:cNvSpPr>
          <p:nvPr>
            <p:ph type="sldNum" sz="quarter" idx="11"/>
          </p:nvPr>
        </p:nvSpPr>
        <p:spPr/>
        <p:txBody>
          <a:bodyPr/>
          <a:lstStyle/>
          <a:p>
            <a:fld id="{27B4FDCA-A8D8-489D-B6AF-0C6BFFE8D19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DB347-7715-4FE4-A27B-F8303A7D2F10}"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4FDCA-A8D8-489D-B6AF-0C6BFFE8D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9DB347-7715-4FE4-A27B-F8303A7D2F10}"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4FDCA-A8D8-489D-B6AF-0C6BFFE8D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89DB347-7715-4FE4-A27B-F8303A7D2F10}" type="datetimeFigureOut">
              <a:rPr lang="en-US" smtClean="0"/>
              <a:pPr/>
              <a:t>11/6/2017</a:t>
            </a:fld>
            <a:endParaRPr lang="en-US"/>
          </a:p>
        </p:txBody>
      </p:sp>
      <p:sp>
        <p:nvSpPr>
          <p:cNvPr id="15" name="Slide Number Placeholder 14"/>
          <p:cNvSpPr>
            <a:spLocks noGrp="1"/>
          </p:cNvSpPr>
          <p:nvPr>
            <p:ph type="sldNum" sz="quarter" idx="15"/>
          </p:nvPr>
        </p:nvSpPr>
        <p:spPr/>
        <p:txBody>
          <a:bodyPr/>
          <a:lstStyle>
            <a:lvl1pPr algn="ctr">
              <a:defRPr/>
            </a:lvl1pPr>
          </a:lstStyle>
          <a:p>
            <a:fld id="{27B4FDCA-A8D8-489D-B6AF-0C6BFFE8D19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9DB347-7715-4FE4-A27B-F8303A7D2F10}" type="datetimeFigureOut">
              <a:rPr lang="en-US" smtClean="0"/>
              <a:pPr/>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B4FDCA-A8D8-489D-B6AF-0C6BFFE8D19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9DB347-7715-4FE4-A27B-F8303A7D2F10}" type="datetimeFigureOut">
              <a:rPr lang="en-US" smtClean="0"/>
              <a:pPr/>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B4FDCA-A8D8-489D-B6AF-0C6BFFE8D19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7B4FDCA-A8D8-489D-B6AF-0C6BFFE8D19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89DB347-7715-4FE4-A27B-F8303A7D2F10}" type="datetimeFigureOut">
              <a:rPr lang="en-US" smtClean="0"/>
              <a:pPr/>
              <a:t>11/6/2017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9DB347-7715-4FE4-A27B-F8303A7D2F10}" type="datetimeFigureOut">
              <a:rPr lang="en-US" smtClean="0"/>
              <a:pPr/>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B4FDCA-A8D8-489D-B6AF-0C6BFFE8D19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DB347-7715-4FE4-A27B-F8303A7D2F10}" type="datetimeFigureOut">
              <a:rPr lang="en-US" smtClean="0"/>
              <a:pPr/>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B4FDCA-A8D8-489D-B6AF-0C6BFFE8D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89DB347-7715-4FE4-A27B-F8303A7D2F10}" type="datetimeFigureOut">
              <a:rPr lang="en-US" smtClean="0"/>
              <a:pPr/>
              <a:t>11/6/2017</a:t>
            </a:fld>
            <a:endParaRPr lang="en-US"/>
          </a:p>
        </p:txBody>
      </p:sp>
      <p:sp>
        <p:nvSpPr>
          <p:cNvPr id="9" name="Slide Number Placeholder 8"/>
          <p:cNvSpPr>
            <a:spLocks noGrp="1"/>
          </p:cNvSpPr>
          <p:nvPr>
            <p:ph type="sldNum" sz="quarter" idx="15"/>
          </p:nvPr>
        </p:nvSpPr>
        <p:spPr/>
        <p:txBody>
          <a:bodyPr/>
          <a:lstStyle/>
          <a:p>
            <a:fld id="{27B4FDCA-A8D8-489D-B6AF-0C6BFFE8D19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89DB347-7715-4FE4-A27B-F8303A7D2F10}" type="datetimeFigureOut">
              <a:rPr lang="en-US" smtClean="0"/>
              <a:pPr/>
              <a:t>11/6/2017</a:t>
            </a:fld>
            <a:endParaRPr lang="en-US"/>
          </a:p>
        </p:txBody>
      </p:sp>
      <p:sp>
        <p:nvSpPr>
          <p:cNvPr id="9" name="Slide Number Placeholder 8"/>
          <p:cNvSpPr>
            <a:spLocks noGrp="1"/>
          </p:cNvSpPr>
          <p:nvPr>
            <p:ph type="sldNum" sz="quarter" idx="11"/>
          </p:nvPr>
        </p:nvSpPr>
        <p:spPr/>
        <p:txBody>
          <a:bodyPr/>
          <a:lstStyle/>
          <a:p>
            <a:fld id="{27B4FDCA-A8D8-489D-B6AF-0C6BFFE8D19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89DB347-7715-4FE4-A27B-F8303A7D2F10}" type="datetimeFigureOut">
              <a:rPr lang="en-US" smtClean="0"/>
              <a:pPr/>
              <a:t>11/6/2017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7B4FDCA-A8D8-489D-B6AF-0C6BFFE8D19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Aim: What was Japan like before the Meiji Restoration?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273050"/>
            <a:ext cx="8382000" cy="7016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China’s “Unequal Treaties”</a:t>
            </a:r>
          </a:p>
        </p:txBody>
      </p:sp>
      <p:pic>
        <p:nvPicPr>
          <p:cNvPr id="13315" name="Picture 3" descr="forced to open ports"/>
          <p:cNvPicPr>
            <a:picLocks noChangeAspect="1" noChangeArrowheads="1"/>
          </p:cNvPicPr>
          <p:nvPr/>
        </p:nvPicPr>
        <p:blipFill>
          <a:blip r:embed="rId2" cstate="print">
            <a:lum contrast="6000"/>
          </a:blip>
          <a:srcRect/>
          <a:stretch>
            <a:fillRect/>
          </a:stretch>
        </p:blipFill>
        <p:spPr bwMode="auto">
          <a:xfrm>
            <a:off x="1371600" y="1371600"/>
            <a:ext cx="6477000" cy="3598863"/>
          </a:xfrm>
          <a:prstGeom prst="rect">
            <a:avLst/>
          </a:prstGeom>
          <a:noFill/>
          <a:ln w="9525">
            <a:solidFill>
              <a:schemeClr val="tx1"/>
            </a:solidFill>
            <a:miter lim="800000"/>
            <a:headEnd/>
            <a:tailEnd/>
          </a:ln>
        </p:spPr>
      </p:pic>
      <p:sp>
        <p:nvSpPr>
          <p:cNvPr id="13316" name="Rectangle 4"/>
          <p:cNvSpPr>
            <a:spLocks noChangeArrowheads="1"/>
          </p:cNvSpPr>
          <p:nvPr/>
        </p:nvSpPr>
        <p:spPr bwMode="auto">
          <a:xfrm>
            <a:off x="304800" y="5289550"/>
            <a:ext cx="8534400" cy="1077218"/>
          </a:xfrm>
          <a:prstGeom prst="rect">
            <a:avLst/>
          </a:prstGeom>
          <a:noFill/>
          <a:ln w="9525">
            <a:noFill/>
            <a:miter lim="800000"/>
            <a:headEnd/>
            <a:tailEnd/>
          </a:ln>
        </p:spPr>
        <p:txBody>
          <a:bodyPr wrap="square">
            <a:spAutoFit/>
          </a:bodyPr>
          <a:lstStyle/>
          <a:p>
            <a:pPr algn="ctr">
              <a:spcBef>
                <a:spcPct val="50000"/>
              </a:spcBef>
              <a:buClr>
                <a:schemeClr val="accent2"/>
              </a:buClr>
              <a:buSzPct val="90000"/>
            </a:pPr>
            <a:r>
              <a:rPr lang="en-US" sz="3200" dirty="0" smtClean="0">
                <a:latin typeface="Comic Sans MS" pitchFamily="66" charset="0"/>
              </a:rPr>
              <a:t>After </a:t>
            </a:r>
            <a:r>
              <a:rPr lang="en-US" sz="3200" dirty="0">
                <a:latin typeface="Comic Sans MS" pitchFamily="66" charset="0"/>
              </a:rPr>
              <a:t>the Opium War of 1839-1842, </a:t>
            </a:r>
            <a:r>
              <a:rPr lang="en-US" sz="3200" dirty="0" smtClean="0">
                <a:latin typeface="Comic Sans MS" pitchFamily="66" charset="0"/>
              </a:rPr>
              <a:t>Japan </a:t>
            </a:r>
            <a:r>
              <a:rPr lang="en-US" sz="3200" dirty="0">
                <a:latin typeface="Comic Sans MS" pitchFamily="66" charset="0"/>
              </a:rPr>
              <a:t>was </a:t>
            </a:r>
            <a:r>
              <a:rPr lang="en-US" sz="3200" dirty="0" smtClean="0">
                <a:latin typeface="Comic Sans MS" pitchFamily="66" charset="0"/>
              </a:rPr>
              <a:t>forced to </a:t>
            </a:r>
            <a:r>
              <a:rPr lang="en-US" sz="3200" dirty="0">
                <a:solidFill>
                  <a:srgbClr val="FF0000"/>
                </a:solidFill>
                <a:latin typeface="Comic Sans MS" pitchFamily="66" charset="0"/>
              </a:rPr>
              <a:t>Open </a:t>
            </a:r>
            <a:r>
              <a:rPr lang="en-US" sz="3200" dirty="0" smtClean="0">
                <a:solidFill>
                  <a:srgbClr val="FF0000"/>
                </a:solidFill>
                <a:latin typeface="Comic Sans MS" pitchFamily="66" charset="0"/>
              </a:rPr>
              <a:t>Up </a:t>
            </a:r>
            <a:r>
              <a:rPr lang="en-US" sz="3200" dirty="0" smtClean="0">
                <a:latin typeface="Comic Sans MS" pitchFamily="66" charset="0"/>
              </a:rPr>
              <a:t>to </a:t>
            </a:r>
            <a:r>
              <a:rPr lang="en-US" sz="3200" dirty="0">
                <a:latin typeface="Comic Sans MS" pitchFamily="66" charset="0"/>
              </a:rPr>
              <a:t>the West.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The Shogunate Is Overthrown!</a:t>
            </a:r>
          </a:p>
        </p:txBody>
      </p:sp>
      <p:pic>
        <p:nvPicPr>
          <p:cNvPr id="16387" name="Picture 3" descr="last of samurai last Tokugawa"/>
          <p:cNvPicPr>
            <a:picLocks noChangeAspect="1" noChangeArrowheads="1"/>
          </p:cNvPicPr>
          <p:nvPr/>
        </p:nvPicPr>
        <p:blipFill>
          <a:blip r:embed="rId2" cstate="print"/>
          <a:srcRect/>
          <a:stretch>
            <a:fillRect/>
          </a:stretch>
        </p:blipFill>
        <p:spPr bwMode="auto">
          <a:xfrm>
            <a:off x="4224338" y="1371600"/>
            <a:ext cx="3929062" cy="4953000"/>
          </a:xfrm>
          <a:prstGeom prst="rect">
            <a:avLst/>
          </a:prstGeom>
          <a:noFill/>
          <a:ln w="9525">
            <a:solidFill>
              <a:schemeClr val="tx1"/>
            </a:solidFill>
            <a:miter lim="800000"/>
            <a:headEnd/>
            <a:tailEnd/>
          </a:ln>
        </p:spPr>
      </p:pic>
      <p:sp>
        <p:nvSpPr>
          <p:cNvPr id="16388" name="Text Box 4"/>
          <p:cNvSpPr txBox="1">
            <a:spLocks noChangeArrowheads="1"/>
          </p:cNvSpPr>
          <p:nvPr/>
        </p:nvSpPr>
        <p:spPr bwMode="auto">
          <a:xfrm>
            <a:off x="152400" y="4419600"/>
            <a:ext cx="4114800" cy="954088"/>
          </a:xfrm>
          <a:prstGeom prst="rect">
            <a:avLst/>
          </a:prstGeom>
          <a:noFill/>
          <a:ln w="9525">
            <a:noFill/>
            <a:miter lim="800000"/>
            <a:headEnd/>
            <a:tailEnd/>
          </a:ln>
        </p:spPr>
        <p:txBody>
          <a:bodyPr>
            <a:spAutoFit/>
          </a:bodyPr>
          <a:lstStyle/>
          <a:p>
            <a:pPr>
              <a:spcBef>
                <a:spcPct val="50000"/>
              </a:spcBef>
              <a:buClr>
                <a:srgbClr val="0033CC"/>
              </a:buClr>
              <a:buSzPct val="90000"/>
            </a:pPr>
            <a:r>
              <a:rPr lang="en-US" sz="2800" b="1"/>
              <a:t> </a:t>
            </a:r>
            <a:r>
              <a:rPr lang="en-US" sz="2800" b="1">
                <a:latin typeface="Comic Sans MS" pitchFamily="66" charset="0"/>
              </a:rPr>
              <a:t>The last Shogun –Tokugawa Yoshinobu.</a:t>
            </a:r>
          </a:p>
        </p:txBody>
      </p:sp>
      <p:pic>
        <p:nvPicPr>
          <p:cNvPr id="39941" name="Picture 5" descr="Tokugawa Yoshinobu"/>
          <p:cNvPicPr>
            <a:picLocks noChangeAspect="1" noChangeArrowheads="1"/>
          </p:cNvPicPr>
          <p:nvPr/>
        </p:nvPicPr>
        <p:blipFill>
          <a:blip r:embed="rId3" cstate="print"/>
          <a:srcRect/>
          <a:stretch>
            <a:fillRect/>
          </a:stretch>
        </p:blipFill>
        <p:spPr bwMode="auto">
          <a:xfrm>
            <a:off x="1219200" y="1295400"/>
            <a:ext cx="2249488" cy="2924175"/>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fade">
                                      <p:cBhvr>
                                        <p:cTn id="7" dur="10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152400"/>
            <a:ext cx="8382000" cy="646331"/>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dirty="0">
                <a:solidFill>
                  <a:srgbClr val="E20000"/>
                </a:solidFill>
                <a:effectLst>
                  <a:outerShdw blurRad="38100" dist="38100" dir="2700000" algn="tl">
                    <a:srgbClr val="C0C0C0"/>
                  </a:outerShdw>
                </a:effectLst>
                <a:latin typeface="Japan" pitchFamily="34" charset="0"/>
              </a:rPr>
              <a:t>The Emperor Is “Restored” to Power</a:t>
            </a:r>
          </a:p>
        </p:txBody>
      </p:sp>
      <p:pic>
        <p:nvPicPr>
          <p:cNvPr id="17411" name="Picture 3" descr="emperor Mutsuhito first Meiji"/>
          <p:cNvPicPr>
            <a:picLocks noChangeAspect="1" noChangeArrowheads="1"/>
          </p:cNvPicPr>
          <p:nvPr/>
        </p:nvPicPr>
        <p:blipFill>
          <a:blip r:embed="rId2" cstate="print">
            <a:lum contrast="6000"/>
          </a:blip>
          <a:srcRect l="56674" t="33310" r="5327" b="5493"/>
          <a:stretch>
            <a:fillRect/>
          </a:stretch>
        </p:blipFill>
        <p:spPr bwMode="auto">
          <a:xfrm>
            <a:off x="2667000" y="1066800"/>
            <a:ext cx="4038600" cy="4876800"/>
          </a:xfrm>
          <a:prstGeom prst="rect">
            <a:avLst/>
          </a:prstGeom>
          <a:noFill/>
          <a:ln w="9525">
            <a:solidFill>
              <a:schemeClr val="tx1"/>
            </a:solidFill>
            <a:miter lim="800000"/>
            <a:headEnd/>
            <a:tailEnd/>
          </a:ln>
        </p:spPr>
      </p:pic>
      <p:sp>
        <p:nvSpPr>
          <p:cNvPr id="17412" name="Text Box 4"/>
          <p:cNvSpPr txBox="1">
            <a:spLocks noChangeArrowheads="1"/>
          </p:cNvSpPr>
          <p:nvPr/>
        </p:nvSpPr>
        <p:spPr bwMode="auto">
          <a:xfrm>
            <a:off x="1524000" y="6172200"/>
            <a:ext cx="6553200" cy="519113"/>
          </a:xfrm>
          <a:prstGeom prst="rect">
            <a:avLst/>
          </a:prstGeom>
          <a:noFill/>
          <a:ln w="9525">
            <a:noFill/>
            <a:miter lim="800000"/>
            <a:headEnd/>
            <a:tailEnd/>
          </a:ln>
        </p:spPr>
        <p:txBody>
          <a:bodyPr>
            <a:spAutoFit/>
          </a:bodyPr>
          <a:lstStyle/>
          <a:p>
            <a:pPr algn="ctr">
              <a:spcBef>
                <a:spcPct val="50000"/>
              </a:spcBef>
            </a:pPr>
            <a:r>
              <a:rPr lang="en-US" sz="2800" b="1" i="1" dirty="0">
                <a:latin typeface="Comic Sans MS" pitchFamily="66" charset="0"/>
              </a:rPr>
              <a:t>MEIJI</a:t>
            </a:r>
            <a:r>
              <a:rPr lang="en-US" sz="2800" b="1" dirty="0">
                <a:latin typeface="Comic Sans MS" pitchFamily="66" charset="0"/>
              </a:rPr>
              <a:t> </a:t>
            </a:r>
            <a:r>
              <a:rPr lang="en-US" sz="2800" b="1" dirty="0">
                <a:latin typeface="Comic Sans MS" pitchFamily="66" charset="0"/>
                <a:sym typeface="Wingdings" pitchFamily="2" charset="2"/>
              </a:rPr>
              <a:t> “Enlightened Rule”</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273050"/>
            <a:ext cx="8382000" cy="7016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Newspaper Cartoon, 1870s?</a:t>
            </a:r>
          </a:p>
        </p:txBody>
      </p:sp>
      <p:pic>
        <p:nvPicPr>
          <p:cNvPr id="18435" name="Picture 3" descr="BUNMEI"/>
          <p:cNvPicPr>
            <a:picLocks noChangeAspect="1" noChangeArrowheads="1"/>
          </p:cNvPicPr>
          <p:nvPr/>
        </p:nvPicPr>
        <p:blipFill>
          <a:blip r:embed="rId2" cstate="print">
            <a:lum contrast="6000"/>
          </a:blip>
          <a:srcRect l="2353" t="1529"/>
          <a:stretch>
            <a:fillRect/>
          </a:stretch>
        </p:blipFill>
        <p:spPr bwMode="auto">
          <a:xfrm>
            <a:off x="1600200" y="1143000"/>
            <a:ext cx="6248400" cy="4730750"/>
          </a:xfrm>
          <a:prstGeom prst="rect">
            <a:avLst/>
          </a:prstGeom>
          <a:noFill/>
          <a:ln w="9525">
            <a:solidFill>
              <a:schemeClr val="tx1"/>
            </a:solidFill>
            <a:miter lim="800000"/>
            <a:headEnd/>
            <a:tailEnd/>
          </a:ln>
        </p:spPr>
      </p:pic>
      <p:sp>
        <p:nvSpPr>
          <p:cNvPr id="18436" name="Text Box 4"/>
          <p:cNvSpPr txBox="1">
            <a:spLocks noChangeArrowheads="1"/>
          </p:cNvSpPr>
          <p:nvPr/>
        </p:nvSpPr>
        <p:spPr bwMode="auto">
          <a:xfrm>
            <a:off x="1524000" y="6096000"/>
            <a:ext cx="6553200" cy="396875"/>
          </a:xfrm>
          <a:prstGeom prst="rect">
            <a:avLst/>
          </a:prstGeom>
          <a:noFill/>
          <a:ln w="9525">
            <a:noFill/>
            <a:miter lim="800000"/>
            <a:headEnd/>
            <a:tailEnd/>
          </a:ln>
        </p:spPr>
        <p:txBody>
          <a:bodyPr>
            <a:spAutoFit/>
          </a:bodyPr>
          <a:lstStyle/>
          <a:p>
            <a:pPr>
              <a:spcBef>
                <a:spcPct val="50000"/>
              </a:spcBef>
            </a:pPr>
            <a:r>
              <a:rPr lang="en-US" sz="2000" b="1">
                <a:latin typeface="Comic Sans MS" pitchFamily="66" charset="0"/>
              </a:rPr>
              <a:t>Enlightened     Half-Enlightened    Un-Enlightened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267200" y="228600"/>
            <a:ext cx="4572000" cy="1739900"/>
          </a:xfrm>
          <a:prstGeom prst="rect">
            <a:avLst/>
          </a:prstGeom>
          <a:noFill/>
          <a:ln w="9525">
            <a:noFill/>
            <a:miter lim="800000"/>
            <a:headEnd/>
            <a:tailEnd/>
          </a:ln>
          <a:effectLst>
            <a:outerShdw dist="35921" dir="2700000" algn="ctr" rotWithShape="0">
              <a:srgbClr val="FF7171"/>
            </a:outerShdw>
          </a:effectLst>
        </p:spPr>
        <p:txBody>
          <a:bodyPr wrap="square">
            <a:spAutoFit/>
          </a:bodyPr>
          <a:lstStyle/>
          <a:p>
            <a:pPr algn="r">
              <a:spcBef>
                <a:spcPct val="50000"/>
              </a:spcBef>
              <a:defRPr/>
            </a:pPr>
            <a:r>
              <a:rPr lang="en-US" sz="3600" b="1" dirty="0">
                <a:solidFill>
                  <a:srgbClr val="E20000"/>
                </a:solidFill>
                <a:effectLst>
                  <a:outerShdw blurRad="38100" dist="38100" dir="2700000" algn="tl">
                    <a:srgbClr val="C0C0C0"/>
                  </a:outerShdw>
                </a:effectLst>
                <a:latin typeface="Japan" pitchFamily="34" charset="0"/>
              </a:rPr>
              <a:t>Modernization </a:t>
            </a:r>
            <a:r>
              <a:rPr lang="en-US" sz="3600" b="1" dirty="0" smtClean="0">
                <a:solidFill>
                  <a:srgbClr val="E20000"/>
                </a:solidFill>
                <a:effectLst>
                  <a:outerShdw blurRad="38100" dist="38100" dir="2700000" algn="tl">
                    <a:srgbClr val="C0C0C0"/>
                  </a:outerShdw>
                </a:effectLst>
                <a:latin typeface="Japan" pitchFamily="34" charset="0"/>
              </a:rPr>
              <a:t>by “Selective </a:t>
            </a:r>
            <a:r>
              <a:rPr lang="en-US" sz="3600" b="1" dirty="0">
                <a:solidFill>
                  <a:srgbClr val="E20000"/>
                </a:solidFill>
                <a:effectLst>
                  <a:outerShdw blurRad="38100" dist="38100" dir="2700000" algn="tl">
                    <a:srgbClr val="C0C0C0"/>
                  </a:outerShdw>
                </a:effectLst>
                <a:latin typeface="Japan" pitchFamily="34" charset="0"/>
              </a:rPr>
              <a:t>Borrowing”</a:t>
            </a:r>
          </a:p>
        </p:txBody>
      </p:sp>
      <p:pic>
        <p:nvPicPr>
          <p:cNvPr id="19459" name="Picture 3" descr="Board game"/>
          <p:cNvPicPr>
            <a:picLocks noChangeAspect="1" noChangeArrowheads="1"/>
          </p:cNvPicPr>
          <p:nvPr/>
        </p:nvPicPr>
        <p:blipFill>
          <a:blip r:embed="rId2" cstate="print"/>
          <a:srcRect l="1939" t="1389" r="1091"/>
          <a:stretch>
            <a:fillRect/>
          </a:stretch>
        </p:blipFill>
        <p:spPr bwMode="auto">
          <a:xfrm>
            <a:off x="228600" y="304800"/>
            <a:ext cx="4346575" cy="6172200"/>
          </a:xfrm>
          <a:prstGeom prst="rect">
            <a:avLst/>
          </a:prstGeom>
          <a:noFill/>
          <a:ln w="19050">
            <a:solidFill>
              <a:schemeClr val="tx1"/>
            </a:solidFill>
            <a:miter lim="800000"/>
            <a:headEnd/>
            <a:tailEnd/>
          </a:ln>
        </p:spPr>
      </p:pic>
      <p:sp>
        <p:nvSpPr>
          <p:cNvPr id="43012" name="Text Box 4"/>
          <p:cNvSpPr txBox="1">
            <a:spLocks noChangeArrowheads="1"/>
          </p:cNvSpPr>
          <p:nvPr/>
        </p:nvSpPr>
        <p:spPr bwMode="auto">
          <a:xfrm>
            <a:off x="4724400" y="2057401"/>
            <a:ext cx="4267200" cy="4431983"/>
          </a:xfrm>
          <a:prstGeom prst="rect">
            <a:avLst/>
          </a:prstGeom>
          <a:noFill/>
          <a:ln w="9525">
            <a:noFill/>
            <a:miter lim="800000"/>
            <a:headEnd/>
            <a:tailEnd/>
          </a:ln>
          <a:effectLst/>
        </p:spPr>
        <p:txBody>
          <a:bodyPr wrap="square">
            <a:spAutoFit/>
          </a:bodyPr>
          <a:lstStyle/>
          <a:p>
            <a:pPr>
              <a:spcBef>
                <a:spcPct val="50000"/>
              </a:spcBef>
              <a:buClr>
                <a:srgbClr val="0033CC"/>
              </a:buClr>
              <a:buSzPct val="90000"/>
              <a:buFont typeface="Arial" pitchFamily="34" charset="0"/>
              <a:buChar char="•"/>
              <a:defRPr/>
            </a:pPr>
            <a:r>
              <a:rPr lang="en-US" sz="3000" b="1" dirty="0">
                <a:solidFill>
                  <a:schemeClr val="bg1"/>
                </a:solidFill>
                <a:latin typeface="Comic Sans MS" pitchFamily="66" charset="0"/>
              </a:rPr>
              <a:t> </a:t>
            </a:r>
            <a:r>
              <a:rPr lang="en-US" sz="2800" b="1" dirty="0">
                <a:solidFill>
                  <a:schemeClr val="bg1"/>
                </a:solidFill>
                <a:latin typeface="Candara" pitchFamily="34" charset="0"/>
              </a:rPr>
              <a:t>Popular board game.</a:t>
            </a:r>
          </a:p>
          <a:p>
            <a:pPr>
              <a:spcBef>
                <a:spcPct val="50000"/>
              </a:spcBef>
              <a:buClr>
                <a:srgbClr val="0033CC"/>
              </a:buClr>
              <a:buSzPct val="90000"/>
              <a:buFont typeface="Arial" pitchFamily="34" charset="0"/>
              <a:buChar char="•"/>
              <a:defRPr/>
            </a:pPr>
            <a:r>
              <a:rPr lang="en-US" sz="2800" b="1" dirty="0">
                <a:solidFill>
                  <a:schemeClr val="bg1"/>
                </a:solidFill>
                <a:latin typeface="Candara" pitchFamily="34" charset="0"/>
              </a:rPr>
              <a:t> Start by leaving</a:t>
            </a:r>
            <a:br>
              <a:rPr lang="en-US" sz="2800" b="1" dirty="0">
                <a:solidFill>
                  <a:schemeClr val="bg1"/>
                </a:solidFill>
                <a:latin typeface="Candara" pitchFamily="34" charset="0"/>
              </a:rPr>
            </a:br>
            <a:r>
              <a:rPr lang="en-US" sz="2800" b="1" dirty="0">
                <a:solidFill>
                  <a:schemeClr val="bg1"/>
                </a:solidFill>
                <a:latin typeface="Candara" pitchFamily="34" charset="0"/>
              </a:rPr>
              <a:t>   Japan &amp; studying in</a:t>
            </a:r>
            <a:br>
              <a:rPr lang="en-US" sz="2800" b="1" dirty="0">
                <a:solidFill>
                  <a:schemeClr val="bg1"/>
                </a:solidFill>
                <a:latin typeface="Candara" pitchFamily="34" charset="0"/>
              </a:rPr>
            </a:br>
            <a:r>
              <a:rPr lang="en-US" sz="2800" b="1" dirty="0">
                <a:solidFill>
                  <a:schemeClr val="bg1"/>
                </a:solidFill>
                <a:latin typeface="Candara" pitchFamily="34" charset="0"/>
              </a:rPr>
              <a:t>   various Western</a:t>
            </a:r>
            <a:br>
              <a:rPr lang="en-US" sz="2800" b="1" dirty="0">
                <a:solidFill>
                  <a:schemeClr val="bg1"/>
                </a:solidFill>
                <a:latin typeface="Candara" pitchFamily="34" charset="0"/>
              </a:rPr>
            </a:br>
            <a:r>
              <a:rPr lang="en-US" sz="2800" b="1" dirty="0">
                <a:solidFill>
                  <a:schemeClr val="bg1"/>
                </a:solidFill>
                <a:latin typeface="Candara" pitchFamily="34" charset="0"/>
              </a:rPr>
              <a:t>   capitals.</a:t>
            </a:r>
          </a:p>
          <a:p>
            <a:pPr>
              <a:spcBef>
                <a:spcPct val="50000"/>
              </a:spcBef>
              <a:buClr>
                <a:srgbClr val="0033CC"/>
              </a:buClr>
              <a:buSzPct val="90000"/>
              <a:buFont typeface="Arial" pitchFamily="34" charset="0"/>
              <a:buChar char="•"/>
              <a:defRPr/>
            </a:pPr>
            <a:r>
              <a:rPr lang="en-US" sz="2800" b="1" dirty="0">
                <a:solidFill>
                  <a:schemeClr val="bg1"/>
                </a:solidFill>
                <a:latin typeface="Candara" pitchFamily="34" charset="0"/>
              </a:rPr>
              <a:t> End by returning to</a:t>
            </a:r>
            <a:br>
              <a:rPr lang="en-US" sz="2800" b="1" dirty="0">
                <a:solidFill>
                  <a:schemeClr val="bg1"/>
                </a:solidFill>
                <a:latin typeface="Candara" pitchFamily="34" charset="0"/>
              </a:rPr>
            </a:br>
            <a:r>
              <a:rPr lang="en-US" sz="2800" b="1" dirty="0">
                <a:solidFill>
                  <a:schemeClr val="bg1"/>
                </a:solidFill>
                <a:latin typeface="Candara" pitchFamily="34" charset="0"/>
              </a:rPr>
              <a:t>   Japan and becoming a</a:t>
            </a:r>
            <a:br>
              <a:rPr lang="en-US" sz="2800" b="1" dirty="0">
                <a:solidFill>
                  <a:schemeClr val="bg1"/>
                </a:solidFill>
                <a:latin typeface="Candara" pitchFamily="34" charset="0"/>
              </a:rPr>
            </a:br>
            <a:r>
              <a:rPr lang="en-US" sz="2800" b="1" dirty="0">
                <a:solidFill>
                  <a:schemeClr val="bg1"/>
                </a:solidFill>
                <a:latin typeface="Candara" pitchFamily="34" charset="0"/>
              </a:rPr>
              <a:t>   prominent government</a:t>
            </a:r>
            <a:br>
              <a:rPr lang="en-US" sz="2800" b="1" dirty="0">
                <a:solidFill>
                  <a:schemeClr val="bg1"/>
                </a:solidFill>
                <a:latin typeface="Candara" pitchFamily="34" charset="0"/>
              </a:rPr>
            </a:br>
            <a:r>
              <a:rPr lang="en-US" sz="2800" b="1" dirty="0">
                <a:solidFill>
                  <a:schemeClr val="bg1"/>
                </a:solidFill>
                <a:latin typeface="Candara" pitchFamily="34" charset="0"/>
              </a:rPr>
              <a:t>   official.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257800" y="228600"/>
            <a:ext cx="3505200" cy="14319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400" b="1">
                <a:solidFill>
                  <a:srgbClr val="E20000"/>
                </a:solidFill>
                <a:effectLst>
                  <a:outerShdw blurRad="38100" dist="38100" dir="2700000" algn="tl">
                    <a:srgbClr val="C0C0C0"/>
                  </a:outerShdw>
                </a:effectLst>
                <a:latin typeface="Japan" pitchFamily="34" charset="0"/>
              </a:rPr>
              <a:t>European</a:t>
            </a:r>
            <a:br>
              <a:rPr lang="en-US" sz="4400" b="1">
                <a:solidFill>
                  <a:srgbClr val="E20000"/>
                </a:solidFill>
                <a:effectLst>
                  <a:outerShdw blurRad="38100" dist="38100" dir="2700000" algn="tl">
                    <a:srgbClr val="C0C0C0"/>
                  </a:outerShdw>
                </a:effectLst>
                <a:latin typeface="Japan" pitchFamily="34" charset="0"/>
              </a:rPr>
            </a:br>
            <a:r>
              <a:rPr lang="en-US" sz="4400" b="1">
                <a:solidFill>
                  <a:srgbClr val="E20000"/>
                </a:solidFill>
                <a:effectLst>
                  <a:outerShdw blurRad="38100" dist="38100" dir="2700000" algn="tl">
                    <a:srgbClr val="C0C0C0"/>
                  </a:outerShdw>
                </a:effectLst>
                <a:latin typeface="Japan" pitchFamily="34" charset="0"/>
              </a:rPr>
              <a:t>Goods</a:t>
            </a:r>
          </a:p>
        </p:txBody>
      </p:sp>
      <p:pic>
        <p:nvPicPr>
          <p:cNvPr id="20483" name="Picture 3" descr="PROSPER"/>
          <p:cNvPicPr>
            <a:picLocks noChangeAspect="1" noChangeArrowheads="1"/>
          </p:cNvPicPr>
          <p:nvPr/>
        </p:nvPicPr>
        <p:blipFill>
          <a:blip r:embed="rId2" cstate="print">
            <a:lum contrast="6000"/>
          </a:blip>
          <a:srcRect/>
          <a:stretch>
            <a:fillRect/>
          </a:stretch>
        </p:blipFill>
        <p:spPr bwMode="auto">
          <a:xfrm>
            <a:off x="381000" y="228600"/>
            <a:ext cx="4418013" cy="6477000"/>
          </a:xfrm>
          <a:prstGeom prst="rect">
            <a:avLst/>
          </a:prstGeom>
          <a:noFill/>
          <a:ln w="9525">
            <a:solidFill>
              <a:schemeClr val="tx1"/>
            </a:solidFill>
            <a:miter lim="800000"/>
            <a:headEnd/>
            <a:tailEnd/>
          </a:ln>
        </p:spPr>
      </p:pic>
      <p:sp>
        <p:nvSpPr>
          <p:cNvPr id="45060" name="Text Box 4"/>
          <p:cNvSpPr txBox="1">
            <a:spLocks noChangeArrowheads="1"/>
          </p:cNvSpPr>
          <p:nvPr/>
        </p:nvSpPr>
        <p:spPr bwMode="auto">
          <a:xfrm>
            <a:off x="4953000" y="2041525"/>
            <a:ext cx="4191000" cy="3616375"/>
          </a:xfrm>
          <a:prstGeom prst="rect">
            <a:avLst/>
          </a:prstGeom>
          <a:noFill/>
          <a:ln w="9525">
            <a:noFill/>
            <a:miter lim="800000"/>
            <a:headEnd/>
            <a:tailEnd/>
          </a:ln>
          <a:effectLst/>
        </p:spPr>
        <p:txBody>
          <a:bodyPr wrap="square">
            <a:spAutoFit/>
          </a:bodyPr>
          <a:lstStyle/>
          <a:p>
            <a:pPr>
              <a:spcBef>
                <a:spcPct val="50000"/>
              </a:spcBef>
              <a:buClr>
                <a:srgbClr val="0033CC"/>
              </a:buClr>
              <a:buSzPct val="90000"/>
              <a:defRPr/>
            </a:pPr>
            <a:r>
              <a:rPr lang="en-US" sz="3000" b="1" dirty="0" smtClean="0">
                <a:solidFill>
                  <a:schemeClr val="bg1"/>
                </a:solidFill>
                <a:effectLst>
                  <a:outerShdw blurRad="38100" dist="38100" dir="2700000" algn="tl">
                    <a:srgbClr val="C0C0C0"/>
                  </a:outerShdw>
                </a:effectLst>
                <a:latin typeface="Candara" pitchFamily="34" charset="0"/>
              </a:rPr>
              <a:t>Europe </a:t>
            </a:r>
            <a:r>
              <a:rPr lang="en-US" sz="3000" b="1" dirty="0">
                <a:solidFill>
                  <a:schemeClr val="bg1"/>
                </a:solidFill>
                <a:effectLst>
                  <a:outerShdw blurRad="38100" dist="38100" dir="2700000" algn="tl">
                    <a:srgbClr val="C0C0C0"/>
                  </a:outerShdw>
                </a:effectLst>
                <a:latin typeface="Candara" pitchFamily="34" charset="0"/>
              </a:rPr>
              <a:t>began to</a:t>
            </a:r>
            <a:br>
              <a:rPr lang="en-US" sz="3000" b="1" dirty="0">
                <a:solidFill>
                  <a:schemeClr val="bg1"/>
                </a:solidFill>
                <a:effectLst>
                  <a:outerShdw blurRad="38100" dist="38100" dir="2700000" algn="tl">
                    <a:srgbClr val="C0C0C0"/>
                  </a:outerShdw>
                </a:effectLst>
                <a:latin typeface="Candara" pitchFamily="34" charset="0"/>
              </a:rPr>
            </a:br>
            <a:r>
              <a:rPr lang="en-US" sz="3000" b="1" dirty="0">
                <a:solidFill>
                  <a:schemeClr val="bg1"/>
                </a:solidFill>
                <a:effectLst>
                  <a:outerShdw blurRad="38100" dist="38100" dir="2700000" algn="tl">
                    <a:srgbClr val="C0C0C0"/>
                  </a:outerShdw>
                </a:effectLst>
                <a:latin typeface="Candara" pitchFamily="34" charset="0"/>
              </a:rPr>
              <a:t>   “loom large” in </a:t>
            </a:r>
            <a:br>
              <a:rPr lang="en-US" sz="3000" b="1" dirty="0">
                <a:solidFill>
                  <a:schemeClr val="bg1"/>
                </a:solidFill>
                <a:effectLst>
                  <a:outerShdw blurRad="38100" dist="38100" dir="2700000" algn="tl">
                    <a:srgbClr val="C0C0C0"/>
                  </a:outerShdw>
                </a:effectLst>
                <a:latin typeface="Candara" pitchFamily="34" charset="0"/>
              </a:rPr>
            </a:br>
            <a:r>
              <a:rPr lang="en-US" sz="3000" b="1" dirty="0">
                <a:solidFill>
                  <a:schemeClr val="bg1"/>
                </a:solidFill>
                <a:effectLst>
                  <a:outerShdw blurRad="38100" dist="38100" dir="2700000" algn="tl">
                    <a:srgbClr val="C0C0C0"/>
                  </a:outerShdw>
                </a:effectLst>
                <a:latin typeface="Candara" pitchFamily="34" charset="0"/>
              </a:rPr>
              <a:t>   the thinking of</a:t>
            </a:r>
            <a:br>
              <a:rPr lang="en-US" sz="3000" b="1" dirty="0">
                <a:solidFill>
                  <a:schemeClr val="bg1"/>
                </a:solidFill>
                <a:effectLst>
                  <a:outerShdw blurRad="38100" dist="38100" dir="2700000" algn="tl">
                    <a:srgbClr val="C0C0C0"/>
                  </a:outerShdw>
                </a:effectLst>
                <a:latin typeface="Candara" pitchFamily="34" charset="0"/>
              </a:rPr>
            </a:br>
            <a:r>
              <a:rPr lang="en-US" sz="3000" b="1" dirty="0">
                <a:solidFill>
                  <a:schemeClr val="bg1"/>
                </a:solidFill>
                <a:effectLst>
                  <a:outerShdw blurRad="38100" dist="38100" dir="2700000" algn="tl">
                    <a:srgbClr val="C0C0C0"/>
                  </a:outerShdw>
                </a:effectLst>
                <a:latin typeface="Candara" pitchFamily="34" charset="0"/>
              </a:rPr>
              <a:t>   many Japanese.</a:t>
            </a:r>
          </a:p>
          <a:p>
            <a:pPr>
              <a:spcBef>
                <a:spcPct val="50000"/>
              </a:spcBef>
              <a:buClr>
                <a:srgbClr val="0033CC"/>
              </a:buClr>
              <a:buSzPct val="90000"/>
              <a:defRPr/>
            </a:pPr>
            <a:r>
              <a:rPr lang="en-US" sz="3000" b="1" dirty="0">
                <a:solidFill>
                  <a:schemeClr val="bg1"/>
                </a:solidFill>
                <a:effectLst>
                  <a:outerShdw blurRad="38100" dist="38100" dir="2700000" algn="tl">
                    <a:srgbClr val="C0C0C0"/>
                  </a:outerShdw>
                </a:effectLst>
                <a:latin typeface="Candara" pitchFamily="34" charset="0"/>
              </a:rPr>
              <a:t> </a:t>
            </a:r>
            <a:r>
              <a:rPr lang="en-US" sz="3000" b="1" u="sng" dirty="0">
                <a:solidFill>
                  <a:schemeClr val="bg1"/>
                </a:solidFill>
                <a:effectLst>
                  <a:outerShdw blurRad="38100" dist="38100" dir="2700000" algn="tl">
                    <a:srgbClr val="C0C0C0"/>
                  </a:outerShdw>
                </a:effectLst>
                <a:latin typeface="Candara" pitchFamily="34" charset="0"/>
              </a:rPr>
              <a:t>New slogan</a:t>
            </a:r>
            <a:r>
              <a:rPr lang="en-US" sz="3000" b="1" dirty="0">
                <a:solidFill>
                  <a:schemeClr val="bg1"/>
                </a:solidFill>
                <a:effectLst>
                  <a:outerShdw blurRad="38100" dist="38100" dir="2700000" algn="tl">
                    <a:srgbClr val="C0C0C0"/>
                  </a:outerShdw>
                </a:effectLst>
                <a:latin typeface="Candara" pitchFamily="34" charset="0"/>
              </a:rPr>
              <a:t>:</a:t>
            </a:r>
            <a:br>
              <a:rPr lang="en-US" sz="3000" b="1" dirty="0">
                <a:solidFill>
                  <a:schemeClr val="bg1"/>
                </a:solidFill>
                <a:effectLst>
                  <a:outerShdw blurRad="38100" dist="38100" dir="2700000" algn="tl">
                    <a:srgbClr val="C0C0C0"/>
                  </a:outerShdw>
                </a:effectLst>
                <a:latin typeface="Candara" pitchFamily="34" charset="0"/>
              </a:rPr>
            </a:br>
            <a:r>
              <a:rPr lang="en-US" sz="3000" b="1" dirty="0">
                <a:effectLst>
                  <a:outerShdw blurRad="38100" dist="38100" dir="2700000" algn="tl">
                    <a:srgbClr val="C0C0C0"/>
                  </a:outerShdw>
                </a:effectLst>
                <a:latin typeface="Candara" pitchFamily="34" charset="0"/>
              </a:rPr>
              <a:t>   </a:t>
            </a:r>
            <a:r>
              <a:rPr lang="en-US" sz="3200" b="1" i="1" dirty="0">
                <a:latin typeface="Candara" pitchFamily="34" charset="0"/>
              </a:rPr>
              <a:t>Japanese Spirit;</a:t>
            </a:r>
            <a:br>
              <a:rPr lang="en-US" sz="3200" b="1" i="1" dirty="0">
                <a:latin typeface="Candara" pitchFamily="34" charset="0"/>
              </a:rPr>
            </a:br>
            <a:r>
              <a:rPr lang="en-US" sz="3200" b="1" i="1" dirty="0">
                <a:latin typeface="Candara" pitchFamily="34" charset="0"/>
              </a:rPr>
              <a:t>   </a:t>
            </a:r>
            <a:r>
              <a:rPr lang="en-US" sz="3200" b="1" i="1" dirty="0" smtClean="0">
                <a:latin typeface="Candara" pitchFamily="34" charset="0"/>
              </a:rPr>
              <a:t>Western Technology</a:t>
            </a:r>
            <a:r>
              <a:rPr lang="en-US" sz="3200" b="1" i="1" dirty="0">
                <a:latin typeface="Candara" pitchFamily="34"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dirty="0" smtClean="0"/>
              <a:t>EMPEROR MEIJI and the MEIJI RESTORATION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274320" lvl="1" algn="ctr">
              <a:spcBef>
                <a:spcPts val="600"/>
              </a:spcBef>
              <a:buClr>
                <a:schemeClr val="accent2"/>
              </a:buClr>
              <a:buNone/>
            </a:pPr>
            <a:r>
              <a:rPr lang="en-US" sz="2800" i="1" dirty="0" smtClean="0"/>
              <a:t>“A Rich Country, A Strong Military”</a:t>
            </a:r>
          </a:p>
          <a:p>
            <a:pPr>
              <a:buNone/>
            </a:pPr>
            <a:r>
              <a:rPr lang="en-US" sz="4000" dirty="0" smtClean="0"/>
              <a:t>3 Goals:</a:t>
            </a:r>
          </a:p>
          <a:p>
            <a:pPr>
              <a:buNone/>
            </a:pPr>
            <a:r>
              <a:rPr lang="en-US" sz="4400" dirty="0" smtClean="0"/>
              <a:t>1) Westernize to keep out the West </a:t>
            </a:r>
            <a:r>
              <a:rPr lang="en-US" sz="2400" dirty="0" smtClean="0"/>
              <a:t>(Learned from China’s mistake)</a:t>
            </a:r>
          </a:p>
          <a:p>
            <a:pPr>
              <a:buNone/>
            </a:pPr>
            <a:r>
              <a:rPr lang="en-US" sz="4000" dirty="0" smtClean="0"/>
              <a:t>2) Build Industrial Economy</a:t>
            </a:r>
          </a:p>
          <a:p>
            <a:pPr>
              <a:buNone/>
            </a:pPr>
            <a:r>
              <a:rPr lang="en-US" sz="4000" dirty="0" smtClean="0"/>
              <a:t>3) Replace Feudal System with modern Government</a:t>
            </a:r>
            <a:endParaRPr lang="en-US" sz="4000" dirty="0"/>
          </a:p>
        </p:txBody>
      </p:sp>
      <p:sp>
        <p:nvSpPr>
          <p:cNvPr id="3" name="Title 2"/>
          <p:cNvSpPr>
            <a:spLocks noGrp="1"/>
          </p:cNvSpPr>
          <p:nvPr>
            <p:ph type="title"/>
          </p:nvPr>
        </p:nvSpPr>
        <p:spPr/>
        <p:txBody>
          <a:bodyPr>
            <a:normAutofit/>
          </a:bodyPr>
          <a:lstStyle/>
          <a:p>
            <a:r>
              <a:rPr sz="4800" b="1" dirty="0" smtClean="0"/>
              <a:t>Meiji Restoration</a:t>
            </a:r>
            <a:endParaRPr lang="en-US" sz="4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4876800"/>
          </a:xfrm>
        </p:spPr>
        <p:txBody>
          <a:bodyPr>
            <a:normAutofit/>
          </a:bodyPr>
          <a:lstStyle/>
          <a:p>
            <a:pPr marL="274320" lvl="1">
              <a:spcBef>
                <a:spcPct val="50000"/>
              </a:spcBef>
              <a:buClr>
                <a:schemeClr val="accent2"/>
              </a:buClr>
              <a:buSzPct val="90000"/>
              <a:tabLst>
                <a:tab pos="398463" algn="l"/>
              </a:tabLst>
              <a:defRPr/>
            </a:pPr>
            <a:r>
              <a:rPr lang="en-US" sz="3300" dirty="0" smtClean="0">
                <a:solidFill>
                  <a:schemeClr val="tx1">
                    <a:lumMod val="95000"/>
                  </a:schemeClr>
                </a:solidFill>
              </a:rPr>
              <a:t>Japanese are unhappy with Western Intrusion, want to restore </a:t>
            </a:r>
            <a:r>
              <a:rPr lang="en-US" sz="3300" smtClean="0">
                <a:solidFill>
                  <a:schemeClr val="tx1">
                    <a:lumMod val="95000"/>
                  </a:schemeClr>
                </a:solidFill>
              </a:rPr>
              <a:t>traditional values</a:t>
            </a:r>
            <a:endParaRPr lang="en-US" sz="3300" dirty="0" smtClean="0">
              <a:solidFill>
                <a:schemeClr val="tx1">
                  <a:lumMod val="95000"/>
                </a:schemeClr>
              </a:solidFill>
            </a:endParaRPr>
          </a:p>
          <a:p>
            <a:pPr marL="640080" lvl="2">
              <a:spcBef>
                <a:spcPct val="50000"/>
              </a:spcBef>
              <a:buClr>
                <a:schemeClr val="accent2"/>
              </a:buClr>
              <a:buSzPct val="90000"/>
              <a:tabLst>
                <a:tab pos="398463" algn="l"/>
              </a:tabLst>
              <a:defRPr/>
            </a:pPr>
            <a:r>
              <a:rPr lang="en-US" sz="3000" b="1" i="1" dirty="0">
                <a:solidFill>
                  <a:schemeClr val="tx1">
                    <a:lumMod val="95000"/>
                  </a:schemeClr>
                </a:solidFill>
                <a:sym typeface="Wingdings" pitchFamily="2" charset="2"/>
              </a:rPr>
              <a:t>Similar to Boxer Rebellion (China), </a:t>
            </a:r>
            <a:r>
              <a:rPr lang="en-US" sz="3000" b="1" i="1" dirty="0" err="1">
                <a:solidFill>
                  <a:schemeClr val="tx1">
                    <a:lumMod val="95000"/>
                  </a:schemeClr>
                </a:solidFill>
                <a:sym typeface="Wingdings" pitchFamily="2" charset="2"/>
              </a:rPr>
              <a:t>Sepoy</a:t>
            </a:r>
            <a:r>
              <a:rPr lang="en-US" sz="3000" b="1" i="1" dirty="0">
                <a:solidFill>
                  <a:schemeClr val="tx1">
                    <a:lumMod val="95000"/>
                  </a:schemeClr>
                </a:solidFill>
                <a:sym typeface="Wingdings" pitchFamily="2" charset="2"/>
              </a:rPr>
              <a:t> Rebellion (India)</a:t>
            </a:r>
            <a:endParaRPr lang="en-US" sz="3000" dirty="0">
              <a:solidFill>
                <a:schemeClr val="tx1">
                  <a:lumMod val="95000"/>
                </a:schemeClr>
              </a:solidFill>
            </a:endParaRPr>
          </a:p>
          <a:p>
            <a:pPr marL="274320" lvl="1">
              <a:spcBef>
                <a:spcPct val="50000"/>
              </a:spcBef>
              <a:buClr>
                <a:schemeClr val="accent2"/>
              </a:buClr>
              <a:buSzPct val="90000"/>
              <a:tabLst>
                <a:tab pos="398463" algn="l"/>
              </a:tabLst>
              <a:defRPr/>
            </a:pPr>
            <a:r>
              <a:rPr lang="en-US" sz="3300" dirty="0" smtClean="0">
                <a:solidFill>
                  <a:schemeClr val="tx1">
                    <a:lumMod val="95000"/>
                  </a:schemeClr>
                </a:solidFill>
              </a:rPr>
              <a:t>Meiji </a:t>
            </a:r>
            <a:r>
              <a:rPr lang="en-US" sz="3300" dirty="0">
                <a:solidFill>
                  <a:schemeClr val="tx1">
                    <a:lumMod val="95000"/>
                  </a:schemeClr>
                </a:solidFill>
              </a:rPr>
              <a:t>Revolt (1868</a:t>
            </a:r>
            <a:r>
              <a:rPr lang="en-US" sz="3300" dirty="0" smtClean="0">
                <a:solidFill>
                  <a:schemeClr val="tx1">
                    <a:lumMod val="95000"/>
                  </a:schemeClr>
                </a:solidFill>
              </a:rPr>
              <a:t>) – Civil war to overthrow SHOGUN and restore Emperor</a:t>
            </a:r>
            <a:endParaRPr lang="en-US" sz="3300" dirty="0">
              <a:solidFill>
                <a:schemeClr val="tx1">
                  <a:lumMod val="95000"/>
                </a:schemeClr>
              </a:solidFill>
            </a:endParaRPr>
          </a:p>
          <a:p>
            <a:pPr lvl="1">
              <a:spcBef>
                <a:spcPct val="50000"/>
              </a:spcBef>
              <a:buSzPct val="90000"/>
              <a:defRPr/>
            </a:pPr>
            <a:endParaRPr lang="en-US" dirty="0"/>
          </a:p>
        </p:txBody>
      </p:sp>
      <p:sp>
        <p:nvSpPr>
          <p:cNvPr id="3" name="Title 2"/>
          <p:cNvSpPr>
            <a:spLocks noGrp="1"/>
          </p:cNvSpPr>
          <p:nvPr>
            <p:ph type="title"/>
          </p:nvPr>
        </p:nvSpPr>
        <p:spPr>
          <a:xfrm>
            <a:off x="304800" y="152400"/>
            <a:ext cx="8382000" cy="914400"/>
          </a:xfrm>
        </p:spPr>
        <p:txBody>
          <a:bodyPr>
            <a:normAutofit/>
          </a:bodyPr>
          <a:lstStyle/>
          <a:p>
            <a:r>
              <a:rPr b="1" u="sng" dirty="0" smtClean="0"/>
              <a:t>Internal Problems in Japan</a:t>
            </a:r>
            <a:endParaRPr lang="en-US"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562600"/>
          </a:xfrm>
        </p:spPr>
        <p:txBody>
          <a:bodyPr>
            <a:noAutofit/>
          </a:bodyPr>
          <a:lstStyle/>
          <a:p>
            <a:r>
              <a:rPr lang="en-US" sz="3200" dirty="0" smtClean="0"/>
              <a:t>POLITICAL REFORMS</a:t>
            </a:r>
          </a:p>
          <a:p>
            <a:pPr lvl="1"/>
            <a:r>
              <a:rPr lang="en-US" sz="3000" dirty="0" smtClean="0">
                <a:solidFill>
                  <a:schemeClr val="tx1"/>
                </a:solidFill>
              </a:rPr>
              <a:t>New Strong Central Government</a:t>
            </a:r>
          </a:p>
          <a:p>
            <a:pPr lvl="1"/>
            <a:r>
              <a:rPr lang="en-US" sz="3000" dirty="0" smtClean="0">
                <a:solidFill>
                  <a:schemeClr val="tx1"/>
                </a:solidFill>
              </a:rPr>
              <a:t>1889 Meiji Constitution</a:t>
            </a:r>
          </a:p>
          <a:p>
            <a:pPr lvl="1"/>
            <a:r>
              <a:rPr lang="en-US" sz="3200" dirty="0" smtClean="0">
                <a:solidFill>
                  <a:schemeClr val="tx1"/>
                </a:solidFill>
              </a:rPr>
              <a:t>Western Style Bureaucracy</a:t>
            </a:r>
          </a:p>
          <a:p>
            <a:pPr lvl="1"/>
            <a:r>
              <a:rPr lang="en-US" sz="3200" dirty="0" smtClean="0">
                <a:solidFill>
                  <a:schemeClr val="tx1"/>
                </a:solidFill>
              </a:rPr>
              <a:t>Emperor is in control</a:t>
            </a:r>
          </a:p>
          <a:p>
            <a:r>
              <a:rPr lang="en-US" sz="3200" dirty="0" smtClean="0"/>
              <a:t>ECONOMIC REFORMS</a:t>
            </a:r>
          </a:p>
          <a:p>
            <a:pPr lvl="1"/>
            <a:r>
              <a:rPr lang="en-US" sz="3200" dirty="0" smtClean="0">
                <a:solidFill>
                  <a:schemeClr val="tx1"/>
                </a:solidFill>
              </a:rPr>
              <a:t>INDUSTRIALIZATION - Factories</a:t>
            </a:r>
          </a:p>
          <a:p>
            <a:pPr lvl="1"/>
            <a:r>
              <a:rPr lang="en-US" sz="3200" dirty="0" smtClean="0">
                <a:solidFill>
                  <a:schemeClr val="tx1"/>
                </a:solidFill>
              </a:rPr>
              <a:t>Modern Banking System</a:t>
            </a:r>
          </a:p>
          <a:p>
            <a:pPr lvl="1"/>
            <a:r>
              <a:rPr lang="en-US" sz="3200" dirty="0" smtClean="0">
                <a:solidFill>
                  <a:schemeClr val="tx1"/>
                </a:solidFill>
              </a:rPr>
              <a:t>Railroads, Ports, Post Office, Telegraph</a:t>
            </a:r>
          </a:p>
          <a:p>
            <a:pPr lvl="1"/>
            <a:r>
              <a:rPr lang="en-US" sz="3200" dirty="0" smtClean="0">
                <a:solidFill>
                  <a:schemeClr val="tx1"/>
                </a:solidFill>
              </a:rPr>
              <a:t>Population Increase</a:t>
            </a:r>
            <a:r>
              <a:rPr lang="en-US" sz="3200" dirty="0" smtClean="0">
                <a:solidFill>
                  <a:schemeClr val="tx1"/>
                </a:solidFill>
                <a:sym typeface="Wingdings" panose="05000000000000000000" pitchFamily="2" charset="2"/>
              </a:rPr>
              <a:t> </a:t>
            </a:r>
            <a:r>
              <a:rPr lang="en-US" sz="3200" dirty="0" smtClean="0">
                <a:solidFill>
                  <a:schemeClr val="tx1"/>
                </a:solidFill>
              </a:rPr>
              <a:t>Urbanization</a:t>
            </a:r>
            <a:endParaRPr lang="en-US" sz="3200" dirty="0">
              <a:solidFill>
                <a:schemeClr val="tx1"/>
              </a:solidFill>
            </a:endParaRPr>
          </a:p>
        </p:txBody>
      </p:sp>
      <p:sp>
        <p:nvSpPr>
          <p:cNvPr id="3" name="Title 2"/>
          <p:cNvSpPr>
            <a:spLocks noGrp="1"/>
          </p:cNvSpPr>
          <p:nvPr>
            <p:ph type="title"/>
          </p:nvPr>
        </p:nvSpPr>
        <p:spPr>
          <a:xfrm>
            <a:off x="457200" y="152400"/>
            <a:ext cx="8229600" cy="838200"/>
          </a:xfrm>
        </p:spPr>
        <p:txBody>
          <a:bodyPr/>
          <a:lstStyle/>
          <a:p>
            <a:r>
              <a:rPr dirty="0" smtClean="0"/>
              <a:t>Meiji Restoration - Changes in Japan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Japan is an </a:t>
            </a:r>
            <a:r>
              <a:rPr lang="en-US" sz="3600" u="sng" dirty="0" smtClean="0"/>
              <a:t>archipelago</a:t>
            </a:r>
            <a:r>
              <a:rPr lang="en-US" sz="3600" dirty="0" smtClean="0"/>
              <a:t> </a:t>
            </a:r>
          </a:p>
          <a:p>
            <a:pPr lvl="1"/>
            <a:r>
              <a:rPr lang="en-US" sz="3400" dirty="0" smtClean="0"/>
              <a:t>chain of islands</a:t>
            </a:r>
          </a:p>
          <a:p>
            <a:r>
              <a:rPr lang="en-US" sz="3600" dirty="0" smtClean="0"/>
              <a:t>Isolated (Like China)</a:t>
            </a:r>
          </a:p>
          <a:p>
            <a:r>
              <a:rPr lang="en-US" sz="3600" dirty="0" smtClean="0"/>
              <a:t>Mountainous Terrain</a:t>
            </a:r>
          </a:p>
          <a:p>
            <a:r>
              <a:rPr lang="en-US" sz="3600" dirty="0" smtClean="0"/>
              <a:t>Natural Harbors</a:t>
            </a:r>
            <a:endParaRPr lang="en-US" sz="3600" dirty="0"/>
          </a:p>
        </p:txBody>
      </p:sp>
      <p:sp>
        <p:nvSpPr>
          <p:cNvPr id="3" name="Title 2"/>
          <p:cNvSpPr>
            <a:spLocks noGrp="1"/>
          </p:cNvSpPr>
          <p:nvPr>
            <p:ph type="title"/>
          </p:nvPr>
        </p:nvSpPr>
        <p:spPr/>
        <p:txBody>
          <a:bodyPr>
            <a:normAutofit/>
          </a:bodyPr>
          <a:lstStyle/>
          <a:p>
            <a:r>
              <a:rPr sz="4400" b="1" smtClean="0"/>
              <a:t>I. Japanese Geography</a:t>
            </a:r>
            <a:endParaRPr lang="en-US" sz="4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276600" y="2438400"/>
            <a:ext cx="2971800" cy="17367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5400" b="1">
                <a:solidFill>
                  <a:schemeClr val="accent2"/>
                </a:solidFill>
                <a:effectLst>
                  <a:outerShdw blurRad="38100" dist="38100" dir="2700000" algn="tl">
                    <a:srgbClr val="C0C0C0"/>
                  </a:outerShdw>
                </a:effectLst>
                <a:latin typeface="Japan" pitchFamily="34" charset="0"/>
              </a:rPr>
              <a:t>Meiji</a:t>
            </a:r>
            <a:br>
              <a:rPr lang="en-US" sz="5400" b="1">
                <a:solidFill>
                  <a:schemeClr val="accent2"/>
                </a:solidFill>
                <a:effectLst>
                  <a:outerShdw blurRad="38100" dist="38100" dir="2700000" algn="tl">
                    <a:srgbClr val="C0C0C0"/>
                  </a:outerShdw>
                </a:effectLst>
                <a:latin typeface="Japan" pitchFamily="34" charset="0"/>
              </a:rPr>
            </a:br>
            <a:r>
              <a:rPr lang="en-US" sz="5400" b="1">
                <a:solidFill>
                  <a:schemeClr val="accent2"/>
                </a:solidFill>
                <a:effectLst>
                  <a:outerShdw blurRad="38100" dist="38100" dir="2700000" algn="tl">
                    <a:srgbClr val="C0C0C0"/>
                  </a:outerShdw>
                </a:effectLst>
                <a:latin typeface="Japan" pitchFamily="34" charset="0"/>
              </a:rPr>
              <a:t>Reforms</a:t>
            </a:r>
          </a:p>
        </p:txBody>
      </p:sp>
      <p:sp>
        <p:nvSpPr>
          <p:cNvPr id="49157" name="Oval 5"/>
          <p:cNvSpPr>
            <a:spLocks noChangeArrowheads="1"/>
          </p:cNvSpPr>
          <p:nvPr/>
        </p:nvSpPr>
        <p:spPr bwMode="auto">
          <a:xfrm>
            <a:off x="1295400" y="3810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Abolition</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of the </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feudal system</a:t>
            </a:r>
          </a:p>
        </p:txBody>
      </p:sp>
      <p:sp>
        <p:nvSpPr>
          <p:cNvPr id="49159" name="Oval 7"/>
          <p:cNvSpPr>
            <a:spLocks noChangeArrowheads="1"/>
          </p:cNvSpPr>
          <p:nvPr/>
        </p:nvSpPr>
        <p:spPr bwMode="auto">
          <a:xfrm>
            <a:off x="3733800" y="3048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Land</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Redistribution</a:t>
            </a:r>
          </a:p>
        </p:txBody>
      </p:sp>
      <p:sp>
        <p:nvSpPr>
          <p:cNvPr id="49160" name="Oval 8"/>
          <p:cNvSpPr>
            <a:spLocks noChangeArrowheads="1"/>
          </p:cNvSpPr>
          <p:nvPr/>
        </p:nvSpPr>
        <p:spPr bwMode="auto">
          <a:xfrm>
            <a:off x="2362200" y="51054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Human Rights </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&amp; Religious</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Freedom</a:t>
            </a:r>
          </a:p>
        </p:txBody>
      </p:sp>
      <p:sp>
        <p:nvSpPr>
          <p:cNvPr id="49161" name="Oval 9"/>
          <p:cNvSpPr>
            <a:spLocks noChangeArrowheads="1"/>
          </p:cNvSpPr>
          <p:nvPr/>
        </p:nvSpPr>
        <p:spPr bwMode="auto">
          <a:xfrm>
            <a:off x="6858000" y="41148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Build a</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Modern Navy</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(British)</a:t>
            </a:r>
          </a:p>
        </p:txBody>
      </p:sp>
      <p:sp>
        <p:nvSpPr>
          <p:cNvPr id="49162" name="Oval 10"/>
          <p:cNvSpPr>
            <a:spLocks noChangeArrowheads="1"/>
          </p:cNvSpPr>
          <p:nvPr/>
        </p:nvSpPr>
        <p:spPr bwMode="auto">
          <a:xfrm>
            <a:off x="6172200" y="3048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Westernize</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the School</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System</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(Fr. &amp; Ger.)</a:t>
            </a:r>
          </a:p>
        </p:txBody>
      </p:sp>
      <p:sp>
        <p:nvSpPr>
          <p:cNvPr id="49163" name="Oval 11"/>
          <p:cNvSpPr>
            <a:spLocks noChangeArrowheads="1"/>
          </p:cNvSpPr>
          <p:nvPr/>
        </p:nvSpPr>
        <p:spPr bwMode="auto">
          <a:xfrm>
            <a:off x="6858000" y="22098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Modernize </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the Army</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(Prussian)</a:t>
            </a:r>
          </a:p>
        </p:txBody>
      </p:sp>
      <p:sp>
        <p:nvSpPr>
          <p:cNvPr id="49164" name="Oval 12"/>
          <p:cNvSpPr>
            <a:spLocks noChangeArrowheads="1"/>
          </p:cNvSpPr>
          <p:nvPr/>
        </p:nvSpPr>
        <p:spPr bwMode="auto">
          <a:xfrm>
            <a:off x="4800600" y="51054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Emperor</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Worship</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Intensified</a:t>
            </a:r>
          </a:p>
        </p:txBody>
      </p:sp>
      <p:sp>
        <p:nvSpPr>
          <p:cNvPr id="49165" name="Line 13"/>
          <p:cNvSpPr>
            <a:spLocks noChangeShapeType="1"/>
          </p:cNvSpPr>
          <p:nvPr/>
        </p:nvSpPr>
        <p:spPr bwMode="auto">
          <a:xfrm flipH="1" flipV="1">
            <a:off x="2971800" y="1752600"/>
            <a:ext cx="914400" cy="838200"/>
          </a:xfrm>
          <a:prstGeom prst="line">
            <a:avLst/>
          </a:prstGeom>
          <a:noFill/>
          <a:ln w="28575">
            <a:solidFill>
              <a:schemeClr val="accent2"/>
            </a:solidFill>
            <a:round/>
            <a:headEnd/>
            <a:tailEnd type="triangle" w="med" len="med"/>
          </a:ln>
        </p:spPr>
        <p:txBody>
          <a:bodyPr/>
          <a:lstStyle/>
          <a:p>
            <a:endParaRPr lang="en-US"/>
          </a:p>
        </p:txBody>
      </p:sp>
      <p:sp>
        <p:nvSpPr>
          <p:cNvPr id="49166" name="Line 14"/>
          <p:cNvSpPr>
            <a:spLocks noChangeShapeType="1"/>
          </p:cNvSpPr>
          <p:nvPr/>
        </p:nvSpPr>
        <p:spPr bwMode="auto">
          <a:xfrm flipV="1">
            <a:off x="5562600" y="1752600"/>
            <a:ext cx="914400" cy="838200"/>
          </a:xfrm>
          <a:prstGeom prst="line">
            <a:avLst/>
          </a:prstGeom>
          <a:noFill/>
          <a:ln w="28575">
            <a:solidFill>
              <a:schemeClr val="accent2"/>
            </a:solidFill>
            <a:round/>
            <a:headEnd/>
            <a:tailEnd type="triangle" w="med" len="med"/>
          </a:ln>
        </p:spPr>
        <p:txBody>
          <a:bodyPr/>
          <a:lstStyle/>
          <a:p>
            <a:endParaRPr lang="en-US"/>
          </a:p>
        </p:txBody>
      </p:sp>
      <p:sp>
        <p:nvSpPr>
          <p:cNvPr id="49167" name="Line 15"/>
          <p:cNvSpPr>
            <a:spLocks noChangeShapeType="1"/>
          </p:cNvSpPr>
          <p:nvPr/>
        </p:nvSpPr>
        <p:spPr bwMode="auto">
          <a:xfrm flipV="1">
            <a:off x="4800600" y="1981200"/>
            <a:ext cx="0" cy="533400"/>
          </a:xfrm>
          <a:prstGeom prst="line">
            <a:avLst/>
          </a:prstGeom>
          <a:noFill/>
          <a:ln w="28575">
            <a:solidFill>
              <a:schemeClr val="accent2"/>
            </a:solidFill>
            <a:round/>
            <a:headEnd/>
            <a:tailEnd type="triangle" w="med" len="med"/>
          </a:ln>
        </p:spPr>
        <p:txBody>
          <a:bodyPr/>
          <a:lstStyle/>
          <a:p>
            <a:endParaRPr lang="en-US"/>
          </a:p>
        </p:txBody>
      </p:sp>
      <p:sp>
        <p:nvSpPr>
          <p:cNvPr id="49168" name="Line 16"/>
          <p:cNvSpPr>
            <a:spLocks noChangeShapeType="1"/>
          </p:cNvSpPr>
          <p:nvPr/>
        </p:nvSpPr>
        <p:spPr bwMode="auto">
          <a:xfrm>
            <a:off x="5791200" y="2971800"/>
            <a:ext cx="914400" cy="0"/>
          </a:xfrm>
          <a:prstGeom prst="line">
            <a:avLst/>
          </a:prstGeom>
          <a:noFill/>
          <a:ln w="28575">
            <a:solidFill>
              <a:schemeClr val="accent2"/>
            </a:solidFill>
            <a:round/>
            <a:headEnd/>
            <a:tailEnd type="triangle" w="med" len="med"/>
          </a:ln>
        </p:spPr>
        <p:txBody>
          <a:bodyPr/>
          <a:lstStyle/>
          <a:p>
            <a:endParaRPr lang="en-US"/>
          </a:p>
        </p:txBody>
      </p:sp>
      <p:sp>
        <p:nvSpPr>
          <p:cNvPr id="49169" name="Line 17"/>
          <p:cNvSpPr>
            <a:spLocks noChangeShapeType="1"/>
          </p:cNvSpPr>
          <p:nvPr/>
        </p:nvSpPr>
        <p:spPr bwMode="auto">
          <a:xfrm>
            <a:off x="6096000" y="3810000"/>
            <a:ext cx="914400" cy="533400"/>
          </a:xfrm>
          <a:prstGeom prst="line">
            <a:avLst/>
          </a:prstGeom>
          <a:noFill/>
          <a:ln w="28575">
            <a:solidFill>
              <a:schemeClr val="accent2"/>
            </a:solidFill>
            <a:round/>
            <a:headEnd/>
            <a:tailEnd type="triangle" w="med" len="med"/>
          </a:ln>
        </p:spPr>
        <p:txBody>
          <a:bodyPr/>
          <a:lstStyle/>
          <a:p>
            <a:endParaRPr lang="en-US"/>
          </a:p>
        </p:txBody>
      </p:sp>
      <p:sp>
        <p:nvSpPr>
          <p:cNvPr id="49170" name="Line 18"/>
          <p:cNvSpPr>
            <a:spLocks noChangeShapeType="1"/>
          </p:cNvSpPr>
          <p:nvPr/>
        </p:nvSpPr>
        <p:spPr bwMode="auto">
          <a:xfrm>
            <a:off x="5334000" y="4038600"/>
            <a:ext cx="304800" cy="990600"/>
          </a:xfrm>
          <a:prstGeom prst="line">
            <a:avLst/>
          </a:prstGeom>
          <a:noFill/>
          <a:ln w="28575">
            <a:solidFill>
              <a:schemeClr val="accent2"/>
            </a:solidFill>
            <a:round/>
            <a:headEnd/>
            <a:tailEnd type="triangle" w="med" len="med"/>
          </a:ln>
        </p:spPr>
        <p:txBody>
          <a:bodyPr/>
          <a:lstStyle/>
          <a:p>
            <a:endParaRPr lang="en-US"/>
          </a:p>
        </p:txBody>
      </p:sp>
      <p:sp>
        <p:nvSpPr>
          <p:cNvPr id="49171" name="Line 19"/>
          <p:cNvSpPr>
            <a:spLocks noChangeShapeType="1"/>
          </p:cNvSpPr>
          <p:nvPr/>
        </p:nvSpPr>
        <p:spPr bwMode="auto">
          <a:xfrm flipH="1">
            <a:off x="3581400" y="4038600"/>
            <a:ext cx="609600" cy="990600"/>
          </a:xfrm>
          <a:prstGeom prst="line">
            <a:avLst/>
          </a:prstGeom>
          <a:noFill/>
          <a:ln w="28575">
            <a:solidFill>
              <a:schemeClr val="accent2"/>
            </a:solidFill>
            <a:round/>
            <a:headEnd/>
            <a:tailEnd type="triangle" w="med" len="med"/>
          </a:ln>
        </p:spPr>
        <p:txBody>
          <a:bodyPr/>
          <a:lstStyle/>
          <a:p>
            <a:endParaRPr lang="en-US"/>
          </a:p>
        </p:txBody>
      </p:sp>
      <p:sp>
        <p:nvSpPr>
          <p:cNvPr id="49174" name="Oval 22"/>
          <p:cNvSpPr>
            <a:spLocks noChangeArrowheads="1"/>
          </p:cNvSpPr>
          <p:nvPr/>
        </p:nvSpPr>
        <p:spPr bwMode="auto">
          <a:xfrm>
            <a:off x="533400" y="38100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Written</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Constitution</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(Germans)</a:t>
            </a:r>
          </a:p>
        </p:txBody>
      </p:sp>
      <p:sp>
        <p:nvSpPr>
          <p:cNvPr id="49175" name="Line 23"/>
          <p:cNvSpPr>
            <a:spLocks noChangeShapeType="1"/>
          </p:cNvSpPr>
          <p:nvPr/>
        </p:nvSpPr>
        <p:spPr bwMode="auto">
          <a:xfrm flipH="1">
            <a:off x="2590800" y="3962400"/>
            <a:ext cx="838200" cy="304800"/>
          </a:xfrm>
          <a:prstGeom prst="line">
            <a:avLst/>
          </a:prstGeom>
          <a:noFill/>
          <a:ln w="28575">
            <a:solidFill>
              <a:schemeClr val="accent2"/>
            </a:solidFill>
            <a:round/>
            <a:headEnd/>
            <a:tailEnd type="triangle" w="med" len="med"/>
          </a:ln>
        </p:spPr>
        <p:txBody>
          <a:bodyPr/>
          <a:lstStyle/>
          <a:p>
            <a:endParaRPr lang="en-US"/>
          </a:p>
        </p:txBody>
      </p:sp>
      <p:sp>
        <p:nvSpPr>
          <p:cNvPr id="49176" name="Oval 24"/>
          <p:cNvSpPr>
            <a:spLocks noChangeArrowheads="1"/>
          </p:cNvSpPr>
          <p:nvPr/>
        </p:nvSpPr>
        <p:spPr bwMode="auto">
          <a:xfrm>
            <a:off x="457200" y="1981200"/>
            <a:ext cx="1981200" cy="1524000"/>
          </a:xfrm>
          <a:prstGeom prst="ellipse">
            <a:avLst/>
          </a:prstGeom>
          <a:solidFill>
            <a:srgbClr val="CC0000"/>
          </a:solidFill>
          <a:ln w="9525">
            <a:noFill/>
            <a:round/>
            <a:headEnd/>
            <a:tailEnd/>
          </a:ln>
          <a:effectLst>
            <a:prstShdw prst="shdw17" dist="17961" dir="2700000">
              <a:srgbClr val="CC0000">
                <a:gamma/>
                <a:shade val="60000"/>
                <a:invGamma/>
              </a:srgbClr>
            </a:prstShdw>
          </a:effectLst>
        </p:spPr>
        <p:txBody>
          <a:bodyPr wrap="none" anchor="ctr"/>
          <a:lstStyle/>
          <a:p>
            <a:pPr algn="ctr">
              <a:defRPr/>
            </a:pPr>
            <a:r>
              <a:rPr lang="en-US" b="1">
                <a:solidFill>
                  <a:schemeClr val="bg1"/>
                </a:solidFill>
                <a:effectLst>
                  <a:outerShdw blurRad="38100" dist="38100" dir="2700000" algn="tl">
                    <a:srgbClr val="000000"/>
                  </a:outerShdw>
                </a:effectLst>
                <a:latin typeface="Comic Sans MS" pitchFamily="66" charset="0"/>
              </a:rPr>
              <a:t>Modern</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Banking</a:t>
            </a:r>
            <a:br>
              <a:rPr lang="en-US" b="1">
                <a:solidFill>
                  <a:schemeClr val="bg1"/>
                </a:solidFill>
                <a:effectLst>
                  <a:outerShdw blurRad="38100" dist="38100" dir="2700000" algn="tl">
                    <a:srgbClr val="000000"/>
                  </a:outerShdw>
                </a:effectLst>
                <a:latin typeface="Comic Sans MS" pitchFamily="66" charset="0"/>
              </a:rPr>
            </a:br>
            <a:r>
              <a:rPr lang="en-US" b="1">
                <a:solidFill>
                  <a:schemeClr val="bg1"/>
                </a:solidFill>
                <a:effectLst>
                  <a:outerShdw blurRad="38100" dist="38100" dir="2700000" algn="tl">
                    <a:srgbClr val="000000"/>
                  </a:outerShdw>
                </a:effectLst>
                <a:latin typeface="Comic Sans MS" pitchFamily="66" charset="0"/>
              </a:rPr>
              <a:t>System</a:t>
            </a:r>
          </a:p>
        </p:txBody>
      </p:sp>
      <p:sp>
        <p:nvSpPr>
          <p:cNvPr id="49177" name="Line 25"/>
          <p:cNvSpPr>
            <a:spLocks noChangeShapeType="1"/>
          </p:cNvSpPr>
          <p:nvPr/>
        </p:nvSpPr>
        <p:spPr bwMode="auto">
          <a:xfrm flipH="1" flipV="1">
            <a:off x="2514600" y="2819400"/>
            <a:ext cx="1219200" cy="152400"/>
          </a:xfrm>
          <a:prstGeom prst="line">
            <a:avLst/>
          </a:prstGeom>
          <a:noFill/>
          <a:ln w="2857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amond(out)">
                                      <p:cBhvr>
                                        <p:cTn id="7" dur="1000"/>
                                        <p:tgtEl>
                                          <p:spTgt spid="49157"/>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49165"/>
                                        </p:tgtEl>
                                        <p:attrNameLst>
                                          <p:attrName>style.visibility</p:attrName>
                                        </p:attrNameLst>
                                      </p:cBhvr>
                                      <p:to>
                                        <p:strVal val="visible"/>
                                      </p:to>
                                    </p:set>
                                    <p:animEffect transition="in" filter="diamond(out)">
                                      <p:cBhvr>
                                        <p:cTn id="10" dur="1000"/>
                                        <p:tgtEl>
                                          <p:spTgt spid="491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9159"/>
                                        </p:tgtEl>
                                        <p:attrNameLst>
                                          <p:attrName>style.visibility</p:attrName>
                                        </p:attrNameLst>
                                      </p:cBhvr>
                                      <p:to>
                                        <p:strVal val="visible"/>
                                      </p:to>
                                    </p:set>
                                    <p:animEffect transition="in" filter="fade">
                                      <p:cBhvr>
                                        <p:cTn id="15" dur="1000"/>
                                        <p:tgtEl>
                                          <p:spTgt spid="491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167"/>
                                        </p:tgtEl>
                                        <p:attrNameLst>
                                          <p:attrName>style.visibility</p:attrName>
                                        </p:attrNameLst>
                                      </p:cBhvr>
                                      <p:to>
                                        <p:strVal val="visible"/>
                                      </p:to>
                                    </p:set>
                                    <p:animEffect transition="in" filter="fade">
                                      <p:cBhvr>
                                        <p:cTn id="18" dur="1000"/>
                                        <p:tgtEl>
                                          <p:spTgt spid="491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9162"/>
                                        </p:tgtEl>
                                        <p:attrNameLst>
                                          <p:attrName>style.visibility</p:attrName>
                                        </p:attrNameLst>
                                      </p:cBhvr>
                                      <p:to>
                                        <p:strVal val="visible"/>
                                      </p:to>
                                    </p:set>
                                    <p:animEffect transition="in" filter="dissolve">
                                      <p:cBhvr>
                                        <p:cTn id="23" dur="1000"/>
                                        <p:tgtEl>
                                          <p:spTgt spid="4916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9166"/>
                                        </p:tgtEl>
                                        <p:attrNameLst>
                                          <p:attrName>style.visibility</p:attrName>
                                        </p:attrNameLst>
                                      </p:cBhvr>
                                      <p:to>
                                        <p:strVal val="visible"/>
                                      </p:to>
                                    </p:set>
                                    <p:animEffect transition="in" filter="dissolve">
                                      <p:cBhvr>
                                        <p:cTn id="26" dur="1000"/>
                                        <p:tgtEl>
                                          <p:spTgt spid="4916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6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9161"/>
                                        </p:tgtEl>
                                        <p:attrNameLst>
                                          <p:attrName>style.visibility</p:attrName>
                                        </p:attrNameLst>
                                      </p:cBhvr>
                                      <p:to>
                                        <p:strVal val="visible"/>
                                      </p:to>
                                    </p:set>
                                    <p:animEffect transition="in" filter="wedge">
                                      <p:cBhvr>
                                        <p:cTn id="37" dur="1000"/>
                                        <p:tgtEl>
                                          <p:spTgt spid="49161"/>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49169"/>
                                        </p:tgtEl>
                                        <p:attrNameLst>
                                          <p:attrName>style.visibility</p:attrName>
                                        </p:attrNameLst>
                                      </p:cBhvr>
                                      <p:to>
                                        <p:strVal val="visible"/>
                                      </p:to>
                                    </p:set>
                                    <p:animEffect transition="in" filter="wedge">
                                      <p:cBhvr>
                                        <p:cTn id="40" dur="1000"/>
                                        <p:tgtEl>
                                          <p:spTgt spid="4916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32" fill="hold" grpId="0" nodeType="clickEffect">
                                  <p:stCondLst>
                                    <p:cond delay="0"/>
                                  </p:stCondLst>
                                  <p:childTnLst>
                                    <p:set>
                                      <p:cBhvr>
                                        <p:cTn id="44" dur="1" fill="hold">
                                          <p:stCondLst>
                                            <p:cond delay="0"/>
                                          </p:stCondLst>
                                        </p:cTn>
                                        <p:tgtEl>
                                          <p:spTgt spid="49164"/>
                                        </p:tgtEl>
                                        <p:attrNameLst>
                                          <p:attrName>style.visibility</p:attrName>
                                        </p:attrNameLst>
                                      </p:cBhvr>
                                      <p:to>
                                        <p:strVal val="visible"/>
                                      </p:to>
                                    </p:set>
                                    <p:animEffect transition="in" filter="diamond(out)">
                                      <p:cBhvr>
                                        <p:cTn id="45" dur="1000"/>
                                        <p:tgtEl>
                                          <p:spTgt spid="49164"/>
                                        </p:tgtEl>
                                      </p:cBhvr>
                                    </p:animEffect>
                                  </p:childTnLst>
                                </p:cTn>
                              </p:par>
                              <p:par>
                                <p:cTn id="46" presetID="8" presetClass="entr" presetSubtype="32" fill="hold" grpId="0" nodeType="withEffect">
                                  <p:stCondLst>
                                    <p:cond delay="0"/>
                                  </p:stCondLst>
                                  <p:childTnLst>
                                    <p:set>
                                      <p:cBhvr>
                                        <p:cTn id="47" dur="1" fill="hold">
                                          <p:stCondLst>
                                            <p:cond delay="0"/>
                                          </p:stCondLst>
                                        </p:cTn>
                                        <p:tgtEl>
                                          <p:spTgt spid="49170"/>
                                        </p:tgtEl>
                                        <p:attrNameLst>
                                          <p:attrName>style.visibility</p:attrName>
                                        </p:attrNameLst>
                                      </p:cBhvr>
                                      <p:to>
                                        <p:strVal val="visible"/>
                                      </p:to>
                                    </p:set>
                                    <p:animEffect transition="in" filter="diamond(out)">
                                      <p:cBhvr>
                                        <p:cTn id="48" dur="1000"/>
                                        <p:tgtEl>
                                          <p:spTgt spid="4917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9160"/>
                                        </p:tgtEl>
                                        <p:attrNameLst>
                                          <p:attrName>style.visibility</p:attrName>
                                        </p:attrNameLst>
                                      </p:cBhvr>
                                      <p:to>
                                        <p:strVal val="visible"/>
                                      </p:to>
                                    </p:set>
                                    <p:animEffect transition="in" filter="wipe(right)">
                                      <p:cBhvr>
                                        <p:cTn id="53" dur="1000"/>
                                        <p:tgtEl>
                                          <p:spTgt spid="49160"/>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49171"/>
                                        </p:tgtEl>
                                        <p:attrNameLst>
                                          <p:attrName>style.visibility</p:attrName>
                                        </p:attrNameLst>
                                      </p:cBhvr>
                                      <p:to>
                                        <p:strVal val="visible"/>
                                      </p:to>
                                    </p:set>
                                    <p:animEffect transition="in" filter="wipe(right)">
                                      <p:cBhvr>
                                        <p:cTn id="56" dur="1000"/>
                                        <p:tgtEl>
                                          <p:spTgt spid="4917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49174"/>
                                        </p:tgtEl>
                                        <p:attrNameLst>
                                          <p:attrName>style.visibility</p:attrName>
                                        </p:attrNameLst>
                                      </p:cBhvr>
                                      <p:to>
                                        <p:strVal val="visible"/>
                                      </p:to>
                                    </p:set>
                                    <p:animEffect transition="in" filter="wipe(right)">
                                      <p:cBhvr>
                                        <p:cTn id="61" dur="1000"/>
                                        <p:tgtEl>
                                          <p:spTgt spid="4917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9175"/>
                                        </p:tgtEl>
                                        <p:attrNameLst>
                                          <p:attrName>style.visibility</p:attrName>
                                        </p:attrNameLst>
                                      </p:cBhvr>
                                      <p:to>
                                        <p:strVal val="visible"/>
                                      </p:to>
                                    </p:set>
                                    <p:animEffect transition="in" filter="wipe(right)">
                                      <p:cBhvr>
                                        <p:cTn id="64" dur="1000"/>
                                        <p:tgtEl>
                                          <p:spTgt spid="4917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49176"/>
                                        </p:tgtEl>
                                        <p:attrNameLst>
                                          <p:attrName>style.visibility</p:attrName>
                                        </p:attrNameLst>
                                      </p:cBhvr>
                                      <p:to>
                                        <p:strVal val="visible"/>
                                      </p:to>
                                    </p:set>
                                    <p:animEffect transition="in" filter="wipe(right)">
                                      <p:cBhvr>
                                        <p:cTn id="69" dur="1000"/>
                                        <p:tgtEl>
                                          <p:spTgt spid="49176"/>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9177"/>
                                        </p:tgtEl>
                                        <p:attrNameLst>
                                          <p:attrName>style.visibility</p:attrName>
                                        </p:attrNameLst>
                                      </p:cBhvr>
                                      <p:to>
                                        <p:strVal val="visible"/>
                                      </p:to>
                                    </p:set>
                                    <p:animEffect transition="in" filter="wipe(right)">
                                      <p:cBhvr>
                                        <p:cTn id="72" dur="1000"/>
                                        <p:tgtEl>
                                          <p:spTgt spid="49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9" grpId="0" animBg="1"/>
      <p:bldP spid="49160" grpId="0" animBg="1"/>
      <p:bldP spid="49161" grpId="0" animBg="1"/>
      <p:bldP spid="49162" grpId="0" animBg="1"/>
      <p:bldP spid="49163" grpId="0" animBg="1"/>
      <p:bldP spid="49164" grpId="0" animBg="1"/>
      <p:bldP spid="49165" grpId="0" animBg="1"/>
      <p:bldP spid="49166" grpId="0" animBg="1"/>
      <p:bldP spid="49167" grpId="0" animBg="1"/>
      <p:bldP spid="49168" grpId="0" animBg="1"/>
      <p:bldP spid="49169" grpId="0" animBg="1"/>
      <p:bldP spid="49170" grpId="0" animBg="1"/>
      <p:bldP spid="49171" grpId="0" animBg="1"/>
      <p:bldP spid="49174" grpId="0" animBg="1"/>
      <p:bldP spid="49175" grpId="0" animBg="1"/>
      <p:bldP spid="49176" grpId="0" animBg="1"/>
      <p:bldP spid="4917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81000" y="333375"/>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A Constitutional Government</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Copied from the Germans</a:t>
            </a:r>
          </a:p>
        </p:txBody>
      </p:sp>
      <p:pic>
        <p:nvPicPr>
          <p:cNvPr id="28675" name="Picture 4" descr="gr2-dun"/>
          <p:cNvPicPr>
            <a:picLocks noChangeAspect="1" noChangeArrowheads="1"/>
          </p:cNvPicPr>
          <p:nvPr/>
        </p:nvPicPr>
        <p:blipFill>
          <a:blip r:embed="rId2" cstate="print">
            <a:clrChange>
              <a:clrFrom>
                <a:srgbClr val="FFFFFF"/>
              </a:clrFrom>
              <a:clrTo>
                <a:srgbClr val="FFFFFF">
                  <a:alpha val="0"/>
                </a:srgbClr>
              </a:clrTo>
            </a:clrChange>
            <a:lum bright="-12000" contrast="6000"/>
          </a:blip>
          <a:srcRect l="10844" t="71143" r="29092" b="8830"/>
          <a:stretch>
            <a:fillRect/>
          </a:stretch>
        </p:blipFill>
        <p:spPr bwMode="auto">
          <a:xfrm>
            <a:off x="3505200" y="2286000"/>
            <a:ext cx="5486400" cy="1981200"/>
          </a:xfrm>
          <a:prstGeom prst="rect">
            <a:avLst/>
          </a:prstGeom>
          <a:noFill/>
          <a:ln w="9525">
            <a:noFill/>
            <a:miter lim="800000"/>
            <a:headEnd/>
            <a:tailEnd/>
          </a:ln>
        </p:spPr>
      </p:pic>
      <p:sp>
        <p:nvSpPr>
          <p:cNvPr id="28676" name="Rectangle 5"/>
          <p:cNvSpPr>
            <a:spLocks noChangeArrowheads="1"/>
          </p:cNvSpPr>
          <p:nvPr/>
        </p:nvSpPr>
        <p:spPr bwMode="auto">
          <a:xfrm>
            <a:off x="1371600" y="2057400"/>
            <a:ext cx="1905000" cy="685800"/>
          </a:xfrm>
          <a:prstGeom prst="rect">
            <a:avLst/>
          </a:prstGeom>
          <a:solidFill>
            <a:srgbClr val="FFC1C1"/>
          </a:solidFill>
          <a:ln w="9525">
            <a:noFill/>
            <a:miter lim="800000"/>
            <a:headEnd/>
            <a:tailEnd/>
          </a:ln>
          <a:effectLst>
            <a:prstShdw prst="shdw17" dist="17961" dir="2700000">
              <a:srgbClr val="997474"/>
            </a:prstShdw>
          </a:effectLst>
        </p:spPr>
        <p:txBody>
          <a:bodyPr wrap="none" anchor="ctr"/>
          <a:lstStyle/>
          <a:p>
            <a:pPr algn="ctr"/>
            <a:r>
              <a:rPr lang="en-US" sz="1600" b="1">
                <a:latin typeface="Comic Sans MS" pitchFamily="66" charset="0"/>
              </a:rPr>
              <a:t>Satsuma &amp; </a:t>
            </a:r>
            <a:br>
              <a:rPr lang="en-US" sz="1600" b="1">
                <a:latin typeface="Comic Sans MS" pitchFamily="66" charset="0"/>
              </a:rPr>
            </a:br>
            <a:r>
              <a:rPr lang="en-US" sz="1600" b="1">
                <a:latin typeface="Comic Sans MS" pitchFamily="66" charset="0"/>
              </a:rPr>
              <a:t>Choshu Families</a:t>
            </a:r>
          </a:p>
        </p:txBody>
      </p:sp>
      <p:sp>
        <p:nvSpPr>
          <p:cNvPr id="28677" name="Rectangle 6"/>
          <p:cNvSpPr>
            <a:spLocks noChangeArrowheads="1"/>
          </p:cNvSpPr>
          <p:nvPr/>
        </p:nvSpPr>
        <p:spPr bwMode="auto">
          <a:xfrm>
            <a:off x="1371600" y="3276600"/>
            <a:ext cx="1905000" cy="685800"/>
          </a:xfrm>
          <a:prstGeom prst="rect">
            <a:avLst/>
          </a:prstGeom>
          <a:solidFill>
            <a:srgbClr val="AC0000"/>
          </a:solidFill>
          <a:ln w="9525">
            <a:noFill/>
            <a:miter lim="800000"/>
            <a:headEnd/>
            <a:tailEnd/>
          </a:ln>
          <a:effectLst>
            <a:prstShdw prst="shdw17" dist="17961" dir="2700000">
              <a:srgbClr val="670000"/>
            </a:prstShdw>
          </a:effectLst>
        </p:spPr>
        <p:txBody>
          <a:bodyPr wrap="none" anchor="ctr"/>
          <a:lstStyle/>
          <a:p>
            <a:pPr algn="ctr"/>
            <a:r>
              <a:rPr lang="en-US" sz="1600" b="1">
                <a:solidFill>
                  <a:schemeClr val="bg1"/>
                </a:solidFill>
                <a:latin typeface="Comic Sans MS" pitchFamily="66" charset="0"/>
              </a:rPr>
              <a:t>The Emperor</a:t>
            </a:r>
            <a:br>
              <a:rPr lang="en-US" sz="1600" b="1">
                <a:solidFill>
                  <a:schemeClr val="bg1"/>
                </a:solidFill>
                <a:latin typeface="Comic Sans MS" pitchFamily="66" charset="0"/>
              </a:rPr>
            </a:br>
            <a:r>
              <a:rPr lang="en-US" sz="1600" b="1">
                <a:solidFill>
                  <a:schemeClr val="bg1"/>
                </a:solidFill>
                <a:latin typeface="Comic Sans MS" pitchFamily="66" charset="0"/>
              </a:rPr>
              <a:t>of Japan</a:t>
            </a:r>
          </a:p>
        </p:txBody>
      </p:sp>
      <p:sp>
        <p:nvSpPr>
          <p:cNvPr id="28678" name="Rectangle 7"/>
          <p:cNvSpPr>
            <a:spLocks noChangeArrowheads="1"/>
          </p:cNvSpPr>
          <p:nvPr/>
        </p:nvSpPr>
        <p:spPr bwMode="auto">
          <a:xfrm>
            <a:off x="1371600" y="4648200"/>
            <a:ext cx="1905000" cy="685800"/>
          </a:xfrm>
          <a:prstGeom prst="rect">
            <a:avLst/>
          </a:prstGeom>
          <a:solidFill>
            <a:srgbClr val="AC0000"/>
          </a:solidFill>
          <a:ln w="9525">
            <a:noFill/>
            <a:miter lim="800000"/>
            <a:headEnd/>
            <a:tailEnd/>
          </a:ln>
          <a:effectLst>
            <a:prstShdw prst="shdw17" dist="17961" dir="2700000">
              <a:srgbClr val="670000"/>
            </a:prstShdw>
          </a:effectLst>
        </p:spPr>
        <p:txBody>
          <a:bodyPr wrap="none" anchor="ctr"/>
          <a:lstStyle/>
          <a:p>
            <a:pPr algn="ctr"/>
            <a:r>
              <a:rPr lang="en-US" sz="1600" b="1">
                <a:solidFill>
                  <a:schemeClr val="bg1"/>
                </a:solidFill>
                <a:latin typeface="Comic Sans MS" pitchFamily="66" charset="0"/>
              </a:rPr>
              <a:t>The </a:t>
            </a:r>
            <a:r>
              <a:rPr lang="en-US" sz="1600" b="1" i="1">
                <a:solidFill>
                  <a:schemeClr val="bg1"/>
                </a:solidFill>
                <a:latin typeface="Comic Sans MS" pitchFamily="66" charset="0"/>
              </a:rPr>
              <a:t>Diet</a:t>
            </a:r>
            <a:br>
              <a:rPr lang="en-US" sz="1600" b="1" i="1">
                <a:solidFill>
                  <a:schemeClr val="bg1"/>
                </a:solidFill>
                <a:latin typeface="Comic Sans MS" pitchFamily="66" charset="0"/>
              </a:rPr>
            </a:br>
            <a:r>
              <a:rPr lang="en-US" sz="1600" b="1">
                <a:solidFill>
                  <a:schemeClr val="bg1"/>
                </a:solidFill>
                <a:latin typeface="Comic Sans MS" pitchFamily="66" charset="0"/>
              </a:rPr>
              <a:t>(Legislative Body)</a:t>
            </a:r>
          </a:p>
        </p:txBody>
      </p:sp>
      <p:sp>
        <p:nvSpPr>
          <p:cNvPr id="28679" name="AutoShape 9"/>
          <p:cNvSpPr>
            <a:spLocks noChangeArrowheads="1"/>
          </p:cNvSpPr>
          <p:nvPr/>
        </p:nvSpPr>
        <p:spPr bwMode="auto">
          <a:xfrm>
            <a:off x="457200" y="5791200"/>
            <a:ext cx="1752600" cy="533400"/>
          </a:xfrm>
          <a:prstGeom prst="roundRect">
            <a:avLst>
              <a:gd name="adj" fmla="val 16667"/>
            </a:avLst>
          </a:prstGeom>
          <a:solidFill>
            <a:srgbClr val="658AFF"/>
          </a:solidFill>
          <a:ln w="9525">
            <a:noFill/>
            <a:round/>
            <a:headEnd/>
            <a:tailEnd/>
          </a:ln>
          <a:effectLst>
            <a:prstShdw prst="shdw17" dist="17961" dir="2700000">
              <a:srgbClr val="3D5399"/>
            </a:prstShdw>
          </a:effectLst>
        </p:spPr>
        <p:txBody>
          <a:bodyPr wrap="none" anchor="ctr"/>
          <a:lstStyle/>
          <a:p>
            <a:pPr algn="ctr"/>
            <a:r>
              <a:rPr lang="en-US" sz="1600" b="1">
                <a:latin typeface="Comic Sans MS" pitchFamily="66" charset="0"/>
              </a:rPr>
              <a:t>House of</a:t>
            </a:r>
            <a:br>
              <a:rPr lang="en-US" sz="1600" b="1">
                <a:latin typeface="Comic Sans MS" pitchFamily="66" charset="0"/>
              </a:rPr>
            </a:br>
            <a:r>
              <a:rPr lang="en-US" sz="1600" b="1">
                <a:latin typeface="Comic Sans MS" pitchFamily="66" charset="0"/>
              </a:rPr>
              <a:t>Representatives</a:t>
            </a:r>
          </a:p>
        </p:txBody>
      </p:sp>
      <p:sp>
        <p:nvSpPr>
          <p:cNvPr id="28680" name="AutoShape 10"/>
          <p:cNvSpPr>
            <a:spLocks noChangeArrowheads="1"/>
          </p:cNvSpPr>
          <p:nvPr/>
        </p:nvSpPr>
        <p:spPr bwMode="auto">
          <a:xfrm>
            <a:off x="2514600" y="5791200"/>
            <a:ext cx="1752600" cy="533400"/>
          </a:xfrm>
          <a:prstGeom prst="roundRect">
            <a:avLst>
              <a:gd name="adj" fmla="val 16667"/>
            </a:avLst>
          </a:prstGeom>
          <a:solidFill>
            <a:srgbClr val="658AFF"/>
          </a:solidFill>
          <a:ln w="9525">
            <a:noFill/>
            <a:round/>
            <a:headEnd/>
            <a:tailEnd/>
          </a:ln>
          <a:effectLst>
            <a:prstShdw prst="shdw17" dist="17961" dir="2700000">
              <a:srgbClr val="3D5399"/>
            </a:prstShdw>
          </a:effectLst>
        </p:spPr>
        <p:txBody>
          <a:bodyPr wrap="none" anchor="ctr"/>
          <a:lstStyle/>
          <a:p>
            <a:pPr algn="ctr"/>
            <a:r>
              <a:rPr lang="en-US" sz="1600" b="1">
                <a:latin typeface="Comic Sans MS" pitchFamily="66" charset="0"/>
              </a:rPr>
              <a:t>House </a:t>
            </a:r>
            <a:br>
              <a:rPr lang="en-US" sz="1600" b="1">
                <a:latin typeface="Comic Sans MS" pitchFamily="66" charset="0"/>
              </a:rPr>
            </a:br>
            <a:r>
              <a:rPr lang="en-US" sz="1600" b="1">
                <a:latin typeface="Comic Sans MS" pitchFamily="66" charset="0"/>
              </a:rPr>
              <a:t>of Peers</a:t>
            </a:r>
          </a:p>
        </p:txBody>
      </p:sp>
      <p:sp>
        <p:nvSpPr>
          <p:cNvPr id="28681" name="Oval 11"/>
          <p:cNvSpPr>
            <a:spLocks noChangeArrowheads="1"/>
          </p:cNvSpPr>
          <p:nvPr/>
        </p:nvSpPr>
        <p:spPr bwMode="auto">
          <a:xfrm>
            <a:off x="4267200" y="4724400"/>
            <a:ext cx="1828800" cy="685800"/>
          </a:xfrm>
          <a:prstGeom prst="ellipse">
            <a:avLst/>
          </a:prstGeom>
          <a:solidFill>
            <a:srgbClr val="4CC488"/>
          </a:solidFill>
          <a:ln w="9525">
            <a:noFill/>
            <a:round/>
            <a:headEnd/>
            <a:tailEnd/>
          </a:ln>
          <a:effectLst>
            <a:prstShdw prst="shdw17" dist="17961" dir="2700000">
              <a:srgbClr val="2E7652"/>
            </a:prstShdw>
          </a:effectLst>
        </p:spPr>
        <p:txBody>
          <a:bodyPr wrap="none" anchor="ctr"/>
          <a:lstStyle/>
          <a:p>
            <a:pPr algn="ctr"/>
            <a:r>
              <a:rPr lang="en-US" sz="1400" b="1">
                <a:latin typeface="Comic Sans MS" pitchFamily="66" charset="0"/>
              </a:rPr>
              <a:t>1889 Constitution</a:t>
            </a:r>
            <a:br>
              <a:rPr lang="en-US" sz="1400" b="1">
                <a:latin typeface="Comic Sans MS" pitchFamily="66" charset="0"/>
              </a:rPr>
            </a:br>
            <a:r>
              <a:rPr lang="en-US" sz="1400" b="1">
                <a:latin typeface="Comic Sans MS" pitchFamily="66" charset="0"/>
              </a:rPr>
              <a:t>of Japan</a:t>
            </a:r>
          </a:p>
        </p:txBody>
      </p:sp>
      <p:sp>
        <p:nvSpPr>
          <p:cNvPr id="28682" name="Line 12"/>
          <p:cNvSpPr>
            <a:spLocks noChangeShapeType="1"/>
          </p:cNvSpPr>
          <p:nvPr/>
        </p:nvSpPr>
        <p:spPr bwMode="auto">
          <a:xfrm>
            <a:off x="2286000" y="2743200"/>
            <a:ext cx="0" cy="533400"/>
          </a:xfrm>
          <a:prstGeom prst="line">
            <a:avLst/>
          </a:prstGeom>
          <a:noFill/>
          <a:ln w="28575">
            <a:solidFill>
              <a:schemeClr val="tx1"/>
            </a:solidFill>
            <a:round/>
            <a:headEnd/>
            <a:tailEnd type="triangle" w="med" len="med"/>
          </a:ln>
        </p:spPr>
        <p:txBody>
          <a:bodyPr/>
          <a:lstStyle/>
          <a:p>
            <a:endParaRPr lang="en-US"/>
          </a:p>
        </p:txBody>
      </p:sp>
      <p:sp>
        <p:nvSpPr>
          <p:cNvPr id="28683" name="Line 13"/>
          <p:cNvSpPr>
            <a:spLocks noChangeShapeType="1"/>
          </p:cNvSpPr>
          <p:nvPr/>
        </p:nvSpPr>
        <p:spPr bwMode="auto">
          <a:xfrm>
            <a:off x="2286000" y="3962400"/>
            <a:ext cx="0" cy="685800"/>
          </a:xfrm>
          <a:prstGeom prst="line">
            <a:avLst/>
          </a:prstGeom>
          <a:noFill/>
          <a:ln w="28575">
            <a:solidFill>
              <a:schemeClr val="tx1"/>
            </a:solidFill>
            <a:round/>
            <a:headEnd/>
            <a:tailEnd type="triangle" w="med" len="med"/>
          </a:ln>
        </p:spPr>
        <p:txBody>
          <a:bodyPr/>
          <a:lstStyle/>
          <a:p>
            <a:endParaRPr lang="en-US"/>
          </a:p>
        </p:txBody>
      </p:sp>
      <p:sp>
        <p:nvSpPr>
          <p:cNvPr id="28684" name="Line 14"/>
          <p:cNvSpPr>
            <a:spLocks noChangeShapeType="1"/>
          </p:cNvSpPr>
          <p:nvPr/>
        </p:nvSpPr>
        <p:spPr bwMode="auto">
          <a:xfrm flipH="1">
            <a:off x="1371600" y="5334000"/>
            <a:ext cx="838200" cy="457200"/>
          </a:xfrm>
          <a:prstGeom prst="line">
            <a:avLst/>
          </a:prstGeom>
          <a:noFill/>
          <a:ln w="28575">
            <a:solidFill>
              <a:schemeClr val="tx1"/>
            </a:solidFill>
            <a:round/>
            <a:headEnd/>
            <a:tailEnd type="triangle" w="med" len="med"/>
          </a:ln>
        </p:spPr>
        <p:txBody>
          <a:bodyPr/>
          <a:lstStyle/>
          <a:p>
            <a:endParaRPr lang="en-US"/>
          </a:p>
        </p:txBody>
      </p:sp>
      <p:sp>
        <p:nvSpPr>
          <p:cNvPr id="28685" name="Line 15"/>
          <p:cNvSpPr>
            <a:spLocks noChangeShapeType="1"/>
          </p:cNvSpPr>
          <p:nvPr/>
        </p:nvSpPr>
        <p:spPr bwMode="auto">
          <a:xfrm>
            <a:off x="2438400" y="5334000"/>
            <a:ext cx="838200" cy="457200"/>
          </a:xfrm>
          <a:prstGeom prst="line">
            <a:avLst/>
          </a:prstGeom>
          <a:noFill/>
          <a:ln w="28575">
            <a:solidFill>
              <a:schemeClr val="tx1"/>
            </a:solidFill>
            <a:round/>
            <a:headEnd/>
            <a:tailEnd type="triangle" w="med" len="med"/>
          </a:ln>
        </p:spPr>
        <p:txBody>
          <a:bodyPr/>
          <a:lstStyle/>
          <a:p>
            <a:endParaRPr lang="en-US"/>
          </a:p>
        </p:txBody>
      </p:sp>
      <p:sp>
        <p:nvSpPr>
          <p:cNvPr id="28686" name="Line 16"/>
          <p:cNvSpPr>
            <a:spLocks noChangeShapeType="1"/>
          </p:cNvSpPr>
          <p:nvPr/>
        </p:nvSpPr>
        <p:spPr bwMode="auto">
          <a:xfrm>
            <a:off x="3276600" y="5029200"/>
            <a:ext cx="9906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81000" y="228600"/>
            <a:ext cx="8382000" cy="13112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The Japanese Became Obsessed</a:t>
            </a:r>
            <a:br>
              <a:rPr lang="en-US" sz="4000" b="1">
                <a:solidFill>
                  <a:srgbClr val="E20000"/>
                </a:solidFill>
                <a:effectLst>
                  <a:outerShdw blurRad="38100" dist="38100" dir="2700000" algn="tl">
                    <a:srgbClr val="C0C0C0"/>
                  </a:outerShdw>
                </a:effectLst>
                <a:latin typeface="Japan" pitchFamily="34" charset="0"/>
              </a:rPr>
            </a:br>
            <a:r>
              <a:rPr lang="en-US" sz="4000" b="1">
                <a:solidFill>
                  <a:srgbClr val="E20000"/>
                </a:solidFill>
                <a:effectLst>
                  <a:outerShdw blurRad="38100" dist="38100" dir="2700000" algn="tl">
                    <a:srgbClr val="C0C0C0"/>
                  </a:outerShdw>
                </a:effectLst>
                <a:latin typeface="Japan" pitchFamily="34" charset="0"/>
              </a:rPr>
              <a:t>with Western Styles</a:t>
            </a:r>
          </a:p>
        </p:txBody>
      </p:sp>
      <p:pic>
        <p:nvPicPr>
          <p:cNvPr id="22531" name="Picture 3" descr="5GIRLS"/>
          <p:cNvPicPr>
            <a:picLocks noChangeAspect="1" noChangeArrowheads="1"/>
          </p:cNvPicPr>
          <p:nvPr/>
        </p:nvPicPr>
        <p:blipFill>
          <a:blip r:embed="rId2" cstate="print">
            <a:lum contrast="6000"/>
          </a:blip>
          <a:srcRect/>
          <a:stretch>
            <a:fillRect/>
          </a:stretch>
        </p:blipFill>
        <p:spPr bwMode="auto">
          <a:xfrm>
            <a:off x="962025" y="1744663"/>
            <a:ext cx="3973513" cy="4038600"/>
          </a:xfrm>
          <a:prstGeom prst="rect">
            <a:avLst/>
          </a:prstGeom>
          <a:noFill/>
          <a:ln w="9525">
            <a:solidFill>
              <a:schemeClr val="tx1"/>
            </a:solidFill>
            <a:miter lim="800000"/>
            <a:headEnd/>
            <a:tailEnd/>
          </a:ln>
        </p:spPr>
      </p:pic>
      <p:pic>
        <p:nvPicPr>
          <p:cNvPr id="22532" name="Picture 4" descr="LADY1"/>
          <p:cNvPicPr>
            <a:picLocks noChangeAspect="1" noChangeArrowheads="1"/>
          </p:cNvPicPr>
          <p:nvPr/>
        </p:nvPicPr>
        <p:blipFill>
          <a:blip r:embed="rId3" cstate="print"/>
          <a:srcRect/>
          <a:stretch>
            <a:fillRect/>
          </a:stretch>
        </p:blipFill>
        <p:spPr bwMode="auto">
          <a:xfrm>
            <a:off x="5638800" y="1676400"/>
            <a:ext cx="2619375" cy="4106863"/>
          </a:xfrm>
          <a:prstGeom prst="rect">
            <a:avLst/>
          </a:prstGeom>
          <a:noFill/>
          <a:ln w="9525">
            <a:solidFill>
              <a:schemeClr val="tx1"/>
            </a:solidFill>
            <a:miter lim="800000"/>
            <a:headEnd/>
            <a:tailEnd/>
          </a:ln>
        </p:spPr>
      </p:pic>
      <p:sp>
        <p:nvSpPr>
          <p:cNvPr id="46085" name="Text Box 5"/>
          <p:cNvSpPr txBox="1">
            <a:spLocks noChangeArrowheads="1"/>
          </p:cNvSpPr>
          <p:nvPr/>
        </p:nvSpPr>
        <p:spPr bwMode="auto">
          <a:xfrm>
            <a:off x="1371600" y="6019800"/>
            <a:ext cx="6553200" cy="519113"/>
          </a:xfrm>
          <a:prstGeom prst="rect">
            <a:avLst/>
          </a:prstGeom>
          <a:noFill/>
          <a:ln w="9525">
            <a:noFill/>
            <a:miter lim="800000"/>
            <a:headEnd/>
            <a:tailEnd/>
          </a:ln>
          <a:effectLst>
            <a:outerShdw dist="17961" dir="2700000" algn="ctr" rotWithShape="0">
              <a:schemeClr val="tx2"/>
            </a:outerShdw>
          </a:effectLst>
        </p:spPr>
        <p:txBody>
          <a:bodyPr>
            <a:spAutoFit/>
          </a:bodyPr>
          <a:lstStyle/>
          <a:p>
            <a:pPr algn="ctr">
              <a:spcBef>
                <a:spcPct val="50000"/>
              </a:spcBef>
              <a:defRPr/>
            </a:pPr>
            <a:r>
              <a:rPr lang="en-US" sz="2800" b="1" i="1">
                <a:solidFill>
                  <a:srgbClr val="0033CC"/>
                </a:solidFill>
                <a:latin typeface="Comic Sans MS" pitchFamily="66" charset="0"/>
              </a:rPr>
              <a:t>Civilization and Enlightenment!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228600"/>
            <a:ext cx="8382000" cy="52322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2800" b="1" dirty="0">
                <a:solidFill>
                  <a:srgbClr val="E20000"/>
                </a:solidFill>
                <a:effectLst>
                  <a:outerShdw blurRad="38100" dist="38100" dir="2700000" algn="tl">
                    <a:srgbClr val="C0C0C0"/>
                  </a:outerShdw>
                </a:effectLst>
                <a:latin typeface="Japan" pitchFamily="34" charset="0"/>
              </a:rPr>
              <a:t>Everything Western Was Fashionable!</a:t>
            </a:r>
          </a:p>
        </p:txBody>
      </p:sp>
      <p:pic>
        <p:nvPicPr>
          <p:cNvPr id="23555" name="Picture 3" descr="0000000c"/>
          <p:cNvPicPr>
            <a:picLocks noChangeAspect="1" noChangeArrowheads="1"/>
          </p:cNvPicPr>
          <p:nvPr/>
        </p:nvPicPr>
        <p:blipFill>
          <a:blip r:embed="rId2" cstate="print">
            <a:lum contrast="6000"/>
          </a:blip>
          <a:srcRect/>
          <a:stretch>
            <a:fillRect/>
          </a:stretch>
        </p:blipFill>
        <p:spPr bwMode="auto">
          <a:xfrm>
            <a:off x="990600" y="1041400"/>
            <a:ext cx="7239000" cy="5435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152400"/>
            <a:ext cx="8382000" cy="52322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2800" b="1" dirty="0">
                <a:solidFill>
                  <a:srgbClr val="E20000"/>
                </a:solidFill>
                <a:effectLst>
                  <a:outerShdw blurRad="38100" dist="38100" dir="2700000" algn="tl">
                    <a:srgbClr val="C0C0C0"/>
                  </a:outerShdw>
                </a:effectLst>
                <a:latin typeface="Japan" pitchFamily="34" charset="0"/>
              </a:rPr>
              <a:t>Everything Western Was Fashionable!</a:t>
            </a:r>
          </a:p>
        </p:txBody>
      </p:sp>
      <p:pic>
        <p:nvPicPr>
          <p:cNvPr id="24579" name="Picture 4" descr="Maiji Japan-soldiers &amp; wives"/>
          <p:cNvPicPr>
            <a:picLocks noChangeAspect="1" noChangeArrowheads="1"/>
          </p:cNvPicPr>
          <p:nvPr/>
        </p:nvPicPr>
        <p:blipFill>
          <a:blip r:embed="rId2" cstate="print">
            <a:lum bright="-6000" contrast="6000"/>
          </a:blip>
          <a:srcRect/>
          <a:stretch>
            <a:fillRect/>
          </a:stretch>
        </p:blipFill>
        <p:spPr bwMode="auto">
          <a:xfrm>
            <a:off x="2655888" y="990600"/>
            <a:ext cx="4049712" cy="5029200"/>
          </a:xfrm>
          <a:prstGeom prst="rect">
            <a:avLst/>
          </a:prstGeom>
          <a:noFill/>
          <a:ln w="9525">
            <a:solidFill>
              <a:schemeClr val="tx1"/>
            </a:solidFill>
            <a:miter lim="800000"/>
            <a:headEnd/>
            <a:tailEnd/>
          </a:ln>
        </p:spPr>
      </p:pic>
      <p:sp>
        <p:nvSpPr>
          <p:cNvPr id="24580" name="Text Box 6"/>
          <p:cNvSpPr txBox="1">
            <a:spLocks noChangeArrowheads="1"/>
          </p:cNvSpPr>
          <p:nvPr/>
        </p:nvSpPr>
        <p:spPr bwMode="auto">
          <a:xfrm>
            <a:off x="1371600" y="6172200"/>
            <a:ext cx="6553200" cy="457200"/>
          </a:xfrm>
          <a:prstGeom prst="rect">
            <a:avLst/>
          </a:prstGeom>
          <a:noFill/>
          <a:ln w="9525">
            <a:noFill/>
            <a:miter lim="800000"/>
            <a:headEnd/>
            <a:tailEnd/>
          </a:ln>
        </p:spPr>
        <p:txBody>
          <a:bodyPr>
            <a:spAutoFit/>
          </a:bodyPr>
          <a:lstStyle/>
          <a:p>
            <a:pPr algn="ctr">
              <a:spcBef>
                <a:spcPct val="50000"/>
              </a:spcBef>
            </a:pPr>
            <a:r>
              <a:rPr lang="en-US" sz="2400" b="1">
                <a:latin typeface="Comic Sans MS" pitchFamily="66" charset="0"/>
              </a:rPr>
              <a:t>Japanese soldiers with their wives.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81000" y="152400"/>
            <a:ext cx="8382000" cy="13112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The Rulers Set the Tone </a:t>
            </a:r>
            <a:br>
              <a:rPr lang="en-US" sz="4000" b="1">
                <a:solidFill>
                  <a:srgbClr val="E20000"/>
                </a:solidFill>
                <a:effectLst>
                  <a:outerShdw blurRad="38100" dist="38100" dir="2700000" algn="tl">
                    <a:srgbClr val="C0C0C0"/>
                  </a:outerShdw>
                </a:effectLst>
                <a:latin typeface="Japan" pitchFamily="34" charset="0"/>
              </a:rPr>
            </a:br>
            <a:r>
              <a:rPr lang="en-US" sz="4000" b="1">
                <a:solidFill>
                  <a:srgbClr val="E20000"/>
                </a:solidFill>
                <a:effectLst>
                  <a:outerShdw blurRad="38100" dist="38100" dir="2700000" algn="tl">
                    <a:srgbClr val="C0C0C0"/>
                  </a:outerShdw>
                </a:effectLst>
                <a:latin typeface="Japan" pitchFamily="34" charset="0"/>
              </a:rPr>
              <a:t>with Western Dress</a:t>
            </a:r>
          </a:p>
        </p:txBody>
      </p:sp>
      <p:sp>
        <p:nvSpPr>
          <p:cNvPr id="47107" name="Rectangle 3"/>
          <p:cNvSpPr>
            <a:spLocks noChangeArrowheads="1"/>
          </p:cNvSpPr>
          <p:nvPr/>
        </p:nvSpPr>
        <p:spPr bwMode="auto">
          <a:xfrm>
            <a:off x="914400" y="5807075"/>
            <a:ext cx="7315200" cy="822325"/>
          </a:xfrm>
          <a:prstGeom prst="rect">
            <a:avLst/>
          </a:prstGeom>
          <a:noFill/>
          <a:ln w="9525">
            <a:noFill/>
            <a:miter lim="800000"/>
            <a:headEnd/>
            <a:tailEnd/>
          </a:ln>
          <a:effectLst/>
        </p:spPr>
        <p:txBody>
          <a:bodyPr anchor="ctr">
            <a:spAutoFit/>
          </a:bodyPr>
          <a:lstStyle/>
          <a:p>
            <a:pPr algn="ctr">
              <a:defRPr/>
            </a:pPr>
            <a:r>
              <a:rPr lang="en-US" sz="2400" b="1">
                <a:effectLst>
                  <a:outerShdw blurRad="38100" dist="38100" dir="2700000" algn="tl">
                    <a:srgbClr val="C0C0C0"/>
                  </a:outerShdw>
                </a:effectLst>
                <a:latin typeface="Comic Sans MS" pitchFamily="66" charset="0"/>
              </a:rPr>
              <a:t>Emperor Meiji                Empress Haruko (1868- 1912) </a:t>
            </a:r>
          </a:p>
        </p:txBody>
      </p:sp>
      <p:pic>
        <p:nvPicPr>
          <p:cNvPr id="25604" name="Picture 6" descr="Meiji EMperor"/>
          <p:cNvPicPr>
            <a:picLocks noChangeAspect="1" noChangeArrowheads="1"/>
          </p:cNvPicPr>
          <p:nvPr/>
        </p:nvPicPr>
        <p:blipFill>
          <a:blip r:embed="rId2" cstate="print">
            <a:lum bright="6000" contrast="6000"/>
          </a:blip>
          <a:srcRect/>
          <a:stretch>
            <a:fillRect/>
          </a:stretch>
        </p:blipFill>
        <p:spPr bwMode="auto">
          <a:xfrm>
            <a:off x="914400" y="1600200"/>
            <a:ext cx="2709863" cy="4167188"/>
          </a:xfrm>
          <a:prstGeom prst="rect">
            <a:avLst/>
          </a:prstGeom>
          <a:noFill/>
          <a:ln w="9525">
            <a:solidFill>
              <a:schemeClr val="tx1"/>
            </a:solidFill>
            <a:miter lim="800000"/>
            <a:headEnd/>
            <a:tailEnd/>
          </a:ln>
        </p:spPr>
      </p:pic>
      <p:pic>
        <p:nvPicPr>
          <p:cNvPr id="25605" name="Picture 7" descr="E,press Haruko"/>
          <p:cNvPicPr>
            <a:picLocks noChangeAspect="1" noChangeArrowheads="1"/>
          </p:cNvPicPr>
          <p:nvPr/>
        </p:nvPicPr>
        <p:blipFill>
          <a:blip r:embed="rId3" cstate="print">
            <a:lum bright="6000" contrast="6000"/>
          </a:blip>
          <a:srcRect/>
          <a:stretch>
            <a:fillRect/>
          </a:stretch>
        </p:blipFill>
        <p:spPr bwMode="auto">
          <a:xfrm>
            <a:off x="5002213" y="1600200"/>
            <a:ext cx="3151187" cy="4191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81000" y="333375"/>
            <a:ext cx="8382000" cy="13112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Changing Women’s</a:t>
            </a:r>
            <a:br>
              <a:rPr lang="en-US" sz="4000" b="1">
                <a:solidFill>
                  <a:srgbClr val="E20000"/>
                </a:solidFill>
                <a:effectLst>
                  <a:outerShdw blurRad="38100" dist="38100" dir="2700000" algn="tl">
                    <a:srgbClr val="C0C0C0"/>
                  </a:outerShdw>
                </a:effectLst>
                <a:latin typeface="Japan" pitchFamily="34" charset="0"/>
              </a:rPr>
            </a:br>
            <a:r>
              <a:rPr lang="en-US" sz="4000" b="1">
                <a:solidFill>
                  <a:srgbClr val="E20000"/>
                </a:solidFill>
                <a:effectLst>
                  <a:outerShdw blurRad="38100" dist="38100" dir="2700000" algn="tl">
                    <a:srgbClr val="C0C0C0"/>
                  </a:outerShdw>
                </a:effectLst>
                <a:latin typeface="Japan" pitchFamily="34" charset="0"/>
              </a:rPr>
              <a:t>Fashions</a:t>
            </a:r>
          </a:p>
        </p:txBody>
      </p:sp>
      <p:pic>
        <p:nvPicPr>
          <p:cNvPr id="26627" name="Picture 3" descr="Meiji woman 1900 hairstyle"/>
          <p:cNvPicPr>
            <a:picLocks noChangeAspect="1" noChangeArrowheads="1"/>
          </p:cNvPicPr>
          <p:nvPr/>
        </p:nvPicPr>
        <p:blipFill>
          <a:blip r:embed="rId2" cstate="print">
            <a:lum bright="6000" contrast="6000"/>
          </a:blip>
          <a:srcRect/>
          <a:stretch>
            <a:fillRect/>
          </a:stretch>
        </p:blipFill>
        <p:spPr bwMode="auto">
          <a:xfrm>
            <a:off x="381000" y="1371600"/>
            <a:ext cx="2693988" cy="3581400"/>
          </a:xfrm>
          <a:prstGeom prst="rect">
            <a:avLst/>
          </a:prstGeom>
          <a:noFill/>
          <a:ln w="9525">
            <a:solidFill>
              <a:schemeClr val="tx2"/>
            </a:solidFill>
            <a:miter lim="800000"/>
            <a:headEnd/>
            <a:tailEnd/>
          </a:ln>
        </p:spPr>
      </p:pic>
      <p:pic>
        <p:nvPicPr>
          <p:cNvPr id="26628" name="Picture 4" descr="meiji woman 1900 swimmiing"/>
          <p:cNvPicPr>
            <a:picLocks noChangeAspect="1" noChangeArrowheads="1"/>
          </p:cNvPicPr>
          <p:nvPr/>
        </p:nvPicPr>
        <p:blipFill>
          <a:blip r:embed="rId3" cstate="print">
            <a:lum contrast="6000"/>
          </a:blip>
          <a:srcRect/>
          <a:stretch>
            <a:fillRect/>
          </a:stretch>
        </p:blipFill>
        <p:spPr bwMode="auto">
          <a:xfrm>
            <a:off x="3429000" y="2438400"/>
            <a:ext cx="2457450" cy="3962400"/>
          </a:xfrm>
          <a:prstGeom prst="rect">
            <a:avLst/>
          </a:prstGeom>
          <a:noFill/>
          <a:ln w="9525">
            <a:solidFill>
              <a:schemeClr val="tx2"/>
            </a:solidFill>
            <a:miter lim="800000"/>
            <a:headEnd/>
            <a:tailEnd/>
          </a:ln>
        </p:spPr>
      </p:pic>
      <p:pic>
        <p:nvPicPr>
          <p:cNvPr id="26629" name="Picture 5" descr="Meiji woman 1908 miss japan"/>
          <p:cNvPicPr>
            <a:picLocks noChangeAspect="1" noChangeArrowheads="1"/>
          </p:cNvPicPr>
          <p:nvPr/>
        </p:nvPicPr>
        <p:blipFill>
          <a:blip r:embed="rId4" cstate="print">
            <a:lum bright="6000" contrast="6000"/>
          </a:blip>
          <a:srcRect/>
          <a:stretch>
            <a:fillRect/>
          </a:stretch>
        </p:blipFill>
        <p:spPr bwMode="auto">
          <a:xfrm>
            <a:off x="6172200" y="1371600"/>
            <a:ext cx="2703513" cy="3733800"/>
          </a:xfrm>
          <a:prstGeom prst="rect">
            <a:avLst/>
          </a:prstGeom>
          <a:noFill/>
          <a:ln w="9525">
            <a:solidFill>
              <a:schemeClr val="tx2"/>
            </a:solidFill>
            <a:miter lim="800000"/>
            <a:headEnd/>
            <a:tailEnd/>
          </a:ln>
        </p:spPr>
      </p:pic>
      <p:sp>
        <p:nvSpPr>
          <p:cNvPr id="71686" name="Text Box 6"/>
          <p:cNvSpPr txBox="1">
            <a:spLocks noChangeArrowheads="1"/>
          </p:cNvSpPr>
          <p:nvPr/>
        </p:nvSpPr>
        <p:spPr bwMode="auto">
          <a:xfrm>
            <a:off x="304800" y="5257800"/>
            <a:ext cx="2743200" cy="427038"/>
          </a:xfrm>
          <a:prstGeom prst="rect">
            <a:avLst/>
          </a:prstGeom>
          <a:noFill/>
          <a:ln w="9525">
            <a:noFill/>
            <a:miter lim="800000"/>
            <a:headEnd/>
            <a:tailEnd/>
          </a:ln>
          <a:effectLst/>
        </p:spPr>
        <p:txBody>
          <a:bodyPr>
            <a:spAutoFit/>
          </a:bodyPr>
          <a:lstStyle/>
          <a:p>
            <a:pPr algn="ctr">
              <a:spcBef>
                <a:spcPct val="50000"/>
              </a:spcBef>
              <a:defRPr/>
            </a:pPr>
            <a:r>
              <a:rPr lang="en-US" sz="2200" b="1">
                <a:effectLst>
                  <a:outerShdw blurRad="38100" dist="38100" dir="2700000" algn="tl">
                    <a:srgbClr val="C0C0C0"/>
                  </a:outerShdw>
                </a:effectLst>
                <a:latin typeface="Comic Sans MS" pitchFamily="66" charset="0"/>
              </a:rPr>
              <a:t>1900 Styles</a:t>
            </a:r>
          </a:p>
        </p:txBody>
      </p:sp>
      <p:sp>
        <p:nvSpPr>
          <p:cNvPr id="71687" name="Text Box 7"/>
          <p:cNvSpPr txBox="1">
            <a:spLocks noChangeArrowheads="1"/>
          </p:cNvSpPr>
          <p:nvPr/>
        </p:nvSpPr>
        <p:spPr bwMode="auto">
          <a:xfrm>
            <a:off x="6172200" y="5181600"/>
            <a:ext cx="2743200" cy="1096963"/>
          </a:xfrm>
          <a:prstGeom prst="rect">
            <a:avLst/>
          </a:prstGeom>
          <a:noFill/>
          <a:ln w="9525">
            <a:noFill/>
            <a:miter lim="800000"/>
            <a:headEnd/>
            <a:tailEnd/>
          </a:ln>
          <a:effectLst/>
        </p:spPr>
        <p:txBody>
          <a:bodyPr>
            <a:spAutoFit/>
          </a:bodyPr>
          <a:lstStyle/>
          <a:p>
            <a:pPr algn="ctr">
              <a:spcBef>
                <a:spcPct val="50000"/>
              </a:spcBef>
              <a:defRPr/>
            </a:pPr>
            <a:r>
              <a:rPr lang="en-US" sz="2200" b="1">
                <a:effectLst>
                  <a:outerShdw blurRad="38100" dist="38100" dir="2700000" algn="tl">
                    <a:srgbClr val="C0C0C0"/>
                  </a:outerShdw>
                </a:effectLst>
                <a:latin typeface="Comic Sans MS" pitchFamily="66" charset="0"/>
              </a:rPr>
              <a:t>The First</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“Miss Japan”</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(1908)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153400" cy="4495800"/>
          </a:xfrm>
        </p:spPr>
        <p:txBody>
          <a:bodyPr>
            <a:normAutofit/>
          </a:bodyPr>
          <a:lstStyle/>
          <a:p>
            <a:r>
              <a:rPr lang="en-US" sz="6000" b="1" dirty="0" smtClean="0"/>
              <a:t>Aim:  Why did the Japanese become imperialistic?</a:t>
            </a:r>
            <a:endParaRPr lang="en-US" sz="6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8229600" cy="3505200"/>
          </a:xfrm>
        </p:spPr>
        <p:txBody>
          <a:bodyPr>
            <a:normAutofit/>
          </a:bodyPr>
          <a:lstStyle/>
          <a:p>
            <a:r>
              <a:rPr lang="en-US" sz="3600" dirty="0" err="1" smtClean="0"/>
              <a:t>Industrail</a:t>
            </a:r>
            <a:r>
              <a:rPr lang="en-US" sz="3600" dirty="0" smtClean="0"/>
              <a:t> Revolution in Japan created a DEMAND FOR:</a:t>
            </a:r>
          </a:p>
          <a:p>
            <a:pPr lvl="1"/>
            <a:r>
              <a:rPr lang="en-US" sz="3600" dirty="0" smtClean="0"/>
              <a:t>Foreign Markets</a:t>
            </a:r>
          </a:p>
          <a:p>
            <a:pPr lvl="1"/>
            <a:r>
              <a:rPr lang="en-US" sz="3600" dirty="0" smtClean="0"/>
              <a:t>Raw Materials</a:t>
            </a:r>
            <a:endParaRPr lang="en-US" sz="3600" dirty="0"/>
          </a:p>
        </p:txBody>
      </p:sp>
      <p:sp>
        <p:nvSpPr>
          <p:cNvPr id="3" name="Title 2"/>
          <p:cNvSpPr>
            <a:spLocks noGrp="1"/>
          </p:cNvSpPr>
          <p:nvPr>
            <p:ph type="title"/>
          </p:nvPr>
        </p:nvSpPr>
        <p:spPr>
          <a:xfrm>
            <a:off x="457200" y="152400"/>
            <a:ext cx="8229600" cy="2438400"/>
          </a:xfrm>
        </p:spPr>
        <p:txBody>
          <a:bodyPr>
            <a:normAutofit/>
          </a:bodyPr>
          <a:lstStyle/>
          <a:p>
            <a:r>
              <a:rPr lang="en-US" dirty="0" smtClean="0"/>
              <a:t>Westernization </a:t>
            </a:r>
            <a:r>
              <a:rPr lang="en-US" dirty="0" smtClean="0">
                <a:sym typeface="Wingdings" pitchFamily="2" charset="2"/>
              </a:rPr>
              <a:t> Industrialization  IMPERIALISM (Same as Europe)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4000" dirty="0" smtClean="0"/>
              <a:t>Increase of Japanese Power and Wealth</a:t>
            </a:r>
          </a:p>
          <a:p>
            <a:r>
              <a:rPr lang="en-US" sz="4000" dirty="0" smtClean="0"/>
              <a:t>Japan becomes a major world power</a:t>
            </a:r>
          </a:p>
          <a:p>
            <a:r>
              <a:rPr lang="en-US" sz="4000" dirty="0" smtClean="0"/>
              <a:t>Cultural Diffusion (Westernization)</a:t>
            </a:r>
          </a:p>
          <a:p>
            <a:r>
              <a:rPr lang="en-US" sz="4000" dirty="0" smtClean="0"/>
              <a:t>Industrialization (Raw Materials)</a:t>
            </a:r>
            <a:endParaRPr lang="en-US" sz="4000" dirty="0"/>
          </a:p>
        </p:txBody>
      </p:sp>
      <p:sp>
        <p:nvSpPr>
          <p:cNvPr id="3" name="Title 2"/>
          <p:cNvSpPr>
            <a:spLocks noGrp="1"/>
          </p:cNvSpPr>
          <p:nvPr>
            <p:ph type="title"/>
          </p:nvPr>
        </p:nvSpPr>
        <p:spPr/>
        <p:txBody>
          <a:bodyPr>
            <a:normAutofit fontScale="90000"/>
          </a:bodyPr>
          <a:lstStyle/>
          <a:p>
            <a:r>
              <a:rPr lang="en-US" dirty="0" smtClean="0"/>
              <a:t>Positive Impacts of Japanese Imperialism</a:t>
            </a:r>
            <a:endParaRPr lang="en-US" dirty="0"/>
          </a:p>
        </p:txBody>
      </p:sp>
    </p:spTree>
    <p:extLst>
      <p:ext uri="{BB962C8B-B14F-4D97-AF65-F5344CB8AC3E}">
        <p14:creationId xmlns:p14="http://schemas.microsoft.com/office/powerpoint/2010/main" val="4207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lstStyle/>
          <a:p>
            <a:pPr>
              <a:lnSpc>
                <a:spcPct val="80000"/>
              </a:lnSpc>
            </a:pPr>
            <a:r>
              <a:rPr lang="en-US" sz="3600" dirty="0" smtClean="0"/>
              <a:t>Feudalism</a:t>
            </a:r>
          </a:p>
          <a:p>
            <a:pPr lvl="1">
              <a:lnSpc>
                <a:spcPct val="80000"/>
              </a:lnSpc>
            </a:pPr>
            <a:r>
              <a:rPr lang="en-US" sz="3200" dirty="0" smtClean="0"/>
              <a:t>Society is divided into rigid classes</a:t>
            </a:r>
          </a:p>
          <a:p>
            <a:pPr lvl="1">
              <a:lnSpc>
                <a:spcPct val="80000"/>
              </a:lnSpc>
            </a:pPr>
            <a:r>
              <a:rPr lang="en-US" sz="3200" dirty="0" smtClean="0"/>
              <a:t>Japan was ruled by the </a:t>
            </a:r>
            <a:r>
              <a:rPr lang="en-US" sz="3200" b="1" dirty="0" smtClean="0"/>
              <a:t>Shogun</a:t>
            </a:r>
          </a:p>
          <a:p>
            <a:pPr lvl="1">
              <a:lnSpc>
                <a:spcPct val="80000"/>
              </a:lnSpc>
            </a:pPr>
            <a:r>
              <a:rPr lang="en-US" sz="3200" u="sng" dirty="0" smtClean="0"/>
              <a:t>Shogun</a:t>
            </a:r>
            <a:r>
              <a:rPr lang="en-US" sz="3200" dirty="0" smtClean="0"/>
              <a:t> – Military leader with absolute control </a:t>
            </a:r>
          </a:p>
          <a:p>
            <a:pPr lvl="1">
              <a:lnSpc>
                <a:spcPct val="80000"/>
              </a:lnSpc>
            </a:pPr>
            <a:r>
              <a:rPr lang="en-US" sz="3200" dirty="0" smtClean="0"/>
              <a:t>Emperor had little real power</a:t>
            </a:r>
          </a:p>
          <a:p>
            <a:pPr>
              <a:lnSpc>
                <a:spcPct val="80000"/>
              </a:lnSpc>
              <a:buNone/>
            </a:pPr>
            <a:endParaRPr lang="en-US" sz="3200" b="1" dirty="0" smtClean="0"/>
          </a:p>
          <a:p>
            <a:pPr>
              <a:lnSpc>
                <a:spcPct val="80000"/>
              </a:lnSpc>
            </a:pPr>
            <a:r>
              <a:rPr lang="en-US" sz="3600" dirty="0" smtClean="0"/>
              <a:t>Japan has a policy of </a:t>
            </a:r>
            <a:r>
              <a:rPr lang="en-US" sz="3600" b="1" dirty="0" smtClean="0"/>
              <a:t>Isolationism</a:t>
            </a:r>
          </a:p>
          <a:p>
            <a:pPr>
              <a:buNone/>
            </a:pPr>
            <a:endParaRPr lang="en-US" dirty="0"/>
          </a:p>
        </p:txBody>
      </p:sp>
      <p:sp>
        <p:nvSpPr>
          <p:cNvPr id="3" name="Title 2"/>
          <p:cNvSpPr>
            <a:spLocks noGrp="1"/>
          </p:cNvSpPr>
          <p:nvPr>
            <p:ph type="title"/>
          </p:nvPr>
        </p:nvSpPr>
        <p:spPr>
          <a:xfrm>
            <a:off x="457200" y="152400"/>
            <a:ext cx="8229600" cy="914400"/>
          </a:xfrm>
        </p:spPr>
        <p:txBody>
          <a:bodyPr>
            <a:normAutofit fontScale="90000"/>
          </a:bodyPr>
          <a:lstStyle/>
          <a:p>
            <a:r>
              <a:rPr b="1" smtClean="0"/>
              <a:t>Tokugawa </a:t>
            </a:r>
            <a:r>
              <a:rPr b="1" dirty="0" err="1" smtClean="0"/>
              <a:t>Shogunate</a:t>
            </a:r>
            <a:r>
              <a:rPr b="1" dirty="0" smtClean="0"/>
              <a:t> (1603 </a:t>
            </a:r>
            <a:r>
              <a:rPr lang="en-US" b="1" dirty="0" smtClean="0"/>
              <a:t>–</a:t>
            </a:r>
            <a:r>
              <a:rPr b="1" dirty="0" smtClean="0"/>
              <a:t> 1868)</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Japan dominates East Asia</a:t>
            </a:r>
          </a:p>
          <a:p>
            <a:r>
              <a:rPr lang="en-US" sz="4000" dirty="0" smtClean="0"/>
              <a:t>Loss of tradition and culture</a:t>
            </a:r>
          </a:p>
          <a:p>
            <a:r>
              <a:rPr lang="en-US" sz="4000" dirty="0" smtClean="0"/>
              <a:t>Japan exploits resources in the Pacific</a:t>
            </a:r>
          </a:p>
          <a:p>
            <a:r>
              <a:rPr lang="en-US" sz="4000" dirty="0" smtClean="0"/>
              <a:t>War and Conflict</a:t>
            </a:r>
          </a:p>
          <a:p>
            <a:pPr lvl="1"/>
            <a:r>
              <a:rPr lang="en-US" sz="3800" dirty="0" smtClean="0"/>
              <a:t>Russia, China, Korea, US</a:t>
            </a:r>
            <a:endParaRPr lang="en-US" sz="3800" dirty="0"/>
          </a:p>
        </p:txBody>
      </p:sp>
      <p:sp>
        <p:nvSpPr>
          <p:cNvPr id="3" name="Title 2"/>
          <p:cNvSpPr>
            <a:spLocks noGrp="1"/>
          </p:cNvSpPr>
          <p:nvPr>
            <p:ph type="title"/>
          </p:nvPr>
        </p:nvSpPr>
        <p:spPr>
          <a:xfrm>
            <a:off x="0" y="152400"/>
            <a:ext cx="8915400" cy="1219200"/>
          </a:xfrm>
        </p:spPr>
        <p:txBody>
          <a:bodyPr>
            <a:normAutofit fontScale="90000"/>
          </a:bodyPr>
          <a:lstStyle/>
          <a:p>
            <a:r>
              <a:rPr lang="en-US" dirty="0" smtClean="0"/>
              <a:t>Negative Impacts of Japanese Imperialism</a:t>
            </a:r>
            <a:endParaRPr lang="en-US" dirty="0"/>
          </a:p>
        </p:txBody>
      </p:sp>
    </p:spTree>
    <p:extLst>
      <p:ext uri="{BB962C8B-B14F-4D97-AF65-F5344CB8AC3E}">
        <p14:creationId xmlns:p14="http://schemas.microsoft.com/office/powerpoint/2010/main" val="4009519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rmAutofit fontScale="92500"/>
          </a:bodyPr>
          <a:lstStyle/>
          <a:p>
            <a:r>
              <a:rPr lang="en-US" dirty="0" smtClean="0"/>
              <a:t>Japan Adopts Western Military Technology</a:t>
            </a:r>
          </a:p>
          <a:p>
            <a:pPr>
              <a:buNone/>
            </a:pPr>
            <a:endParaRPr lang="en-US" dirty="0" smtClean="0"/>
          </a:p>
          <a:p>
            <a:pPr>
              <a:buNone/>
            </a:pPr>
            <a:r>
              <a:rPr lang="en-US" dirty="0" smtClean="0"/>
              <a:t>Korea</a:t>
            </a:r>
          </a:p>
          <a:p>
            <a:r>
              <a:rPr lang="en-US" dirty="0" smtClean="0"/>
              <a:t>China, Russia and Japan compete</a:t>
            </a:r>
          </a:p>
          <a:p>
            <a:r>
              <a:rPr lang="en-US" dirty="0" smtClean="0"/>
              <a:t>1876 – Japan forced Korea to open ports</a:t>
            </a:r>
          </a:p>
          <a:p>
            <a:endParaRPr lang="en-US" dirty="0" smtClean="0"/>
          </a:p>
          <a:p>
            <a:pPr>
              <a:buNone/>
            </a:pPr>
            <a:r>
              <a:rPr lang="en-US" dirty="0" smtClean="0"/>
              <a:t>1894 Sino (CHINA) – Japanese War: Japan wins easily</a:t>
            </a:r>
          </a:p>
          <a:p>
            <a:r>
              <a:rPr lang="en-US" dirty="0" smtClean="0"/>
              <a:t>Japan has influence in China</a:t>
            </a:r>
          </a:p>
          <a:p>
            <a:pPr>
              <a:buNone/>
            </a:pPr>
            <a:endParaRPr lang="en-US" dirty="0" smtClean="0"/>
          </a:p>
          <a:p>
            <a:pPr>
              <a:buNone/>
            </a:pPr>
            <a:r>
              <a:rPr lang="en-US" dirty="0" smtClean="0"/>
              <a:t>1904 Russo – Japanese War</a:t>
            </a:r>
          </a:p>
          <a:p>
            <a:r>
              <a:rPr lang="en-US" dirty="0" smtClean="0"/>
              <a:t>Treaty of Portsmouth </a:t>
            </a:r>
            <a:r>
              <a:rPr lang="en-US" dirty="0" smtClean="0">
                <a:sym typeface="Wingdings" pitchFamily="2" charset="2"/>
              </a:rPr>
              <a:t> Japan get Korea and Manchuria</a:t>
            </a:r>
            <a:endParaRPr lang="en-US" dirty="0" smtClean="0"/>
          </a:p>
        </p:txBody>
      </p:sp>
      <p:sp>
        <p:nvSpPr>
          <p:cNvPr id="3" name="Title 2"/>
          <p:cNvSpPr>
            <a:spLocks noGrp="1"/>
          </p:cNvSpPr>
          <p:nvPr>
            <p:ph type="title"/>
          </p:nvPr>
        </p:nvSpPr>
        <p:spPr>
          <a:xfrm>
            <a:off x="457200" y="152400"/>
            <a:ext cx="8229600" cy="838200"/>
          </a:xfrm>
        </p:spPr>
        <p:txBody>
          <a:bodyPr/>
          <a:lstStyle/>
          <a:p>
            <a:r>
              <a:rPr b="1" dirty="0" smtClean="0"/>
              <a:t>Japanese Imperialism</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4336122"/>
              </p:ext>
            </p:extLst>
          </p:nvPr>
        </p:nvGraphicFramePr>
        <p:xfrm>
          <a:off x="457200" y="228601"/>
          <a:ext cx="8077200" cy="6512500"/>
        </p:xfrm>
        <a:graphic>
          <a:graphicData uri="http://schemas.openxmlformats.org/drawingml/2006/table">
            <a:tbl>
              <a:tblPr firstRow="1" bandRow="1">
                <a:tableStyleId>{5C22544A-7EE6-4342-B048-85BDC9FD1C3A}</a:tableStyleId>
              </a:tblPr>
              <a:tblGrid>
                <a:gridCol w="2692400"/>
                <a:gridCol w="2692400"/>
                <a:gridCol w="2692400"/>
              </a:tblGrid>
              <a:tr h="796525">
                <a:tc>
                  <a:txBody>
                    <a:bodyPr/>
                    <a:lstStyle/>
                    <a:p>
                      <a:pPr algn="ctr"/>
                      <a:r>
                        <a:rPr lang="en-US" sz="3200" dirty="0" smtClean="0"/>
                        <a:t>YEAR</a:t>
                      </a:r>
                      <a:endParaRPr lang="en-US" sz="3200" dirty="0"/>
                    </a:p>
                  </a:txBody>
                  <a:tcPr/>
                </a:tc>
                <a:tc>
                  <a:txBody>
                    <a:bodyPr/>
                    <a:lstStyle/>
                    <a:p>
                      <a:pPr algn="ctr"/>
                      <a:r>
                        <a:rPr lang="en-US" sz="3200" dirty="0" smtClean="0"/>
                        <a:t>REGION</a:t>
                      </a:r>
                      <a:endParaRPr lang="en-US" sz="3200" dirty="0"/>
                    </a:p>
                  </a:txBody>
                  <a:tcPr/>
                </a:tc>
                <a:tc>
                  <a:txBody>
                    <a:bodyPr/>
                    <a:lstStyle/>
                    <a:p>
                      <a:pPr algn="ctr"/>
                      <a:r>
                        <a:rPr lang="en-US" sz="3200" dirty="0" smtClean="0"/>
                        <a:t>RESULT</a:t>
                      </a:r>
                      <a:endParaRPr lang="en-US" sz="3200" dirty="0"/>
                    </a:p>
                  </a:txBody>
                  <a:tcPr/>
                </a:tc>
              </a:tr>
              <a:tr h="1692615">
                <a:tc>
                  <a:txBody>
                    <a:bodyPr/>
                    <a:lstStyle/>
                    <a:p>
                      <a:r>
                        <a:rPr lang="en-US" sz="2800" dirty="0" smtClean="0"/>
                        <a:t>1894</a:t>
                      </a:r>
                      <a:endParaRPr lang="en-US" sz="2800" dirty="0"/>
                    </a:p>
                  </a:txBody>
                  <a:tcPr/>
                </a:tc>
                <a:tc>
                  <a:txBody>
                    <a:bodyPr/>
                    <a:lstStyle/>
                    <a:p>
                      <a:r>
                        <a:rPr lang="en-US" sz="2800" dirty="0" smtClean="0"/>
                        <a:t>Sino</a:t>
                      </a:r>
                      <a:r>
                        <a:rPr lang="en-US" sz="2800" baseline="0" dirty="0" smtClean="0"/>
                        <a:t> –Japanese War</a:t>
                      </a:r>
                    </a:p>
                    <a:p>
                      <a:r>
                        <a:rPr lang="en-US" sz="2800" baseline="0" dirty="0" smtClean="0"/>
                        <a:t>Sino = CHINA</a:t>
                      </a:r>
                      <a:endParaRPr lang="en-US" sz="2800" dirty="0"/>
                    </a:p>
                  </a:txBody>
                  <a:tcPr/>
                </a:tc>
                <a:tc>
                  <a:txBody>
                    <a:bodyPr/>
                    <a:lstStyle/>
                    <a:p>
                      <a:r>
                        <a:rPr lang="en-US" sz="2800" dirty="0" smtClean="0"/>
                        <a:t>Japan wins easily, gains influence</a:t>
                      </a:r>
                      <a:r>
                        <a:rPr lang="en-US" sz="2800" baseline="0" dirty="0" smtClean="0"/>
                        <a:t> in China.</a:t>
                      </a:r>
                      <a:endParaRPr lang="en-US" sz="2800" dirty="0"/>
                    </a:p>
                  </a:txBody>
                  <a:tcPr/>
                </a:tc>
              </a:tr>
              <a:tr h="2066646">
                <a:tc>
                  <a:txBody>
                    <a:bodyPr/>
                    <a:lstStyle/>
                    <a:p>
                      <a:r>
                        <a:rPr lang="en-US" sz="2800" dirty="0" smtClean="0"/>
                        <a:t>1904</a:t>
                      </a:r>
                      <a:endParaRPr lang="en-US" sz="2800" dirty="0"/>
                    </a:p>
                  </a:txBody>
                  <a:tcPr/>
                </a:tc>
                <a:tc>
                  <a:txBody>
                    <a:bodyPr/>
                    <a:lstStyle/>
                    <a:p>
                      <a:r>
                        <a:rPr lang="en-US" sz="2800" dirty="0" err="1" smtClean="0"/>
                        <a:t>Ruso</a:t>
                      </a:r>
                      <a:r>
                        <a:rPr lang="en-US" sz="2800" dirty="0" smtClean="0"/>
                        <a:t>-Japanese War</a:t>
                      </a:r>
                    </a:p>
                    <a:p>
                      <a:r>
                        <a:rPr lang="en-US" sz="2800" dirty="0" err="1" smtClean="0"/>
                        <a:t>Ruso</a:t>
                      </a:r>
                      <a:r>
                        <a:rPr lang="en-US" sz="2800" dirty="0" smtClean="0"/>
                        <a:t>=Russia</a:t>
                      </a:r>
                      <a:endParaRPr lang="en-US" sz="2800" dirty="0"/>
                    </a:p>
                  </a:txBody>
                  <a:tcPr/>
                </a:tc>
                <a:tc>
                  <a:txBody>
                    <a:bodyPr/>
                    <a:lstStyle/>
                    <a:p>
                      <a:r>
                        <a:rPr lang="en-US" sz="2800" dirty="0" smtClean="0"/>
                        <a:t>Japan wins, gains global prominence. Gains</a:t>
                      </a:r>
                      <a:r>
                        <a:rPr lang="en-US" sz="2800" baseline="0" dirty="0" smtClean="0"/>
                        <a:t> Korea and Manchuria</a:t>
                      </a:r>
                      <a:endParaRPr lang="en-US" sz="2800" dirty="0"/>
                    </a:p>
                  </a:txBody>
                  <a:tcPr/>
                </a:tc>
              </a:tr>
              <a:tr h="1692615">
                <a:tc>
                  <a:txBody>
                    <a:bodyPr/>
                    <a:lstStyle/>
                    <a:p>
                      <a:r>
                        <a:rPr lang="en-US" sz="2800" dirty="0" smtClean="0"/>
                        <a:t>1910</a:t>
                      </a:r>
                      <a:endParaRPr lang="en-US" sz="2800" dirty="0"/>
                    </a:p>
                  </a:txBody>
                  <a:tcPr/>
                </a:tc>
                <a:tc>
                  <a:txBody>
                    <a:bodyPr/>
                    <a:lstStyle/>
                    <a:p>
                      <a:r>
                        <a:rPr lang="en-US" sz="2800" dirty="0" smtClean="0"/>
                        <a:t>Korea</a:t>
                      </a:r>
                      <a:endParaRPr lang="en-US" sz="2800" dirty="0"/>
                    </a:p>
                  </a:txBody>
                  <a:tcPr/>
                </a:tc>
                <a:tc>
                  <a:txBody>
                    <a:bodyPr/>
                    <a:lstStyle/>
                    <a:p>
                      <a:r>
                        <a:rPr lang="en-US" sz="2800" dirty="0" smtClean="0"/>
                        <a:t>Korea is Annexed by Japan</a:t>
                      </a:r>
                      <a:endParaRPr lang="en-US" sz="2800" dirty="0"/>
                    </a:p>
                  </a:txBody>
                  <a:tcPr/>
                </a:tc>
              </a:tr>
            </a:tbl>
          </a:graphicData>
        </a:graphic>
      </p:graphicFrame>
    </p:spTree>
    <p:extLst>
      <p:ext uri="{BB962C8B-B14F-4D97-AF65-F5344CB8AC3E}">
        <p14:creationId xmlns:p14="http://schemas.microsoft.com/office/powerpoint/2010/main" val="947039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81000" y="762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The Russo-Japanese War:</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1904-1905</a:t>
            </a:r>
          </a:p>
        </p:txBody>
      </p:sp>
      <p:pic>
        <p:nvPicPr>
          <p:cNvPr id="34819" name="Picture 3" descr="naval battle Russo-Japanese War"/>
          <p:cNvPicPr>
            <a:picLocks noChangeAspect="1" noChangeArrowheads="1"/>
          </p:cNvPicPr>
          <p:nvPr/>
        </p:nvPicPr>
        <p:blipFill>
          <a:blip r:embed="rId2" cstate="print">
            <a:lum contrast="6000"/>
          </a:blip>
          <a:srcRect l="870"/>
          <a:stretch>
            <a:fillRect/>
          </a:stretch>
        </p:blipFill>
        <p:spPr bwMode="auto">
          <a:xfrm>
            <a:off x="533400" y="1416050"/>
            <a:ext cx="8077200" cy="4146550"/>
          </a:xfrm>
          <a:prstGeom prst="rect">
            <a:avLst/>
          </a:prstGeom>
          <a:noFill/>
          <a:ln w="9525">
            <a:solidFill>
              <a:schemeClr val="tx1"/>
            </a:solidFill>
            <a:miter lim="800000"/>
            <a:headEnd/>
            <a:tailEnd/>
          </a:ln>
        </p:spPr>
      </p:pic>
      <p:sp>
        <p:nvSpPr>
          <p:cNvPr id="54276" name="Text Box 4"/>
          <p:cNvSpPr txBox="1">
            <a:spLocks noChangeArrowheads="1"/>
          </p:cNvSpPr>
          <p:nvPr/>
        </p:nvSpPr>
        <p:spPr bwMode="auto">
          <a:xfrm>
            <a:off x="1219200" y="5715000"/>
            <a:ext cx="6781800" cy="946150"/>
          </a:xfrm>
          <a:prstGeom prst="rect">
            <a:avLst/>
          </a:prstGeom>
          <a:noFill/>
          <a:ln w="9525">
            <a:noFill/>
            <a:miter lim="800000"/>
            <a:headEnd/>
            <a:tailEnd/>
          </a:ln>
          <a:effectLst/>
        </p:spPr>
        <p:txBody>
          <a:bodyPr>
            <a:spAutoFit/>
          </a:bodyPr>
          <a:lstStyle/>
          <a:p>
            <a:pPr algn="ctr">
              <a:defRPr/>
            </a:pPr>
            <a:r>
              <a:rPr lang="en-US" sz="2800" b="1">
                <a:effectLst>
                  <a:outerShdw blurRad="38100" dist="38100" dir="2700000" algn="tl">
                    <a:srgbClr val="C0C0C0"/>
                  </a:outerShdw>
                </a:effectLst>
                <a:latin typeface="Comic Sans MS" pitchFamily="66" charset="0"/>
              </a:rPr>
              <a:t>The </a:t>
            </a:r>
            <a:r>
              <a:rPr lang="en-US" sz="2800" b="1">
                <a:solidFill>
                  <a:srgbClr val="0033CC"/>
                </a:solidFill>
                <a:effectLst>
                  <a:outerShdw blurRad="38100" dist="38100" dir="2700000" algn="tl">
                    <a:srgbClr val="C0C0C0"/>
                  </a:outerShdw>
                </a:effectLst>
                <a:latin typeface="Comic Sans MS" pitchFamily="66" charset="0"/>
              </a:rPr>
              <a:t>Battle of Tsushima</a:t>
            </a:r>
            <a:r>
              <a:rPr lang="en-US" sz="2800" b="1">
                <a:effectLst>
                  <a:outerShdw blurRad="38100" dist="38100" dir="2700000" algn="tl">
                    <a:srgbClr val="C0C0C0"/>
                  </a:outerShdw>
                </a:effectLst>
                <a:latin typeface="Comic Sans MS" pitchFamily="66" charset="0"/>
              </a:rPr>
              <a:t>:</a:t>
            </a:r>
            <a:br>
              <a:rPr lang="en-US" sz="2800" b="1">
                <a:effectLst>
                  <a:outerShdw blurRad="38100" dist="38100" dir="2700000" algn="tl">
                    <a:srgbClr val="C0C0C0"/>
                  </a:outerShdw>
                </a:effectLst>
                <a:latin typeface="Comic Sans MS" pitchFamily="66" charset="0"/>
              </a:rPr>
            </a:br>
            <a:r>
              <a:rPr lang="en-US" sz="2800" b="1">
                <a:effectLst>
                  <a:outerShdw blurRad="38100" dist="38100" dir="2700000" algn="tl">
                    <a:srgbClr val="C0C0C0"/>
                  </a:outerShdw>
                </a:effectLst>
                <a:latin typeface="Comic Sans MS" pitchFamily="66" charset="0"/>
              </a:rPr>
              <a:t>The results startled the world!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81000" y="42545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Sino-Japanese War:  1894-1895</a:t>
            </a:r>
          </a:p>
        </p:txBody>
      </p:sp>
      <p:pic>
        <p:nvPicPr>
          <p:cNvPr id="30723" name="Picture 3" descr="Meiji Emperor in Hiroshima during Sino-Jap war"/>
          <p:cNvPicPr>
            <a:picLocks noChangeAspect="1" noChangeArrowheads="1"/>
          </p:cNvPicPr>
          <p:nvPr/>
        </p:nvPicPr>
        <p:blipFill>
          <a:blip r:embed="rId2" cstate="print">
            <a:clrChange>
              <a:clrFrom>
                <a:srgbClr val="FBFBFB"/>
              </a:clrFrom>
              <a:clrTo>
                <a:srgbClr val="FBFBFB">
                  <a:alpha val="0"/>
                </a:srgbClr>
              </a:clrTo>
            </a:clrChange>
            <a:lum bright="-6000" contrast="6000"/>
          </a:blip>
          <a:srcRect/>
          <a:stretch>
            <a:fillRect/>
          </a:stretch>
        </p:blipFill>
        <p:spPr bwMode="auto">
          <a:xfrm>
            <a:off x="609600" y="1471613"/>
            <a:ext cx="8001000" cy="4167187"/>
          </a:xfrm>
          <a:prstGeom prst="rect">
            <a:avLst/>
          </a:prstGeom>
          <a:noFill/>
          <a:ln w="9525">
            <a:noFill/>
            <a:miter lim="800000"/>
            <a:headEnd/>
            <a:tailEnd/>
          </a:ln>
        </p:spPr>
      </p:pic>
      <p:sp>
        <p:nvSpPr>
          <p:cNvPr id="52228" name="Text Box 4"/>
          <p:cNvSpPr txBox="1">
            <a:spLocks noChangeArrowheads="1"/>
          </p:cNvSpPr>
          <p:nvPr/>
        </p:nvSpPr>
        <p:spPr bwMode="auto">
          <a:xfrm>
            <a:off x="0" y="5715000"/>
            <a:ext cx="9144000" cy="822325"/>
          </a:xfrm>
          <a:prstGeom prst="rect">
            <a:avLst/>
          </a:prstGeom>
          <a:noFill/>
          <a:ln w="9525">
            <a:noFill/>
            <a:miter lim="800000"/>
            <a:headEnd/>
            <a:tailEnd/>
          </a:ln>
          <a:effectLst/>
        </p:spPr>
        <p:txBody>
          <a:bodyPr>
            <a:spAutoFit/>
          </a:bodyPr>
          <a:lstStyle/>
          <a:p>
            <a:pPr algn="ctr">
              <a:spcBef>
                <a:spcPct val="50000"/>
              </a:spcBef>
              <a:defRPr/>
            </a:pPr>
            <a:r>
              <a:rPr lang="en-US" sz="2400" b="1"/>
              <a:t>      </a:t>
            </a:r>
            <a:r>
              <a:rPr lang="en-US" sz="2400" b="1">
                <a:effectLst>
                  <a:outerShdw blurRad="38100" dist="38100" dir="2700000" algn="tl">
                    <a:srgbClr val="C0C0C0"/>
                  </a:outerShdw>
                </a:effectLst>
                <a:latin typeface="Comic Sans MS" pitchFamily="66" charset="0"/>
              </a:rPr>
              <a:t>The Meiji Emperor was in Hiroshima during the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Sino-Japanese War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81000" y="2286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President Teddy Roosevelt </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Mediates the Peace</a:t>
            </a:r>
          </a:p>
        </p:txBody>
      </p:sp>
      <p:sp>
        <p:nvSpPr>
          <p:cNvPr id="55302" name="Text Box 6"/>
          <p:cNvSpPr txBox="1">
            <a:spLocks noChangeArrowheads="1"/>
          </p:cNvSpPr>
          <p:nvPr/>
        </p:nvSpPr>
        <p:spPr bwMode="auto">
          <a:xfrm>
            <a:off x="914400" y="5867400"/>
            <a:ext cx="7315200" cy="885825"/>
          </a:xfrm>
          <a:prstGeom prst="rect">
            <a:avLst/>
          </a:prstGeom>
          <a:noFill/>
          <a:ln w="9525">
            <a:noFill/>
            <a:miter lim="800000"/>
            <a:headEnd/>
            <a:tailEnd/>
          </a:ln>
          <a:effectLst/>
        </p:spPr>
        <p:txBody>
          <a:bodyPr>
            <a:spAutoFit/>
          </a:bodyPr>
          <a:lstStyle/>
          <a:p>
            <a:pPr algn="ctr">
              <a:spcBef>
                <a:spcPct val="50000"/>
              </a:spcBef>
              <a:defRPr/>
            </a:pPr>
            <a:r>
              <a:rPr lang="en-US" sz="2600" b="1">
                <a:effectLst>
                  <a:outerShdw blurRad="38100" dist="38100" dir="2700000" algn="tl">
                    <a:srgbClr val="C0C0C0"/>
                  </a:outerShdw>
                </a:effectLst>
                <a:latin typeface="Comic Sans MS" pitchFamily="66" charset="0"/>
              </a:rPr>
              <a:t>The </a:t>
            </a:r>
            <a:r>
              <a:rPr lang="en-US" sz="2600" b="1">
                <a:solidFill>
                  <a:srgbClr val="0033CC"/>
                </a:solidFill>
                <a:effectLst>
                  <a:outerShdw blurRad="38100" dist="38100" dir="2700000" algn="tl">
                    <a:srgbClr val="C0C0C0"/>
                  </a:outerShdw>
                </a:effectLst>
                <a:latin typeface="Comic Sans MS" pitchFamily="66" charset="0"/>
              </a:rPr>
              <a:t>Treaty of Portsmouth</a:t>
            </a:r>
            <a:r>
              <a:rPr lang="en-US" sz="2600" b="1">
                <a:effectLst>
                  <a:outerShdw blurRad="38100" dist="38100" dir="2700000" algn="tl">
                    <a:srgbClr val="C0C0C0"/>
                  </a:outerShdw>
                </a:effectLst>
                <a:latin typeface="Comic Sans MS" pitchFamily="66" charset="0"/>
              </a:rPr>
              <a:t>, NH ended the Russo-Japanese War.</a:t>
            </a:r>
          </a:p>
        </p:txBody>
      </p:sp>
      <p:pic>
        <p:nvPicPr>
          <p:cNvPr id="35844" name="Picture 7" descr="Teddy in Japan"/>
          <p:cNvPicPr>
            <a:picLocks noChangeAspect="1" noChangeArrowheads="1"/>
          </p:cNvPicPr>
          <p:nvPr/>
        </p:nvPicPr>
        <p:blipFill>
          <a:blip r:embed="rId2" cstate="print">
            <a:lum bright="6000"/>
          </a:blip>
          <a:srcRect/>
          <a:stretch>
            <a:fillRect/>
          </a:stretch>
        </p:blipFill>
        <p:spPr bwMode="auto">
          <a:xfrm>
            <a:off x="2266950" y="1566863"/>
            <a:ext cx="4514850" cy="4071937"/>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381000" y="2286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Soldiers on the Battlefield</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During the Sino-Japanese War</a:t>
            </a:r>
          </a:p>
        </p:txBody>
      </p:sp>
      <p:pic>
        <p:nvPicPr>
          <p:cNvPr id="31747" name="Picture 3" descr="Sino-jap war winter"/>
          <p:cNvPicPr>
            <a:picLocks noChangeAspect="1" noChangeArrowheads="1"/>
          </p:cNvPicPr>
          <p:nvPr/>
        </p:nvPicPr>
        <p:blipFill>
          <a:blip r:embed="rId2" cstate="print">
            <a:lum contrast="6000"/>
          </a:blip>
          <a:srcRect/>
          <a:stretch>
            <a:fillRect/>
          </a:stretch>
        </p:blipFill>
        <p:spPr bwMode="auto">
          <a:xfrm>
            <a:off x="381000" y="1752600"/>
            <a:ext cx="8382000" cy="4232275"/>
          </a:xfrm>
          <a:prstGeom prst="rect">
            <a:avLst/>
          </a:prstGeom>
          <a:noFill/>
          <a:ln w="9525">
            <a:solidFill>
              <a:schemeClr val="tx1"/>
            </a:solidFill>
            <a:miter lim="800000"/>
            <a:headEnd/>
            <a:tailEnd/>
          </a:ln>
        </p:spPr>
      </p:pic>
      <p:sp>
        <p:nvSpPr>
          <p:cNvPr id="53252" name="Text Box 4"/>
          <p:cNvSpPr txBox="1">
            <a:spLocks noChangeArrowheads="1"/>
          </p:cNvSpPr>
          <p:nvPr/>
        </p:nvSpPr>
        <p:spPr bwMode="auto">
          <a:xfrm>
            <a:off x="914400" y="6172200"/>
            <a:ext cx="7315200" cy="488950"/>
          </a:xfrm>
          <a:prstGeom prst="rect">
            <a:avLst/>
          </a:prstGeom>
          <a:noFill/>
          <a:ln w="9525">
            <a:noFill/>
            <a:miter lim="800000"/>
            <a:headEnd/>
            <a:tailEnd/>
          </a:ln>
          <a:effectLst/>
        </p:spPr>
        <p:txBody>
          <a:bodyPr>
            <a:spAutoFit/>
          </a:bodyPr>
          <a:lstStyle/>
          <a:p>
            <a:pPr algn="ctr">
              <a:spcBef>
                <a:spcPct val="50000"/>
              </a:spcBef>
              <a:defRPr/>
            </a:pPr>
            <a:r>
              <a:rPr lang="en-US" sz="2600" b="1">
                <a:effectLst>
                  <a:outerShdw blurRad="38100" dist="38100" dir="2700000" algn="tl">
                    <a:srgbClr val="C0C0C0"/>
                  </a:outerShdw>
                </a:effectLst>
                <a:latin typeface="Comic Sans MS" pitchFamily="66" charset="0"/>
              </a:rPr>
              <a:t>The </a:t>
            </a:r>
            <a:r>
              <a:rPr lang="en-US" sz="2600" b="1">
                <a:solidFill>
                  <a:srgbClr val="0033CC"/>
                </a:solidFill>
                <a:effectLst>
                  <a:outerShdw blurRad="38100" dist="38100" dir="2700000" algn="tl">
                    <a:srgbClr val="C0C0C0"/>
                  </a:outerShdw>
                </a:effectLst>
                <a:latin typeface="Comic Sans MS" pitchFamily="66" charset="0"/>
              </a:rPr>
              <a:t>Treaty of Shimonoseki</a:t>
            </a:r>
            <a:r>
              <a:rPr lang="en-US" sz="2600" b="1">
                <a:effectLst>
                  <a:outerShdw blurRad="38100" dist="38100" dir="2700000" algn="tl">
                    <a:srgbClr val="C0C0C0"/>
                  </a:outerShdw>
                </a:effectLst>
                <a:latin typeface="Comic Sans MS" pitchFamily="66" charset="0"/>
              </a:rPr>
              <a:t> ended the war.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81000" y="1524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Expansionism</a:t>
            </a:r>
            <a:br>
              <a:rPr lang="en-US" sz="3600" b="1">
                <a:solidFill>
                  <a:srgbClr val="E20000"/>
                </a:solidFill>
                <a:effectLst>
                  <a:outerShdw blurRad="38100" dist="38100" dir="2700000" algn="tl">
                    <a:srgbClr val="C0C0C0"/>
                  </a:outerShdw>
                </a:effectLst>
                <a:latin typeface="Japan" pitchFamily="34" charset="0"/>
              </a:rPr>
            </a:br>
            <a:r>
              <a:rPr lang="en-US" sz="3600" b="1">
                <a:solidFill>
                  <a:srgbClr val="E20000"/>
                </a:solidFill>
                <a:effectLst>
                  <a:outerShdw blurRad="38100" dist="38100" dir="2700000" algn="tl">
                    <a:srgbClr val="C0C0C0"/>
                  </a:outerShdw>
                </a:effectLst>
                <a:latin typeface="Japan" pitchFamily="34" charset="0"/>
              </a:rPr>
              <a:t>&amp; the Rise of Military Power</a:t>
            </a:r>
          </a:p>
        </p:txBody>
      </p:sp>
      <p:pic>
        <p:nvPicPr>
          <p:cNvPr id="29699" name="Picture 3" descr="spheres of influenc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1371600"/>
            <a:ext cx="6172200" cy="4638675"/>
          </a:xfrm>
          <a:prstGeom prst="rect">
            <a:avLst/>
          </a:prstGeom>
          <a:noFill/>
          <a:ln w="9525">
            <a:solidFill>
              <a:schemeClr val="tx1"/>
            </a:solidFill>
            <a:miter lim="800000"/>
            <a:headEnd/>
            <a:tailEnd/>
          </a:ln>
        </p:spPr>
      </p:pic>
      <p:sp>
        <p:nvSpPr>
          <p:cNvPr id="51204" name="Text Box 4"/>
          <p:cNvSpPr txBox="1">
            <a:spLocks noChangeArrowheads="1"/>
          </p:cNvSpPr>
          <p:nvPr/>
        </p:nvSpPr>
        <p:spPr bwMode="auto">
          <a:xfrm>
            <a:off x="4114800" y="6096000"/>
            <a:ext cx="4800600" cy="519113"/>
          </a:xfrm>
          <a:prstGeom prst="rect">
            <a:avLst/>
          </a:prstGeom>
          <a:noFill/>
          <a:ln w="9525">
            <a:noFill/>
            <a:miter lim="800000"/>
            <a:headEnd/>
            <a:tailEnd/>
          </a:ln>
          <a:effectLst/>
        </p:spPr>
        <p:txBody>
          <a:bodyPr>
            <a:spAutoFit/>
          </a:bodyPr>
          <a:lstStyle/>
          <a:p>
            <a:pPr>
              <a:spcBef>
                <a:spcPct val="50000"/>
              </a:spcBef>
              <a:defRPr/>
            </a:pPr>
            <a:r>
              <a:rPr lang="en-US" sz="2800" b="1">
                <a:effectLst>
                  <a:outerShdw blurRad="38100" dist="38100" dir="2700000" algn="tl">
                    <a:srgbClr val="C0C0C0"/>
                  </a:outerShdw>
                </a:effectLst>
                <a:latin typeface="Comic Sans MS" pitchFamily="66" charset="0"/>
              </a:rPr>
              <a:t>New players on the block?</a:t>
            </a:r>
          </a:p>
        </p:txBody>
      </p:sp>
      <p:sp>
        <p:nvSpPr>
          <p:cNvPr id="51205" name="Line 5"/>
          <p:cNvSpPr>
            <a:spLocks noChangeShapeType="1"/>
          </p:cNvSpPr>
          <p:nvPr/>
        </p:nvSpPr>
        <p:spPr bwMode="auto">
          <a:xfrm flipH="1" flipV="1">
            <a:off x="7620000" y="2057400"/>
            <a:ext cx="457200" cy="3962400"/>
          </a:xfrm>
          <a:prstGeom prst="line">
            <a:avLst/>
          </a:prstGeom>
          <a:noFill/>
          <a:ln w="38100">
            <a:solidFill>
              <a:srgbClr val="0033CC"/>
            </a:solidFill>
            <a:round/>
            <a:headEnd/>
            <a:tailEnd type="triangle" w="med" len="med"/>
          </a:ln>
        </p:spPr>
        <p:txBody>
          <a:bodyPr/>
          <a:lstStyle/>
          <a:p>
            <a:endParaRPr lang="en-US"/>
          </a:p>
        </p:txBody>
      </p:sp>
      <p:sp>
        <p:nvSpPr>
          <p:cNvPr id="51206" name="Line 6"/>
          <p:cNvSpPr>
            <a:spLocks noChangeShapeType="1"/>
          </p:cNvSpPr>
          <p:nvPr/>
        </p:nvSpPr>
        <p:spPr bwMode="auto">
          <a:xfrm flipH="1" flipV="1">
            <a:off x="3810000" y="5791200"/>
            <a:ext cx="762000" cy="381000"/>
          </a:xfrm>
          <a:prstGeom prst="line">
            <a:avLst/>
          </a:prstGeom>
          <a:noFill/>
          <a:ln w="38100">
            <a:solidFill>
              <a:srgbClr val="0033CC"/>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 fill="hold"/>
                                        <p:tgtEl>
                                          <p:spTgt spid="51204"/>
                                        </p:tgtEl>
                                        <p:attrNameLst>
                                          <p:attrName>ppt_x</p:attrName>
                                        </p:attrNameLst>
                                      </p:cBhvr>
                                      <p:tavLst>
                                        <p:tav tm="0">
                                          <p:val>
                                            <p:strVal val="#ppt_x"/>
                                          </p:val>
                                        </p:tav>
                                        <p:tav tm="100000">
                                          <p:val>
                                            <p:strVal val="#ppt_x"/>
                                          </p:val>
                                        </p:tav>
                                      </p:tavLst>
                                    </p:anim>
                                    <p:anim calcmode="lin" valueType="num">
                                      <p:cBhvr additive="base">
                                        <p:cTn id="8" dur="500" fill="hold"/>
                                        <p:tgtEl>
                                          <p:spTgt spid="512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5"/>
                                        </p:tgtEl>
                                        <p:attrNameLst>
                                          <p:attrName>style.visibility</p:attrName>
                                        </p:attrNameLst>
                                      </p:cBhvr>
                                      <p:to>
                                        <p:strVal val="visible"/>
                                      </p:to>
                                    </p:set>
                                    <p:anim calcmode="lin" valueType="num">
                                      <p:cBhvr additive="base">
                                        <p:cTn id="11" dur="500" fill="hold"/>
                                        <p:tgtEl>
                                          <p:spTgt spid="51205"/>
                                        </p:tgtEl>
                                        <p:attrNameLst>
                                          <p:attrName>ppt_x</p:attrName>
                                        </p:attrNameLst>
                                      </p:cBhvr>
                                      <p:tavLst>
                                        <p:tav tm="0">
                                          <p:val>
                                            <p:strVal val="#ppt_x"/>
                                          </p:val>
                                        </p:tav>
                                        <p:tav tm="100000">
                                          <p:val>
                                            <p:strVal val="#ppt_x"/>
                                          </p:val>
                                        </p:tav>
                                      </p:tavLst>
                                    </p:anim>
                                    <p:anim calcmode="lin" valueType="num">
                                      <p:cBhvr additive="base">
                                        <p:cTn id="12" dur="500" fill="hold"/>
                                        <p:tgtEl>
                                          <p:spTgt spid="5120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6"/>
                                        </p:tgtEl>
                                        <p:attrNameLst>
                                          <p:attrName>style.visibility</p:attrName>
                                        </p:attrNameLst>
                                      </p:cBhvr>
                                      <p:to>
                                        <p:strVal val="visible"/>
                                      </p:to>
                                    </p:set>
                                    <p:anim calcmode="lin" valueType="num">
                                      <p:cBhvr additive="base">
                                        <p:cTn id="15" dur="500" fill="hold"/>
                                        <p:tgtEl>
                                          <p:spTgt spid="51206"/>
                                        </p:tgtEl>
                                        <p:attrNameLst>
                                          <p:attrName>ppt_x</p:attrName>
                                        </p:attrNameLst>
                                      </p:cBhvr>
                                      <p:tavLst>
                                        <p:tav tm="0">
                                          <p:val>
                                            <p:strVal val="#ppt_x"/>
                                          </p:val>
                                        </p:tav>
                                        <p:tav tm="100000">
                                          <p:val>
                                            <p:strVal val="#ppt_x"/>
                                          </p:val>
                                        </p:tav>
                                      </p:tavLst>
                                    </p:anim>
                                    <p:anim calcmode="lin" valueType="num">
                                      <p:cBhvr additive="base">
                                        <p:cTn id="16"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animBg="1"/>
      <p:bldP spid="512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Is a Player in China</a:t>
            </a:r>
          </a:p>
        </p:txBody>
      </p:sp>
      <p:pic>
        <p:nvPicPr>
          <p:cNvPr id="37891" name="Picture 4" descr="map-CHina-1910-spheres of influence"/>
          <p:cNvPicPr>
            <a:picLocks noChangeAspect="1" noChangeArrowheads="1"/>
          </p:cNvPicPr>
          <p:nvPr/>
        </p:nvPicPr>
        <p:blipFill>
          <a:blip r:embed="rId2" cstate="print">
            <a:lum contrast="6000"/>
          </a:blip>
          <a:srcRect/>
          <a:stretch>
            <a:fillRect/>
          </a:stretch>
        </p:blipFill>
        <p:spPr bwMode="auto">
          <a:xfrm>
            <a:off x="1371600" y="990600"/>
            <a:ext cx="6400800" cy="56610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Today—Tensions Between China &amp; Japan</a:t>
            </a:r>
          </a:p>
        </p:txBody>
      </p:sp>
      <p:pic>
        <p:nvPicPr>
          <p:cNvPr id="32771" name="Picture 3" descr="east-china-sea-dispute04"/>
          <p:cNvPicPr>
            <a:picLocks noChangeAspect="1" noChangeArrowheads="1"/>
          </p:cNvPicPr>
          <p:nvPr/>
        </p:nvPicPr>
        <p:blipFill>
          <a:blip r:embed="rId2" cstate="print"/>
          <a:srcRect/>
          <a:stretch>
            <a:fillRect/>
          </a:stretch>
        </p:blipFill>
        <p:spPr bwMode="auto">
          <a:xfrm>
            <a:off x="609600" y="1143000"/>
            <a:ext cx="3249613" cy="4495800"/>
          </a:xfrm>
          <a:prstGeom prst="rect">
            <a:avLst/>
          </a:prstGeom>
          <a:noFill/>
          <a:ln w="9525">
            <a:noFill/>
            <a:miter lim="800000"/>
            <a:headEnd/>
            <a:tailEnd/>
          </a:ln>
        </p:spPr>
      </p:pic>
      <p:sp>
        <p:nvSpPr>
          <p:cNvPr id="56324" name="Text Box 4"/>
          <p:cNvSpPr txBox="1">
            <a:spLocks noChangeArrowheads="1"/>
          </p:cNvSpPr>
          <p:nvPr/>
        </p:nvSpPr>
        <p:spPr bwMode="auto">
          <a:xfrm>
            <a:off x="457200" y="5791200"/>
            <a:ext cx="3429000" cy="762000"/>
          </a:xfrm>
          <a:prstGeom prst="rect">
            <a:avLst/>
          </a:prstGeom>
          <a:noFill/>
          <a:ln w="9525">
            <a:noFill/>
            <a:miter lim="800000"/>
            <a:headEnd/>
            <a:tailEnd/>
          </a:ln>
          <a:effectLst/>
        </p:spPr>
        <p:txBody>
          <a:bodyPr>
            <a:spAutoFit/>
          </a:bodyPr>
          <a:lstStyle/>
          <a:p>
            <a:pPr>
              <a:spcBef>
                <a:spcPct val="50000"/>
              </a:spcBef>
              <a:defRPr/>
            </a:pPr>
            <a:r>
              <a:rPr lang="en-US" sz="2200" b="1">
                <a:solidFill>
                  <a:srgbClr val="EE0000"/>
                </a:solidFill>
                <a:effectLst>
                  <a:outerShdw blurRad="38100" dist="38100" dir="2700000" algn="tl">
                    <a:srgbClr val="C0C0C0"/>
                  </a:outerShdw>
                </a:effectLst>
                <a:latin typeface="Comic Sans MS" pitchFamily="66" charset="0"/>
              </a:rPr>
              <a:t>EEZ</a:t>
            </a:r>
            <a:r>
              <a:rPr lang="en-US" sz="2200" b="1">
                <a:effectLst>
                  <a:outerShdw blurRad="38100" dist="38100" dir="2700000" algn="tl">
                    <a:srgbClr val="C0C0C0"/>
                  </a:outerShdw>
                </a:effectLst>
                <a:latin typeface="Comic Sans MS" pitchFamily="66" charset="0"/>
              </a:rPr>
              <a:t>-Exclusive Economic</a:t>
            </a:r>
            <a:br>
              <a:rPr lang="en-US" sz="2200" b="1">
                <a:effectLst>
                  <a:outerShdw blurRad="38100" dist="38100" dir="2700000" algn="tl">
                    <a:srgbClr val="C0C0C0"/>
                  </a:outerShdw>
                </a:effectLst>
                <a:latin typeface="Comic Sans MS" pitchFamily="66" charset="0"/>
              </a:rPr>
            </a:br>
            <a:r>
              <a:rPr lang="en-US" sz="2200" b="1">
                <a:effectLst>
                  <a:outerShdw blurRad="38100" dist="38100" dir="2700000" algn="tl">
                    <a:srgbClr val="C0C0C0"/>
                  </a:outerShdw>
                </a:effectLst>
                <a:latin typeface="Comic Sans MS" pitchFamily="66" charset="0"/>
              </a:rPr>
              <a:t>      Zone.</a:t>
            </a:r>
          </a:p>
        </p:txBody>
      </p:sp>
      <p:sp>
        <p:nvSpPr>
          <p:cNvPr id="56325" name="Rectangle 5"/>
          <p:cNvSpPr>
            <a:spLocks noChangeArrowheads="1"/>
          </p:cNvSpPr>
          <p:nvPr/>
        </p:nvSpPr>
        <p:spPr bwMode="auto">
          <a:xfrm>
            <a:off x="4267200" y="1574800"/>
            <a:ext cx="4572000" cy="4108450"/>
          </a:xfrm>
          <a:prstGeom prst="rect">
            <a:avLst/>
          </a:prstGeom>
          <a:noFill/>
          <a:ln w="9525">
            <a:noFill/>
            <a:miter lim="800000"/>
            <a:headEnd/>
            <a:tailEnd/>
          </a:ln>
          <a:effectLst/>
        </p:spPr>
        <p:txBody>
          <a:bodyPr anchor="ctr">
            <a:spAutoFit/>
          </a:bodyPr>
          <a:lstStyle/>
          <a:p>
            <a:pPr>
              <a:buClr>
                <a:srgbClr val="0033CC"/>
              </a:buClr>
              <a:buSzPct val="90000"/>
              <a:buFont typeface="Wingdings" pitchFamily="2" charset="2"/>
              <a:buChar char="v"/>
              <a:defRPr/>
            </a:pPr>
            <a:r>
              <a:rPr lang="en-US" sz="2400" b="1">
                <a:effectLst>
                  <a:outerShdw blurRad="38100" dist="38100" dir="2700000" algn="tl">
                    <a:srgbClr val="C0C0C0"/>
                  </a:outerShdw>
                </a:effectLst>
                <a:latin typeface="Comic Sans MS" pitchFamily="66" charset="0"/>
              </a:rPr>
              <a:t> Offshore gas field in </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the East China Sea</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reveals recently</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strained relations</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between China &amp; Japan.</a:t>
            </a:r>
            <a:br>
              <a:rPr lang="en-US" sz="2400" b="1">
                <a:effectLst>
                  <a:outerShdw blurRad="38100" dist="38100" dir="2700000" algn="tl">
                    <a:srgbClr val="C0C0C0"/>
                  </a:outerShdw>
                </a:effectLst>
                <a:latin typeface="Comic Sans MS" pitchFamily="66" charset="0"/>
              </a:rPr>
            </a:br>
            <a:endParaRPr lang="en-US" sz="2400" b="1">
              <a:effectLst>
                <a:outerShdw blurRad="38100" dist="38100" dir="2700000" algn="tl">
                  <a:srgbClr val="C0C0C0"/>
                </a:outerShdw>
              </a:effectLst>
              <a:latin typeface="Comic Sans MS" pitchFamily="66" charset="0"/>
            </a:endParaRPr>
          </a:p>
          <a:p>
            <a:pPr>
              <a:buClr>
                <a:srgbClr val="0033CC"/>
              </a:buClr>
              <a:buSzPct val="90000"/>
              <a:buFont typeface="Wingdings" pitchFamily="2" charset="2"/>
              <a:buChar char="v"/>
              <a:defRPr/>
            </a:pPr>
            <a:r>
              <a:rPr lang="en-US" sz="2400" b="1">
                <a:effectLst>
                  <a:outerShdw blurRad="38100" dist="38100" dir="2700000" algn="tl">
                    <a:srgbClr val="C0C0C0"/>
                  </a:outerShdw>
                </a:effectLst>
                <a:latin typeface="Comic Sans MS" pitchFamily="66" charset="0"/>
              </a:rPr>
              <a:t> Tension over disputed</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gas field on the rise,</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exacerbating mutual</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mistrust dating back to</a:t>
            </a:r>
            <a:br>
              <a:rPr lang="en-US" sz="2400" b="1">
                <a:effectLst>
                  <a:outerShdw blurRad="38100" dist="38100" dir="2700000" algn="tl">
                    <a:srgbClr val="C0C0C0"/>
                  </a:outerShdw>
                </a:effectLst>
                <a:latin typeface="Comic Sans MS" pitchFamily="66" charset="0"/>
              </a:rPr>
            </a:br>
            <a:r>
              <a:rPr lang="en-US" sz="2400" b="1">
                <a:effectLst>
                  <a:outerShdw blurRad="38100" dist="38100" dir="2700000" algn="tl">
                    <a:srgbClr val="C0C0C0"/>
                  </a:outerShdw>
                </a:effectLst>
                <a:latin typeface="Comic Sans MS" pitchFamily="66" charset="0"/>
              </a:rPr>
              <a:t>   the Sino-Japanese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panese Feudalism.gif"/>
          <p:cNvPicPr>
            <a:picLocks noGrp="1" noChangeAspect="1"/>
          </p:cNvPicPr>
          <p:nvPr>
            <p:ph idx="1"/>
          </p:nvPr>
        </p:nvPicPr>
        <p:blipFill>
          <a:blip r:embed="rId2" cstate="print"/>
          <a:stretch>
            <a:fillRect/>
          </a:stretch>
        </p:blipFill>
        <p:spPr>
          <a:xfrm>
            <a:off x="1219200" y="381000"/>
            <a:ext cx="6269382" cy="3681595"/>
          </a:xfrm>
        </p:spPr>
      </p:pic>
      <p:sp>
        <p:nvSpPr>
          <p:cNvPr id="3" name="Title 2"/>
          <p:cNvSpPr>
            <a:spLocks noGrp="1"/>
          </p:cNvSpPr>
          <p:nvPr>
            <p:ph type="title"/>
          </p:nvPr>
        </p:nvSpPr>
        <p:spPr>
          <a:xfrm>
            <a:off x="457200" y="4419600"/>
            <a:ext cx="8229600" cy="1981200"/>
          </a:xfrm>
        </p:spPr>
        <p:txBody>
          <a:bodyPr>
            <a:normAutofit/>
          </a:bodyPr>
          <a:lstStyle/>
          <a:p>
            <a:r>
              <a:rPr sz="2000" smtClean="0">
                <a:solidFill>
                  <a:schemeClr val="bg1"/>
                </a:solidFill>
              </a:rPr>
              <a:t>Nobody is Happy:</a:t>
            </a:r>
            <a:br>
              <a:rPr sz="2000" smtClean="0">
                <a:solidFill>
                  <a:schemeClr val="bg1"/>
                </a:solidFill>
              </a:rPr>
            </a:br>
            <a:r>
              <a:rPr sz="2000" smtClean="0">
                <a:solidFill>
                  <a:schemeClr val="bg1"/>
                </a:solidFill>
              </a:rPr>
              <a:t>Daimyo </a:t>
            </a:r>
            <a:r>
              <a:rPr lang="en-US" sz="2000" dirty="0" smtClean="0">
                <a:solidFill>
                  <a:schemeClr val="bg1"/>
                </a:solidFill>
              </a:rPr>
              <a:t>–</a:t>
            </a:r>
            <a:r>
              <a:rPr sz="2000" smtClean="0">
                <a:solidFill>
                  <a:schemeClr val="bg1"/>
                </a:solidFill>
              </a:rPr>
              <a:t> Had wealth (land) but no cash</a:t>
            </a:r>
            <a:br>
              <a:rPr sz="2000" smtClean="0">
                <a:solidFill>
                  <a:schemeClr val="bg1"/>
                </a:solidFill>
              </a:rPr>
            </a:br>
            <a:r>
              <a:rPr sz="2000" smtClean="0">
                <a:solidFill>
                  <a:schemeClr val="bg1"/>
                </a:solidFill>
              </a:rPr>
              <a:t>Samurai </a:t>
            </a:r>
            <a:r>
              <a:rPr lang="en-US" sz="2000" dirty="0" smtClean="0">
                <a:solidFill>
                  <a:schemeClr val="bg1"/>
                </a:solidFill>
              </a:rPr>
              <a:t>–</a:t>
            </a:r>
            <a:r>
              <a:rPr sz="2000" smtClean="0">
                <a:solidFill>
                  <a:schemeClr val="bg1"/>
                </a:solidFill>
              </a:rPr>
              <a:t> Not as wealthy as merchants</a:t>
            </a:r>
            <a:br>
              <a:rPr sz="2000" smtClean="0">
                <a:solidFill>
                  <a:schemeClr val="bg1"/>
                </a:solidFill>
              </a:rPr>
            </a:br>
            <a:r>
              <a:rPr sz="2000" smtClean="0">
                <a:solidFill>
                  <a:schemeClr val="bg1"/>
                </a:solidFill>
              </a:rPr>
              <a:t>Merchants </a:t>
            </a:r>
            <a:r>
              <a:rPr lang="en-US" sz="2000" dirty="0" smtClean="0">
                <a:solidFill>
                  <a:schemeClr val="bg1"/>
                </a:solidFill>
              </a:rPr>
              <a:t>–</a:t>
            </a:r>
            <a:r>
              <a:rPr sz="2000" smtClean="0">
                <a:solidFill>
                  <a:schemeClr val="bg1"/>
                </a:solidFill>
              </a:rPr>
              <a:t> No Status</a:t>
            </a:r>
            <a:br>
              <a:rPr sz="2000" smtClean="0">
                <a:solidFill>
                  <a:schemeClr val="bg1"/>
                </a:solidFill>
              </a:rPr>
            </a:br>
            <a:r>
              <a:rPr sz="2000" smtClean="0">
                <a:solidFill>
                  <a:schemeClr val="bg1"/>
                </a:solidFill>
              </a:rPr>
              <a:t>Peasants </a:t>
            </a:r>
            <a:r>
              <a:rPr lang="en-US" sz="2000" dirty="0" smtClean="0">
                <a:solidFill>
                  <a:schemeClr val="bg1"/>
                </a:solidFill>
              </a:rPr>
              <a:t>–</a:t>
            </a:r>
            <a:r>
              <a:rPr sz="2000" smtClean="0">
                <a:solidFill>
                  <a:schemeClr val="bg1"/>
                </a:solidFill>
              </a:rPr>
              <a:t> Heavy Taxes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Japan Annexes Korea</a:t>
            </a:r>
          </a:p>
        </p:txBody>
      </p:sp>
      <p:pic>
        <p:nvPicPr>
          <p:cNvPr id="36867" name="Picture 3" descr="japan_tramples_korea"/>
          <p:cNvPicPr>
            <a:picLocks noChangeAspect="1" noChangeArrowheads="1"/>
          </p:cNvPicPr>
          <p:nvPr/>
        </p:nvPicPr>
        <p:blipFill>
          <a:blip r:embed="rId2" cstate="print"/>
          <a:srcRect/>
          <a:stretch>
            <a:fillRect/>
          </a:stretch>
        </p:blipFill>
        <p:spPr bwMode="auto">
          <a:xfrm>
            <a:off x="762000" y="1168400"/>
            <a:ext cx="7620000" cy="508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body" sz="half" idx="1"/>
          </p:nvPr>
        </p:nvSpPr>
        <p:spPr bwMode="auto">
          <a:xfrm>
            <a:off x="457200" y="762000"/>
            <a:ext cx="4038600" cy="5364163"/>
          </a:xfrm>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defRPr/>
            </a:pPr>
            <a:r>
              <a:rPr lang="en-US" sz="2400" b="1" smtClean="0">
                <a:solidFill>
                  <a:srgbClr val="E20000"/>
                </a:solidFill>
                <a:effectLst>
                  <a:outerShdw blurRad="38100" dist="38100" dir="2700000" algn="tl">
                    <a:srgbClr val="C0C0C0"/>
                  </a:outerShdw>
                </a:effectLst>
                <a:latin typeface="Japan" pitchFamily="34" charset="0"/>
              </a:rPr>
              <a:t>Sino-Japanese War:  1894-1895</a:t>
            </a:r>
          </a:p>
          <a:p>
            <a:pPr eaLnBrk="1" hangingPunct="1">
              <a:lnSpc>
                <a:spcPct val="80000"/>
              </a:lnSpc>
              <a:buFontTx/>
              <a:buNone/>
              <a:defRPr/>
            </a:pPr>
            <a:endParaRPr lang="en-US" sz="2400" b="1" smtClean="0">
              <a:solidFill>
                <a:srgbClr val="E20000"/>
              </a:solidFill>
              <a:effectLst>
                <a:outerShdw blurRad="38100" dist="38100" dir="2700000" algn="tl">
                  <a:srgbClr val="C0C0C0"/>
                </a:outerShdw>
              </a:effectLst>
              <a:latin typeface="Japan" pitchFamily="34" charset="0"/>
            </a:endParaRPr>
          </a:p>
          <a:p>
            <a:pPr eaLnBrk="1" hangingPunct="1">
              <a:lnSpc>
                <a:spcPct val="80000"/>
              </a:lnSpc>
              <a:defRPr/>
            </a:pPr>
            <a:r>
              <a:rPr lang="en-US" sz="2000" b="1" smtClean="0">
                <a:effectLst>
                  <a:outerShdw blurRad="38100" dist="38100" dir="2700000" algn="tl">
                    <a:srgbClr val="C0C0C0"/>
                  </a:outerShdw>
                </a:effectLst>
              </a:rPr>
              <a:t>Japan’s imperialistic war against China to gain control of natural resources and markets for their goods. It ended with the Treaty of Portsmouth which granted Japan Chinese port city trading rights, control of Manchuria, the annexation of the island of Sakhalin, and Korea became its protectorate</a:t>
            </a:r>
            <a:r>
              <a:rPr lang="en-US" sz="1800" b="1" smtClean="0">
                <a:effectLst>
                  <a:outerShdw blurRad="38100" dist="38100" dir="2700000" algn="tl">
                    <a:srgbClr val="C0C0C0"/>
                  </a:outerShdw>
                </a:effectLst>
              </a:rPr>
              <a:t>.</a:t>
            </a:r>
            <a:r>
              <a:rPr lang="en-US" sz="1800" smtClean="0"/>
              <a:t> </a:t>
            </a:r>
            <a:endParaRPr lang="en-US" sz="1800" b="1" smtClean="0">
              <a:solidFill>
                <a:srgbClr val="E20000"/>
              </a:solidFill>
              <a:effectLst>
                <a:outerShdw blurRad="38100" dist="38100" dir="2700000" algn="tl">
                  <a:srgbClr val="C0C0C0"/>
                </a:outerShdw>
              </a:effectLst>
              <a:latin typeface="Japan" pitchFamily="34" charset="0"/>
            </a:endParaRPr>
          </a:p>
          <a:p>
            <a:pPr eaLnBrk="1" hangingPunct="1">
              <a:lnSpc>
                <a:spcPct val="80000"/>
              </a:lnSpc>
              <a:defRPr/>
            </a:pPr>
            <a:endParaRPr lang="en-US" sz="1800" b="1" smtClean="0">
              <a:solidFill>
                <a:srgbClr val="E20000"/>
              </a:solidFill>
              <a:effectLst>
                <a:outerShdw blurRad="38100" dist="38100" dir="2700000" algn="tl">
                  <a:srgbClr val="C0C0C0"/>
                </a:outerShdw>
              </a:effectLst>
              <a:latin typeface="Japan" pitchFamily="34" charset="0"/>
            </a:endParaRPr>
          </a:p>
        </p:txBody>
      </p:sp>
      <p:sp>
        <p:nvSpPr>
          <p:cNvPr id="77829" name="Rectangle 5"/>
          <p:cNvSpPr>
            <a:spLocks noGrp="1" noChangeArrowheads="1"/>
          </p:cNvSpPr>
          <p:nvPr>
            <p:ph type="body" sz="half" idx="2"/>
          </p:nvPr>
        </p:nvSpPr>
        <p:spPr bwMode="auto">
          <a:xfrm>
            <a:off x="4724400" y="3505200"/>
            <a:ext cx="4038600" cy="2590800"/>
          </a:xfrm>
          <a:no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000" b="1" smtClean="0">
                <a:solidFill>
                  <a:srgbClr val="E20000"/>
                </a:solidFill>
                <a:latin typeface="Japan" pitchFamily="34" charset="0"/>
              </a:rPr>
              <a:t>Treaty of Portsmouth (1905)</a:t>
            </a:r>
            <a:r>
              <a:rPr lang="en-US" sz="2000" smtClean="0"/>
              <a:t> </a:t>
            </a:r>
          </a:p>
          <a:p>
            <a:pPr eaLnBrk="1" hangingPunct="1">
              <a:lnSpc>
                <a:spcPct val="80000"/>
              </a:lnSpc>
              <a:buFontTx/>
              <a:buNone/>
            </a:pPr>
            <a:r>
              <a:rPr lang="en-US" sz="1800" b="1" smtClean="0"/>
              <a:t>Japan earned the following:</a:t>
            </a:r>
          </a:p>
          <a:p>
            <a:pPr eaLnBrk="1" hangingPunct="1">
              <a:lnSpc>
                <a:spcPct val="80000"/>
              </a:lnSpc>
            </a:pPr>
            <a:r>
              <a:rPr lang="en-US" sz="1800" b="1" smtClean="0">
                <a:latin typeface="Japan" pitchFamily="34" charset="0"/>
              </a:rPr>
              <a:t>Chinese port city trading rights; </a:t>
            </a:r>
          </a:p>
          <a:p>
            <a:pPr eaLnBrk="1" hangingPunct="1">
              <a:lnSpc>
                <a:spcPct val="80000"/>
              </a:lnSpc>
            </a:pPr>
            <a:r>
              <a:rPr lang="en-US" sz="1800" b="1" smtClean="0">
                <a:latin typeface="Japan" pitchFamily="34" charset="0"/>
              </a:rPr>
              <a:t>Control of Manchuria in China; </a:t>
            </a:r>
          </a:p>
          <a:p>
            <a:pPr eaLnBrk="1" hangingPunct="1">
              <a:lnSpc>
                <a:spcPct val="80000"/>
              </a:lnSpc>
            </a:pPr>
            <a:r>
              <a:rPr lang="en-US" sz="1800" b="1" smtClean="0">
                <a:latin typeface="Japan" pitchFamily="34" charset="0"/>
              </a:rPr>
              <a:t>Korea became its </a:t>
            </a:r>
            <a:r>
              <a:rPr lang="en-US" sz="1800" b="1" i="1" u="sng" smtClean="0">
                <a:solidFill>
                  <a:srgbClr val="658AFF"/>
                </a:solidFill>
                <a:latin typeface="Japan" pitchFamily="34" charset="0"/>
              </a:rPr>
              <a:t>protectorate;</a:t>
            </a:r>
            <a:r>
              <a:rPr lang="en-US" sz="1800" b="1" smtClean="0">
                <a:latin typeface="Japan" pitchFamily="34" charset="0"/>
              </a:rPr>
              <a:t> </a:t>
            </a:r>
          </a:p>
          <a:p>
            <a:pPr eaLnBrk="1" hangingPunct="1">
              <a:lnSpc>
                <a:spcPct val="80000"/>
              </a:lnSpc>
            </a:pPr>
            <a:r>
              <a:rPr lang="en-US" sz="1800" b="1" smtClean="0">
                <a:latin typeface="Japan" pitchFamily="34" charset="0"/>
              </a:rPr>
              <a:t>Annexation of the island of Sakhalin</a:t>
            </a:r>
            <a:r>
              <a:rPr lang="en-US" sz="1800" smtClean="0">
                <a:latin typeface="Japan" pitchFamily="34" charset="0"/>
              </a:rPr>
              <a:t> </a:t>
            </a:r>
          </a:p>
        </p:txBody>
      </p:sp>
      <p:sp>
        <p:nvSpPr>
          <p:cNvPr id="77831" name="Rectangle 7"/>
          <p:cNvSpPr>
            <a:spLocks noChangeArrowheads="1"/>
          </p:cNvSpPr>
          <p:nvPr/>
        </p:nvSpPr>
        <p:spPr bwMode="auto">
          <a:xfrm>
            <a:off x="4800600" y="914400"/>
            <a:ext cx="4038600" cy="2286000"/>
          </a:xfrm>
          <a:prstGeom prst="rect">
            <a:avLst/>
          </a:prstGeom>
          <a:noFill/>
          <a:ln w="28575">
            <a:solidFill>
              <a:schemeClr val="tx1"/>
            </a:solidFill>
            <a:miter lim="800000"/>
            <a:headEnd/>
            <a:tailEnd/>
          </a:ln>
          <a:effectLst/>
        </p:spPr>
        <p:txBody>
          <a:bodyPr/>
          <a:lstStyle/>
          <a:p>
            <a:pPr marL="342900" indent="-342900">
              <a:spcBef>
                <a:spcPct val="20000"/>
              </a:spcBef>
              <a:buFontTx/>
              <a:buChar char="•"/>
              <a:defRPr/>
            </a:pPr>
            <a:r>
              <a:rPr lang="en-US" sz="2400" b="1">
                <a:solidFill>
                  <a:srgbClr val="E20000"/>
                </a:solidFill>
                <a:effectLst>
                  <a:outerShdw blurRad="38100" dist="38100" dir="2700000" algn="tl">
                    <a:srgbClr val="C0C0C0"/>
                  </a:outerShdw>
                </a:effectLst>
                <a:latin typeface="Japan" pitchFamily="34" charset="0"/>
              </a:rPr>
              <a:t>The Russo-Japanese War:</a:t>
            </a:r>
            <a:br>
              <a:rPr lang="en-US" sz="2400" b="1">
                <a:solidFill>
                  <a:srgbClr val="E20000"/>
                </a:solidFill>
                <a:effectLst>
                  <a:outerShdw blurRad="38100" dist="38100" dir="2700000" algn="tl">
                    <a:srgbClr val="C0C0C0"/>
                  </a:outerShdw>
                </a:effectLst>
                <a:latin typeface="Japan" pitchFamily="34" charset="0"/>
              </a:rPr>
            </a:br>
            <a:r>
              <a:rPr lang="en-US" sz="2400" b="1">
                <a:solidFill>
                  <a:srgbClr val="E20000"/>
                </a:solidFill>
                <a:effectLst>
                  <a:outerShdw blurRad="38100" dist="38100" dir="2700000" algn="tl">
                    <a:srgbClr val="C0C0C0"/>
                  </a:outerShdw>
                </a:effectLst>
                <a:latin typeface="Japan" pitchFamily="34" charset="0"/>
              </a:rPr>
              <a:t>1904-1905</a:t>
            </a:r>
          </a:p>
          <a:p>
            <a:pPr marL="342900" indent="-342900">
              <a:spcBef>
                <a:spcPct val="20000"/>
              </a:spcBef>
              <a:buFontTx/>
              <a:buChar char="•"/>
              <a:defRPr/>
            </a:pPr>
            <a:r>
              <a:rPr lang="en-US" b="1">
                <a:effectLst>
                  <a:outerShdw blurRad="38100" dist="38100" dir="2700000" algn="tl">
                    <a:srgbClr val="C0C0C0"/>
                  </a:outerShdw>
                </a:effectLst>
              </a:rPr>
              <a:t>War between Russia and Japan over imperial possessions. Japan emerges victorious</a:t>
            </a:r>
            <a:r>
              <a:rPr lang="en-US" sz="28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 calcmode="lin" valueType="num">
                                      <p:cBhvr additive="base">
                                        <p:cTn id="7" dur="500" fill="hold"/>
                                        <p:tgtEl>
                                          <p:spTgt spid="7782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782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8">
                                            <p:txEl>
                                              <p:pRg st="0" end="0"/>
                                            </p:txEl>
                                          </p:spTgt>
                                        </p:tgtEl>
                                        <p:attrNameLst>
                                          <p:attrName>style.visibility</p:attrName>
                                        </p:attrNameLst>
                                      </p:cBhvr>
                                      <p:to>
                                        <p:strVal val="visible"/>
                                      </p:to>
                                    </p:set>
                                    <p:anim calcmode="lin" valueType="num">
                                      <p:cBhvr additive="base">
                                        <p:cTn id="13" dur="500" fill="hold"/>
                                        <p:tgtEl>
                                          <p:spTgt spid="7782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8">
                                            <p:txEl>
                                              <p:pRg st="2" end="2"/>
                                            </p:txEl>
                                          </p:spTgt>
                                        </p:tgtEl>
                                        <p:attrNameLst>
                                          <p:attrName>style.visibility</p:attrName>
                                        </p:attrNameLst>
                                      </p:cBhvr>
                                      <p:to>
                                        <p:strVal val="visible"/>
                                      </p:to>
                                    </p:set>
                                    <p:anim calcmode="lin" valueType="num">
                                      <p:cBhvr additive="base">
                                        <p:cTn id="19" dur="500" fill="hold"/>
                                        <p:tgtEl>
                                          <p:spTgt spid="778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31"/>
                                        </p:tgtEl>
                                        <p:attrNameLst>
                                          <p:attrName>style.visibility</p:attrName>
                                        </p:attrNameLst>
                                      </p:cBhvr>
                                      <p:to>
                                        <p:strVal val="visible"/>
                                      </p:to>
                                    </p:set>
                                    <p:anim calcmode="lin" valueType="num">
                                      <p:cBhvr additive="base">
                                        <p:cTn id="25" dur="500" fill="hold"/>
                                        <p:tgtEl>
                                          <p:spTgt spid="77831"/>
                                        </p:tgtEl>
                                        <p:attrNameLst>
                                          <p:attrName>ppt_x</p:attrName>
                                        </p:attrNameLst>
                                      </p:cBhvr>
                                      <p:tavLst>
                                        <p:tav tm="0">
                                          <p:val>
                                            <p:strVal val="#ppt_x"/>
                                          </p:val>
                                        </p:tav>
                                        <p:tav tm="100000">
                                          <p:val>
                                            <p:strVal val="#ppt_x"/>
                                          </p:val>
                                        </p:tav>
                                      </p:tavLst>
                                    </p:anim>
                                    <p:anim calcmode="lin" valueType="num">
                                      <p:cBhvr additive="base">
                                        <p:cTn id="26"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29">
                                            <p:bg/>
                                          </p:spTgt>
                                        </p:tgtEl>
                                        <p:attrNameLst>
                                          <p:attrName>style.visibility</p:attrName>
                                        </p:attrNameLst>
                                      </p:cBhvr>
                                      <p:to>
                                        <p:strVal val="visible"/>
                                      </p:to>
                                    </p:set>
                                    <p:anim calcmode="lin" valueType="num">
                                      <p:cBhvr additive="base">
                                        <p:cTn id="31" dur="500" fill="hold"/>
                                        <p:tgtEl>
                                          <p:spTgt spid="77829">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9">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829">
                                            <p:txEl>
                                              <p:pRg st="0" end="0"/>
                                            </p:txEl>
                                          </p:spTgt>
                                        </p:tgtEl>
                                        <p:attrNameLst>
                                          <p:attrName>style.visibility</p:attrName>
                                        </p:attrNameLst>
                                      </p:cBhvr>
                                      <p:to>
                                        <p:strVal val="visible"/>
                                      </p:to>
                                    </p:set>
                                    <p:anim calcmode="lin" valueType="num">
                                      <p:cBhvr additive="base">
                                        <p:cTn id="37" dur="500" fill="hold"/>
                                        <p:tgtEl>
                                          <p:spTgt spid="7782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7829">
                                            <p:txEl>
                                              <p:pRg st="1" end="1"/>
                                            </p:txEl>
                                          </p:spTgt>
                                        </p:tgtEl>
                                        <p:attrNameLst>
                                          <p:attrName>style.visibility</p:attrName>
                                        </p:attrNameLst>
                                      </p:cBhvr>
                                      <p:to>
                                        <p:strVal val="visible"/>
                                      </p:to>
                                    </p:set>
                                    <p:anim calcmode="lin" valueType="num">
                                      <p:cBhvr additive="base">
                                        <p:cTn id="43" dur="500" fill="hold"/>
                                        <p:tgtEl>
                                          <p:spTgt spid="7782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7829">
                                            <p:txEl>
                                              <p:pRg st="2" end="2"/>
                                            </p:txEl>
                                          </p:spTgt>
                                        </p:tgtEl>
                                        <p:attrNameLst>
                                          <p:attrName>style.visibility</p:attrName>
                                        </p:attrNameLst>
                                      </p:cBhvr>
                                      <p:to>
                                        <p:strVal val="visible"/>
                                      </p:to>
                                    </p:set>
                                    <p:anim calcmode="lin" valueType="num">
                                      <p:cBhvr additive="base">
                                        <p:cTn id="49" dur="500" fill="hold"/>
                                        <p:tgtEl>
                                          <p:spTgt spid="7782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78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7829">
                                            <p:txEl>
                                              <p:pRg st="3" end="3"/>
                                            </p:txEl>
                                          </p:spTgt>
                                        </p:tgtEl>
                                        <p:attrNameLst>
                                          <p:attrName>style.visibility</p:attrName>
                                        </p:attrNameLst>
                                      </p:cBhvr>
                                      <p:to>
                                        <p:strVal val="visible"/>
                                      </p:to>
                                    </p:set>
                                    <p:anim calcmode="lin" valueType="num">
                                      <p:cBhvr additive="base">
                                        <p:cTn id="55" dur="500" fill="hold"/>
                                        <p:tgtEl>
                                          <p:spTgt spid="7782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78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7829">
                                            <p:txEl>
                                              <p:pRg st="4" end="4"/>
                                            </p:txEl>
                                          </p:spTgt>
                                        </p:tgtEl>
                                        <p:attrNameLst>
                                          <p:attrName>style.visibility</p:attrName>
                                        </p:attrNameLst>
                                      </p:cBhvr>
                                      <p:to>
                                        <p:strVal val="visible"/>
                                      </p:to>
                                    </p:set>
                                    <p:anim calcmode="lin" valueType="num">
                                      <p:cBhvr additive="base">
                                        <p:cTn id="61" dur="500" fill="hold"/>
                                        <p:tgtEl>
                                          <p:spTgt spid="7782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78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7829">
                                            <p:txEl>
                                              <p:pRg st="5" end="5"/>
                                            </p:txEl>
                                          </p:spTgt>
                                        </p:tgtEl>
                                        <p:attrNameLst>
                                          <p:attrName>style.visibility</p:attrName>
                                        </p:attrNameLst>
                                      </p:cBhvr>
                                      <p:to>
                                        <p:strVal val="visible"/>
                                      </p:to>
                                    </p:set>
                                    <p:anim calcmode="lin" valueType="num">
                                      <p:cBhvr additive="base">
                                        <p:cTn id="67" dur="500" fill="hold"/>
                                        <p:tgtEl>
                                          <p:spTgt spid="77829">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78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p:bldP spid="77829" grpId="0" build="p" animBg="1"/>
      <p:bldP spid="778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228600"/>
            <a:ext cx="8382000" cy="119062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Competition from Another “Pacific” Power Is on the Horizon</a:t>
            </a:r>
          </a:p>
        </p:txBody>
      </p:sp>
      <p:pic>
        <p:nvPicPr>
          <p:cNvPr id="38915" name="Picture 3" descr="imperialismUS"/>
          <p:cNvPicPr>
            <a:picLocks noChangeAspect="1" noChangeArrowheads="1"/>
          </p:cNvPicPr>
          <p:nvPr/>
        </p:nvPicPr>
        <p:blipFill>
          <a:blip r:embed="rId2" cstate="print">
            <a:lum contrast="6000"/>
          </a:blip>
          <a:srcRect l="961" t="481" r="961" b="-90"/>
          <a:stretch>
            <a:fillRect/>
          </a:stretch>
        </p:blipFill>
        <p:spPr bwMode="auto">
          <a:xfrm>
            <a:off x="838200" y="1524000"/>
            <a:ext cx="7467600" cy="5051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But, Japanese Power Would Grow . . .</a:t>
            </a:r>
          </a:p>
        </p:txBody>
      </p:sp>
      <p:pic>
        <p:nvPicPr>
          <p:cNvPr id="40963" name="Picture 3" descr="WALL5295745"/>
          <p:cNvPicPr>
            <a:picLocks noChangeAspect="1" noChangeArrowheads="1"/>
          </p:cNvPicPr>
          <p:nvPr/>
        </p:nvPicPr>
        <p:blipFill>
          <a:blip r:embed="rId2" cstate="print">
            <a:lum bright="-6000" contrast="6000"/>
          </a:blip>
          <a:srcRect/>
          <a:stretch>
            <a:fillRect/>
          </a:stretch>
        </p:blipFill>
        <p:spPr bwMode="auto">
          <a:xfrm>
            <a:off x="457200" y="1066800"/>
            <a:ext cx="8305800" cy="53863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228600"/>
            <a:ext cx="8382000" cy="641350"/>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a:solidFill>
                  <a:srgbClr val="E20000"/>
                </a:solidFill>
                <a:effectLst>
                  <a:outerShdw blurRad="38100" dist="38100" dir="2700000" algn="tl">
                    <a:srgbClr val="C0C0C0"/>
                  </a:outerShdw>
                </a:effectLst>
                <a:latin typeface="Japan" pitchFamily="34" charset="0"/>
              </a:rPr>
              <a:t>The U. S. “Great White Fleet”</a:t>
            </a:r>
          </a:p>
        </p:txBody>
      </p:sp>
      <p:pic>
        <p:nvPicPr>
          <p:cNvPr id="39939" name="Picture 3" descr="imperialism_stunt_im"/>
          <p:cNvPicPr>
            <a:picLocks noChangeAspect="1" noChangeArrowheads="1"/>
          </p:cNvPicPr>
          <p:nvPr/>
        </p:nvPicPr>
        <p:blipFill>
          <a:blip r:embed="rId2" cstate="print"/>
          <a:srcRect l="3088" b="5479"/>
          <a:stretch>
            <a:fillRect/>
          </a:stretch>
        </p:blipFill>
        <p:spPr bwMode="auto">
          <a:xfrm>
            <a:off x="4267200" y="1371600"/>
            <a:ext cx="4437063" cy="4876800"/>
          </a:xfrm>
          <a:prstGeom prst="rect">
            <a:avLst/>
          </a:prstGeom>
          <a:noFill/>
          <a:ln w="9525">
            <a:solidFill>
              <a:schemeClr val="tx2"/>
            </a:solidFill>
            <a:miter lim="800000"/>
            <a:headEnd/>
            <a:tailEnd/>
          </a:ln>
        </p:spPr>
      </p:pic>
      <p:pic>
        <p:nvPicPr>
          <p:cNvPr id="39940" name="Picture 5" descr="great_white_fleet"/>
          <p:cNvPicPr>
            <a:picLocks noChangeAspect="1" noChangeArrowheads="1"/>
          </p:cNvPicPr>
          <p:nvPr/>
        </p:nvPicPr>
        <p:blipFill>
          <a:blip r:embed="rId3" cstate="print">
            <a:clrChange>
              <a:clrFrom>
                <a:srgbClr val="F4F4F4"/>
              </a:clrFrom>
              <a:clrTo>
                <a:srgbClr val="F4F4F4">
                  <a:alpha val="0"/>
                </a:srgbClr>
              </a:clrTo>
            </a:clrChange>
            <a:lum contrast="6000"/>
          </a:blip>
          <a:srcRect l="6757" t="10817" r="6757" b="7552"/>
          <a:stretch>
            <a:fillRect/>
          </a:stretch>
        </p:blipFill>
        <p:spPr bwMode="auto">
          <a:xfrm>
            <a:off x="228600" y="2514600"/>
            <a:ext cx="3733800" cy="2333625"/>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81000" y="228600"/>
            <a:ext cx="8382000" cy="1200329"/>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dirty="0">
                <a:solidFill>
                  <a:srgbClr val="E20000"/>
                </a:solidFill>
                <a:effectLst>
                  <a:outerShdw blurRad="38100" dist="38100" dir="2700000" algn="tl">
                    <a:srgbClr val="C0C0C0"/>
                  </a:outerShdw>
                </a:effectLst>
                <a:latin typeface="Japan" pitchFamily="34" charset="0"/>
              </a:rPr>
              <a:t>1853 – Commodore Matthew Perry</a:t>
            </a:r>
            <a:br>
              <a:rPr lang="en-US" sz="3600" b="1" dirty="0">
                <a:solidFill>
                  <a:srgbClr val="E20000"/>
                </a:solidFill>
                <a:effectLst>
                  <a:outerShdw blurRad="38100" dist="38100" dir="2700000" algn="tl">
                    <a:srgbClr val="C0C0C0"/>
                  </a:outerShdw>
                </a:effectLst>
                <a:latin typeface="Japan" pitchFamily="34" charset="0"/>
              </a:rPr>
            </a:br>
            <a:r>
              <a:rPr lang="en-US" sz="3600" b="1" dirty="0">
                <a:solidFill>
                  <a:srgbClr val="E20000"/>
                </a:solidFill>
                <a:effectLst>
                  <a:outerShdw blurRad="38100" dist="38100" dir="2700000" algn="tl">
                    <a:srgbClr val="C0C0C0"/>
                  </a:outerShdw>
                </a:effectLst>
                <a:latin typeface="Japan" pitchFamily="34" charset="0"/>
              </a:rPr>
              <a:t>“Opens Up” Japan to Western Trade!</a:t>
            </a:r>
          </a:p>
        </p:txBody>
      </p:sp>
      <p:pic>
        <p:nvPicPr>
          <p:cNvPr id="6147" name="Picture 5" descr="Perry in Japan-1"/>
          <p:cNvPicPr>
            <a:picLocks noChangeAspect="1" noChangeArrowheads="1"/>
          </p:cNvPicPr>
          <p:nvPr/>
        </p:nvPicPr>
        <p:blipFill>
          <a:blip r:embed="rId2" cstate="print">
            <a:lum contrast="6000"/>
          </a:blip>
          <a:srcRect/>
          <a:stretch>
            <a:fillRect/>
          </a:stretch>
        </p:blipFill>
        <p:spPr bwMode="auto">
          <a:xfrm>
            <a:off x="2057400" y="1676400"/>
            <a:ext cx="4953000" cy="4843463"/>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343400"/>
          </a:xfrm>
        </p:spPr>
        <p:txBody>
          <a:bodyPr>
            <a:normAutofit lnSpcReduction="10000"/>
          </a:bodyPr>
          <a:lstStyle/>
          <a:p>
            <a:r>
              <a:rPr lang="en-US" sz="4000" dirty="0" smtClean="0"/>
              <a:t>Japan Opens its Doors:</a:t>
            </a:r>
          </a:p>
          <a:p>
            <a:pPr lvl="1"/>
            <a:r>
              <a:rPr lang="en-US" sz="3800" dirty="0" smtClean="0">
                <a:solidFill>
                  <a:schemeClr val="tx1"/>
                </a:solidFill>
              </a:rPr>
              <a:t>Commodore </a:t>
            </a:r>
            <a:r>
              <a:rPr lang="en-US" sz="3600" dirty="0" smtClean="0">
                <a:solidFill>
                  <a:schemeClr val="tx1"/>
                </a:solidFill>
              </a:rPr>
              <a:t>Matthew Perry (US)</a:t>
            </a:r>
          </a:p>
          <a:p>
            <a:r>
              <a:rPr lang="en-US" sz="4000" dirty="0" smtClean="0"/>
              <a:t>Treaty of Kanagawa </a:t>
            </a:r>
          </a:p>
          <a:p>
            <a:r>
              <a:rPr lang="en-US" sz="4000" dirty="0" smtClean="0"/>
              <a:t>A </a:t>
            </a:r>
            <a:r>
              <a:rPr lang="en-US" sz="3400" dirty="0" smtClean="0"/>
              <a:t>Treaty between </a:t>
            </a:r>
            <a:r>
              <a:rPr lang="en-US" sz="3400" u="sng" dirty="0" smtClean="0"/>
              <a:t>Japan</a:t>
            </a:r>
            <a:r>
              <a:rPr lang="en-US" sz="3400" dirty="0" smtClean="0"/>
              <a:t> and the </a:t>
            </a:r>
            <a:r>
              <a:rPr lang="en-US" sz="3400" u="sng" dirty="0" smtClean="0"/>
              <a:t>USA (Commodore Matthew Perry)</a:t>
            </a:r>
          </a:p>
          <a:p>
            <a:pPr marL="880110" lvl="1" indent="-514350">
              <a:buAutoNum type="arabicParenR"/>
            </a:pPr>
            <a:r>
              <a:rPr lang="en-US" sz="3200" dirty="0" smtClean="0">
                <a:solidFill>
                  <a:schemeClr val="tx1"/>
                </a:solidFill>
              </a:rPr>
              <a:t>Opened ports for trade with US</a:t>
            </a:r>
          </a:p>
          <a:p>
            <a:pPr marL="880110" lvl="1" indent="-514350">
              <a:buAutoNum type="arabicParenR"/>
            </a:pPr>
            <a:r>
              <a:rPr lang="en-US" sz="3200" dirty="0" smtClean="0">
                <a:solidFill>
                  <a:schemeClr val="tx1"/>
                </a:solidFill>
              </a:rPr>
              <a:t>Leads to cultural diffusion (Westernization)</a:t>
            </a:r>
          </a:p>
          <a:p>
            <a:endParaRPr lang="en-US" sz="4000" dirty="0" smtClean="0"/>
          </a:p>
        </p:txBody>
      </p:sp>
      <p:sp>
        <p:nvSpPr>
          <p:cNvPr id="3" name="Title 2"/>
          <p:cNvSpPr>
            <a:spLocks noGrp="1"/>
          </p:cNvSpPr>
          <p:nvPr>
            <p:ph type="title"/>
          </p:nvPr>
        </p:nvSpPr>
        <p:spPr/>
        <p:txBody>
          <a:bodyPr>
            <a:normAutofit/>
          </a:bodyPr>
          <a:lstStyle/>
          <a:p>
            <a:r>
              <a:rPr sz="4800" b="1" dirty="0" smtClean="0"/>
              <a:t>Treaty of Kanagawa</a:t>
            </a:r>
            <a:endParaRPr lang="en-US"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333375"/>
            <a:ext cx="8382000" cy="1200329"/>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3600" b="1" dirty="0">
                <a:solidFill>
                  <a:srgbClr val="E20000"/>
                </a:solidFill>
                <a:effectLst>
                  <a:outerShdw blurRad="38100" dist="38100" dir="2700000" algn="tl">
                    <a:srgbClr val="C0C0C0"/>
                  </a:outerShdw>
                </a:effectLst>
                <a:latin typeface="Japan" pitchFamily="34" charset="0"/>
              </a:rPr>
              <a:t>Japan Changes Direction During the </a:t>
            </a:r>
            <a:br>
              <a:rPr lang="en-US" sz="3600" b="1" dirty="0">
                <a:solidFill>
                  <a:srgbClr val="E20000"/>
                </a:solidFill>
                <a:effectLst>
                  <a:outerShdw blurRad="38100" dist="38100" dir="2700000" algn="tl">
                    <a:srgbClr val="C0C0C0"/>
                  </a:outerShdw>
                </a:effectLst>
                <a:latin typeface="Japan" pitchFamily="34" charset="0"/>
              </a:rPr>
            </a:br>
            <a:r>
              <a:rPr lang="en-US" sz="3600" b="1" dirty="0">
                <a:solidFill>
                  <a:srgbClr val="E20000"/>
                </a:solidFill>
                <a:effectLst>
                  <a:outerShdw blurRad="38100" dist="38100" dir="2700000" algn="tl">
                    <a:srgbClr val="C0C0C0"/>
                  </a:outerShdw>
                </a:effectLst>
                <a:latin typeface="Japan" pitchFamily="34" charset="0"/>
              </a:rPr>
              <a:t>Meiji Era:  1868 - 1912</a:t>
            </a:r>
          </a:p>
        </p:txBody>
      </p:sp>
      <p:pic>
        <p:nvPicPr>
          <p:cNvPr id="4099" name="Picture 4" descr="perry-twoviews"/>
          <p:cNvPicPr>
            <a:picLocks noChangeAspect="1" noChangeArrowheads="1"/>
          </p:cNvPicPr>
          <p:nvPr/>
        </p:nvPicPr>
        <p:blipFill>
          <a:blip r:embed="rId2" cstate="print">
            <a:clrChange>
              <a:clrFrom>
                <a:srgbClr val="FFFFFB"/>
              </a:clrFrom>
              <a:clrTo>
                <a:srgbClr val="FFFFFB">
                  <a:alpha val="0"/>
                </a:srgbClr>
              </a:clrTo>
            </a:clrChange>
          </a:blip>
          <a:srcRect/>
          <a:stretch>
            <a:fillRect/>
          </a:stretch>
        </p:blipFill>
        <p:spPr bwMode="auto">
          <a:xfrm>
            <a:off x="1524000" y="1819275"/>
            <a:ext cx="6248400" cy="4048125"/>
          </a:xfrm>
          <a:prstGeom prst="rect">
            <a:avLst/>
          </a:prstGeom>
          <a:noFill/>
          <a:ln w="9525">
            <a:noFill/>
            <a:miter lim="800000"/>
            <a:headEnd/>
            <a:tailEnd/>
          </a:ln>
        </p:spPr>
      </p:pic>
      <p:sp>
        <p:nvSpPr>
          <p:cNvPr id="4100" name="Text Box 5"/>
          <p:cNvSpPr txBox="1">
            <a:spLocks noChangeArrowheads="1"/>
          </p:cNvSpPr>
          <p:nvPr/>
        </p:nvSpPr>
        <p:spPr bwMode="auto">
          <a:xfrm>
            <a:off x="1524000" y="6096000"/>
            <a:ext cx="6553200" cy="457200"/>
          </a:xfrm>
          <a:prstGeom prst="rect">
            <a:avLst/>
          </a:prstGeom>
          <a:noFill/>
          <a:ln w="9525">
            <a:noFill/>
            <a:miter lim="800000"/>
            <a:headEnd/>
            <a:tailEnd/>
          </a:ln>
        </p:spPr>
        <p:txBody>
          <a:bodyPr>
            <a:spAutoFit/>
          </a:bodyPr>
          <a:lstStyle/>
          <a:p>
            <a:pPr algn="ctr">
              <a:spcBef>
                <a:spcPct val="50000"/>
              </a:spcBef>
            </a:pPr>
            <a:r>
              <a:rPr lang="en-US" sz="2400" b="1">
                <a:latin typeface="Comic Sans MS" pitchFamily="66" charset="0"/>
              </a:rPr>
              <a:t>Commodore Matthew Perry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648200" y="714375"/>
            <a:ext cx="4114800" cy="13112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Perry’s “Black Ships”</a:t>
            </a:r>
          </a:p>
        </p:txBody>
      </p:sp>
      <p:pic>
        <p:nvPicPr>
          <p:cNvPr id="9219" name="Picture 4" descr="Perry's Black Ships"/>
          <p:cNvPicPr>
            <a:picLocks noChangeAspect="1" noChangeArrowheads="1"/>
          </p:cNvPicPr>
          <p:nvPr/>
        </p:nvPicPr>
        <p:blipFill>
          <a:blip r:embed="rId2" cstate="print">
            <a:lum contrast="6000"/>
          </a:blip>
          <a:srcRect/>
          <a:stretch>
            <a:fillRect/>
          </a:stretch>
        </p:blipFill>
        <p:spPr bwMode="auto">
          <a:xfrm>
            <a:off x="304800" y="228600"/>
            <a:ext cx="3860800" cy="2743200"/>
          </a:xfrm>
          <a:prstGeom prst="rect">
            <a:avLst/>
          </a:prstGeom>
          <a:noFill/>
          <a:ln w="9525">
            <a:noFill/>
            <a:miter lim="800000"/>
            <a:headEnd/>
            <a:tailEnd/>
          </a:ln>
        </p:spPr>
      </p:pic>
      <p:pic>
        <p:nvPicPr>
          <p:cNvPr id="9220" name="Picture 5" descr="Opening of Japan by Perry - 1855"/>
          <p:cNvPicPr>
            <a:picLocks noChangeAspect="1" noChangeArrowheads="1"/>
          </p:cNvPicPr>
          <p:nvPr/>
        </p:nvPicPr>
        <p:blipFill>
          <a:blip r:embed="rId3" cstate="print">
            <a:lum contrast="6000"/>
          </a:blip>
          <a:srcRect l="1875" t="1724"/>
          <a:stretch>
            <a:fillRect/>
          </a:stretch>
        </p:blipFill>
        <p:spPr bwMode="auto">
          <a:xfrm>
            <a:off x="1828800" y="2770188"/>
            <a:ext cx="7086600" cy="3859212"/>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228600"/>
            <a:ext cx="8382000" cy="701675"/>
          </a:xfrm>
          <a:prstGeom prst="rect">
            <a:avLst/>
          </a:prstGeom>
          <a:noFill/>
          <a:ln w="9525">
            <a:noFill/>
            <a:miter lim="800000"/>
            <a:headEnd/>
            <a:tailEnd/>
          </a:ln>
          <a:effectLst>
            <a:outerShdw dist="35921" dir="2700000" algn="ctr" rotWithShape="0">
              <a:srgbClr val="FF7171"/>
            </a:outerShdw>
          </a:effectLst>
        </p:spPr>
        <p:txBody>
          <a:bodyPr>
            <a:spAutoFit/>
          </a:bodyPr>
          <a:lstStyle/>
          <a:p>
            <a:pPr algn="ctr">
              <a:spcBef>
                <a:spcPct val="50000"/>
              </a:spcBef>
              <a:defRPr/>
            </a:pPr>
            <a:r>
              <a:rPr lang="en-US" sz="4000" b="1">
                <a:solidFill>
                  <a:srgbClr val="E20000"/>
                </a:solidFill>
                <a:effectLst>
                  <a:outerShdw blurRad="38100" dist="38100" dir="2700000" algn="tl">
                    <a:srgbClr val="C0C0C0"/>
                  </a:outerShdw>
                </a:effectLst>
                <a:latin typeface="Japan" pitchFamily="34" charset="0"/>
              </a:rPr>
              <a:t>Japan Learns a Lesson!</a:t>
            </a:r>
          </a:p>
        </p:txBody>
      </p:sp>
      <p:sp>
        <p:nvSpPr>
          <p:cNvPr id="36867" name="Text Box 3"/>
          <p:cNvSpPr txBox="1">
            <a:spLocks noChangeArrowheads="1"/>
          </p:cNvSpPr>
          <p:nvPr/>
        </p:nvSpPr>
        <p:spPr bwMode="auto">
          <a:xfrm>
            <a:off x="914400" y="1230313"/>
            <a:ext cx="7696200" cy="4678204"/>
          </a:xfrm>
          <a:prstGeom prst="rect">
            <a:avLst/>
          </a:prstGeom>
          <a:noFill/>
          <a:ln w="9525">
            <a:noFill/>
            <a:miter lim="800000"/>
            <a:headEnd/>
            <a:tailEnd/>
          </a:ln>
        </p:spPr>
        <p:txBody>
          <a:bodyPr wrap="square">
            <a:spAutoFit/>
          </a:bodyPr>
          <a:lstStyle/>
          <a:p>
            <a:pPr>
              <a:spcBef>
                <a:spcPct val="50000"/>
              </a:spcBef>
            </a:pPr>
            <a:r>
              <a:rPr lang="en-US" sz="3200" i="1" dirty="0">
                <a:solidFill>
                  <a:schemeClr val="bg1"/>
                </a:solidFill>
              </a:rPr>
              <a:t>I</a:t>
            </a:r>
            <a:r>
              <a:rPr lang="en-US" sz="2800" i="1" dirty="0">
                <a:solidFill>
                  <a:schemeClr val="bg1"/>
                </a:solidFill>
                <a:latin typeface="Comic Sans MS" pitchFamily="66" charset="0"/>
              </a:rPr>
              <a:t>n 1862, just before the start of the Meiji period, Tokugawa sent officials and scholars to China to study the situation there. A Japanese recorded in his diary from Shanghai… </a:t>
            </a:r>
            <a:r>
              <a:rPr lang="en-US" sz="2800" b="1" dirty="0">
                <a:latin typeface="Comic Sans MS" pitchFamily="66" charset="0"/>
              </a:rPr>
              <a:t/>
            </a:r>
            <a:br>
              <a:rPr lang="en-US" sz="2800" b="1" dirty="0">
                <a:latin typeface="Comic Sans MS" pitchFamily="66" charset="0"/>
              </a:rPr>
            </a:br>
            <a:endParaRPr lang="en-US" sz="2800" b="1" dirty="0">
              <a:latin typeface="Comic Sans MS" pitchFamily="66" charset="0"/>
            </a:endParaRPr>
          </a:p>
          <a:p>
            <a:pPr>
              <a:spcBef>
                <a:spcPct val="50000"/>
              </a:spcBef>
            </a:pPr>
            <a:r>
              <a:rPr lang="en-US" sz="2800" b="1" i="1" dirty="0">
                <a:solidFill>
                  <a:schemeClr val="accent2"/>
                </a:solidFill>
                <a:latin typeface="Comic Sans MS" pitchFamily="66" charset="0"/>
              </a:rPr>
              <a:t>“The Chinese</a:t>
            </a:r>
            <a:r>
              <a:rPr lang="en-US" sz="2800" b="1" i="1" dirty="0">
                <a:latin typeface="Comic Sans MS" pitchFamily="66" charset="0"/>
              </a:rPr>
              <a:t> </a:t>
            </a:r>
            <a:r>
              <a:rPr lang="en-US" sz="2800" b="1" i="1" dirty="0">
                <a:solidFill>
                  <a:schemeClr val="accent2"/>
                </a:solidFill>
                <a:latin typeface="Comic Sans MS" pitchFamily="66" charset="0"/>
              </a:rPr>
              <a:t>have become servants to the foreigners. Sovereignty may belong to China but in fact it's no more than a colony of Great Britain and France.”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wipe(up)">
                                      <p:cBhvr>
                                        <p:cTn id="7" dur="5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1401</TotalTime>
  <Words>831</Words>
  <Application>Microsoft Office PowerPoint</Application>
  <PresentationFormat>On-screen Show (4:3)</PresentationFormat>
  <Paragraphs>166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Paper</vt:lpstr>
      <vt:lpstr>Aim: What was Japan like before the Meiji Restoration?</vt:lpstr>
      <vt:lpstr>I. Japanese Geography</vt:lpstr>
      <vt:lpstr>Tokugawa Shogunate (1603 – 1868)</vt:lpstr>
      <vt:lpstr>Nobody is Happy: Daimyo – Had wealth (land) but no cash Samurai – Not as wealthy as merchants Merchants – No Status Peasants – Heavy Taxes</vt:lpstr>
      <vt:lpstr>PowerPoint Presentation</vt:lpstr>
      <vt:lpstr>Treaty of Kanagawa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EMPEROR MEIJI and the MEIJI RESTORATION</vt:lpstr>
      <vt:lpstr>Meiji Restoration</vt:lpstr>
      <vt:lpstr>Internal Problems in Japan</vt:lpstr>
      <vt:lpstr>Meiji Restoration - Changes in 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Aim:  Why did the Japanese become imperialistic?</vt:lpstr>
      <vt:lpstr>Westernization  Industrialization  IMPERIALISM (Same as Europe)</vt:lpstr>
      <vt:lpstr>Positive Impacts of Japanese Imperialism</vt:lpstr>
      <vt:lpstr>Negative Impacts of Japanese Imperialism</vt:lpstr>
      <vt:lpstr>Japanese Imperialism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What was Japan like before the Meiji Restoration?</dc:title>
  <dc:creator>M. Rivera</dc:creator>
  <cp:lastModifiedBy>Sachem Central School District</cp:lastModifiedBy>
  <cp:revision>26</cp:revision>
  <dcterms:created xsi:type="dcterms:W3CDTF">2008-10-19T17:23:12Z</dcterms:created>
  <dcterms:modified xsi:type="dcterms:W3CDTF">2017-11-06T17:06:40Z</dcterms:modified>
</cp:coreProperties>
</file>