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2" r:id="rId8"/>
    <p:sldId id="260" r:id="rId9"/>
    <p:sldId id="261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FE745-80C3-4FED-9F30-ED58A7EBF937}" type="datetimeFigureOut">
              <a:rPr lang="en-US"/>
              <a:pPr>
                <a:defRPr/>
              </a:pPr>
              <a:t>12/19/16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AD301-68D8-4108-89AB-34306EF9E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EA832-A949-4F05-91A8-E699258E7493}" type="datetimeFigureOut">
              <a:rPr lang="en-US"/>
              <a:pPr>
                <a:defRPr/>
              </a:pPr>
              <a:t>12/19/16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CAE75-72A2-4F4A-A9D0-52D2008A0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4DE41-BBBC-4D3F-8C23-0BBBB9BBE3B7}" type="datetimeFigureOut">
              <a:rPr lang="en-US"/>
              <a:pPr>
                <a:defRPr/>
              </a:pPr>
              <a:t>12/19/16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BE955-49D8-48A2-B00B-0F815881F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E99A9-90D8-4836-872F-4E40EAE90374}" type="datetimeFigureOut">
              <a:rPr lang="en-US"/>
              <a:pPr>
                <a:defRPr/>
              </a:pPr>
              <a:t>12/19/16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351F5-BB27-4E58-A9A9-D269084CA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51702-E799-49FD-AA00-C2FF49757F51}" type="datetimeFigureOut">
              <a:rPr lang="en-US"/>
              <a:pPr>
                <a:defRPr/>
              </a:pPr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2AF43-C594-4A4D-9E68-BC05C2A92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82A43-646B-4411-A618-4A5BB6368350}" type="datetimeFigureOut">
              <a:rPr lang="en-US"/>
              <a:pPr>
                <a:defRPr/>
              </a:pPr>
              <a:t>12/19/16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1F533-6EF4-4336-A851-A5F381837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E3578-24DA-4633-AFB3-30B29518B598}" type="datetimeFigureOut">
              <a:rPr lang="en-US"/>
              <a:pPr>
                <a:defRPr/>
              </a:pPr>
              <a:t>12/19/16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992F9-50D7-47B9-AF7B-5684D2661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96E49-908B-4648-BF27-23D7422D178D}" type="datetimeFigureOut">
              <a:rPr lang="en-US"/>
              <a:pPr>
                <a:defRPr/>
              </a:pPr>
              <a:t>12/19/16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08700-9827-45B2-A48F-921328C0F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CDF11-32B2-4FCA-8E6D-2640026759E7}" type="datetimeFigureOut">
              <a:rPr lang="en-US"/>
              <a:pPr>
                <a:defRPr/>
              </a:pPr>
              <a:t>12/19/16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A25B5-F171-439E-AD2B-D840B716D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5E6C0-CB44-4720-900D-0BC9C109313F}" type="datetimeFigureOut">
              <a:rPr lang="en-US"/>
              <a:pPr>
                <a:defRPr/>
              </a:pPr>
              <a:t>12/19/16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0ACFC-279D-4727-9DFE-BA4B9CAF3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1E7E1-30BC-4EF3-914D-244439BB7A0E}" type="datetimeFigureOut">
              <a:rPr lang="en-US"/>
              <a:pPr>
                <a:defRPr/>
              </a:pPr>
              <a:t>12/19/16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16378-3C0B-4192-8866-58ADEA9BF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2C415C-4D9F-43D3-8CEC-6D47F450437D}" type="datetimeFigureOut">
              <a:rPr lang="en-US"/>
              <a:pPr>
                <a:defRPr/>
              </a:pPr>
              <a:t>12/19/16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922769-59F2-4C5B-9F68-706184BA1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Byzantine Empire</a:t>
            </a:r>
            <a:endParaRPr lang="en-US" dirty="0"/>
          </a:p>
        </p:txBody>
      </p:sp>
      <p:pic>
        <p:nvPicPr>
          <p:cNvPr id="13314" name="Content Placeholder 5" descr="Hagia Sophia west view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4706" r="-14706"/>
          <a:stretch>
            <a:fillRect/>
          </a:stretch>
        </p:blipFill>
        <p:spPr/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Byzantine Decline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Gap between rich and poor</a:t>
            </a:r>
            <a:r>
              <a:rPr lang="en-US" dirty="0" smtClean="0">
                <a:sym typeface="Wingdings"/>
              </a:rPr>
              <a:t> Social Tension</a:t>
            </a:r>
          </a:p>
          <a:p>
            <a:r>
              <a:rPr lang="en-US" dirty="0" smtClean="0">
                <a:sym typeface="Wingdings"/>
              </a:rPr>
              <a:t>Weakened Military (not enough soldiers)</a:t>
            </a:r>
          </a:p>
          <a:p>
            <a:r>
              <a:rPr lang="en-US" dirty="0" smtClean="0">
                <a:sym typeface="Wingdings"/>
              </a:rPr>
              <a:t>Invasions</a:t>
            </a:r>
          </a:p>
          <a:p>
            <a:pPr lvl="1"/>
            <a:r>
              <a:rPr lang="en-US" dirty="0" smtClean="0">
                <a:sym typeface="Wingdings"/>
              </a:rPr>
              <a:t>Crusaders</a:t>
            </a:r>
          </a:p>
          <a:p>
            <a:pPr lvl="1"/>
            <a:r>
              <a:rPr lang="en-US" dirty="0" smtClean="0">
                <a:sym typeface="Wingdings"/>
              </a:rPr>
              <a:t>Ottomans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82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So, what have we learned today?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Preservation of Hellenistic Culture</a:t>
            </a:r>
          </a:p>
          <a:p>
            <a:r>
              <a:rPr lang="en-US" smtClean="0"/>
              <a:t>Justinian’s Code</a:t>
            </a:r>
          </a:p>
          <a:p>
            <a:r>
              <a:rPr lang="en-US" smtClean="0"/>
              <a:t>Spread of Church &amp; Trade</a:t>
            </a:r>
          </a:p>
          <a:p>
            <a:r>
              <a:rPr lang="en-US" smtClean="0"/>
              <a:t>CULTURAL DIFFUSION </a:t>
            </a:r>
            <a:r>
              <a:rPr lang="en-US" smtClean="0">
                <a:sym typeface="Wingdings" pitchFamily="2" charset="2"/>
              </a:rPr>
              <a:t> GOLDEN AGE!</a:t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Byzantine Empire</a:t>
            </a:r>
            <a:endParaRPr lang="en-US" dirty="0"/>
          </a:p>
        </p:txBody>
      </p:sp>
      <p:pic>
        <p:nvPicPr>
          <p:cNvPr id="14338" name="Content Placeholder 3" descr="byzantine map.gif"/>
          <p:cNvPicPr>
            <a:picLocks noGrp="1" noChangeAspect="1"/>
          </p:cNvPicPr>
          <p:nvPr>
            <p:ph idx="1"/>
          </p:nvPr>
        </p:nvPicPr>
        <p:blipFill>
          <a:blip r:embed="rId2"/>
          <a:srcRect l="-533" r="-533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Byzantine Origins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286 CE Diocletian </a:t>
            </a:r>
            <a:r>
              <a:rPr lang="en-US" dirty="0" smtClean="0"/>
              <a:t>splits </a:t>
            </a:r>
            <a:r>
              <a:rPr lang="en-US" dirty="0" smtClean="0"/>
              <a:t>the Roman Empire</a:t>
            </a:r>
            <a:endParaRPr lang="en-US" dirty="0" smtClean="0"/>
          </a:p>
          <a:p>
            <a:r>
              <a:rPr lang="en-US" dirty="0" smtClean="0"/>
              <a:t>330 CE </a:t>
            </a:r>
            <a:r>
              <a:rPr lang="en-US" dirty="0" smtClean="0"/>
              <a:t>– </a:t>
            </a:r>
            <a:r>
              <a:rPr lang="en-US" dirty="0" smtClean="0"/>
              <a:t>Constantinople becomes the Capital</a:t>
            </a:r>
            <a:endParaRPr lang="en-US" dirty="0" smtClean="0"/>
          </a:p>
          <a:p>
            <a:r>
              <a:rPr lang="en-US" dirty="0" smtClean="0"/>
              <a:t>Eastern Rome</a:t>
            </a:r>
            <a:endParaRPr lang="en-US" dirty="0"/>
          </a:p>
          <a:p>
            <a:pPr lvl="1"/>
            <a:r>
              <a:rPr lang="en-US" dirty="0" smtClean="0"/>
              <a:t>Blend of Greek, Roman and Christian cultures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Constantinople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CONSTANTINOPLE</a:t>
            </a:r>
          </a:p>
          <a:p>
            <a:pPr lvl="1"/>
            <a:r>
              <a:rPr lang="en-US" dirty="0"/>
              <a:t>Center for trade and Cultural Advancement</a:t>
            </a:r>
          </a:p>
          <a:p>
            <a:pPr lvl="1"/>
            <a:r>
              <a:rPr lang="en-US" dirty="0"/>
              <a:t>Strategic Location on BOSPOROUS STRAIT</a:t>
            </a:r>
          </a:p>
          <a:p>
            <a:pPr lvl="2"/>
            <a:r>
              <a:rPr lang="en-US" dirty="0"/>
              <a:t>Access to sea trade</a:t>
            </a:r>
          </a:p>
          <a:p>
            <a:pPr lvl="2"/>
            <a:r>
              <a:rPr lang="en-US" dirty="0"/>
              <a:t>Protected by water</a:t>
            </a:r>
          </a:p>
          <a:p>
            <a:pPr lvl="1"/>
            <a:r>
              <a:rPr lang="en-US" dirty="0"/>
              <a:t>Strong Roman Influence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363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Byzantine Political </a:t>
            </a:r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Autocratic</a:t>
            </a:r>
            <a:r>
              <a:rPr lang="en-US" dirty="0" smtClean="0"/>
              <a:t> – rulers have unlimited </a:t>
            </a:r>
            <a:r>
              <a:rPr lang="en-US" dirty="0" smtClean="0"/>
              <a:t>authority</a:t>
            </a:r>
          </a:p>
          <a:p>
            <a:r>
              <a:rPr lang="en-US" i="1" u="sng" dirty="0" err="1" smtClean="0"/>
              <a:t>Caesaropapism</a:t>
            </a:r>
            <a:r>
              <a:rPr lang="en-US" dirty="0" smtClean="0"/>
              <a:t> – Ruler is head of Church and State</a:t>
            </a:r>
            <a:endParaRPr lang="en-US" dirty="0" smtClean="0"/>
          </a:p>
          <a:p>
            <a:r>
              <a:rPr lang="en-US" u="sng" dirty="0"/>
              <a:t>Theme System</a:t>
            </a:r>
            <a:r>
              <a:rPr lang="en-US" dirty="0"/>
              <a:t> – Land exchanged for military service</a:t>
            </a:r>
          </a:p>
          <a:p>
            <a:r>
              <a:rPr lang="en-US" dirty="0" smtClean="0"/>
              <a:t>Elaborate </a:t>
            </a:r>
            <a:r>
              <a:rPr lang="en-US" u="sng" dirty="0" smtClean="0"/>
              <a:t>bureaucracy</a:t>
            </a:r>
            <a:r>
              <a:rPr lang="en-US" dirty="0" smtClean="0"/>
              <a:t>: Governing organization made up of divisions and departments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Age of Justinian </a:t>
            </a:r>
            <a:br>
              <a:rPr lang="en-US" dirty="0" smtClean="0"/>
            </a:br>
            <a:r>
              <a:rPr lang="en-US" dirty="0" smtClean="0"/>
              <a:t>(527 – 565 CE)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Emperor of Byzantium</a:t>
            </a:r>
          </a:p>
          <a:p>
            <a:r>
              <a:rPr lang="en-US" dirty="0" smtClean="0"/>
              <a:t>Recovered lost territory of Rome</a:t>
            </a:r>
          </a:p>
          <a:p>
            <a:r>
              <a:rPr lang="en-US" dirty="0" smtClean="0"/>
              <a:t>Absolute Ruler (Autocrat)</a:t>
            </a:r>
          </a:p>
          <a:p>
            <a:r>
              <a:rPr lang="en-US" dirty="0" smtClean="0"/>
              <a:t>Strong Central Government</a:t>
            </a:r>
          </a:p>
          <a:p>
            <a:r>
              <a:rPr lang="en-US" dirty="0" smtClean="0"/>
              <a:t>Prosperous economy</a:t>
            </a:r>
          </a:p>
          <a:p>
            <a:r>
              <a:rPr lang="en-US" dirty="0" smtClean="0"/>
              <a:t>Glorified the City of Constantinople</a:t>
            </a:r>
          </a:p>
          <a:p>
            <a:pPr lvl="1"/>
            <a:r>
              <a:rPr lang="en-US" dirty="0" smtClean="0"/>
              <a:t>Hippodrome</a:t>
            </a:r>
          </a:p>
          <a:p>
            <a:pPr lvl="1"/>
            <a:r>
              <a:rPr lang="en-US" dirty="0" err="1" smtClean="0"/>
              <a:t>Hagia</a:t>
            </a:r>
            <a:r>
              <a:rPr lang="en-US" dirty="0" smtClean="0"/>
              <a:t> Sophia</a:t>
            </a:r>
          </a:p>
          <a:p>
            <a:r>
              <a:rPr lang="en-US" dirty="0" smtClean="0"/>
              <a:t>JUSTINIAN CODE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2042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Byzantine Accomplishments</a:t>
            </a:r>
            <a:endParaRPr lang="en-US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270154"/>
            <a:ext cx="8229600" cy="5038572"/>
          </a:xfrm>
        </p:spPr>
        <p:txBody>
          <a:bodyPr/>
          <a:lstStyle/>
          <a:p>
            <a:r>
              <a:rPr lang="en-US" dirty="0" smtClean="0"/>
              <a:t>JUSTINIAN CODE – LAW, ORDER, STABILITY</a:t>
            </a:r>
          </a:p>
          <a:p>
            <a:pPr lvl="1"/>
            <a:r>
              <a:rPr lang="en-US" dirty="0" smtClean="0"/>
              <a:t>Foundation for modern legal systems in </a:t>
            </a:r>
            <a:r>
              <a:rPr lang="en-US" dirty="0" smtClean="0"/>
              <a:t>Europe</a:t>
            </a:r>
          </a:p>
          <a:p>
            <a:pPr lvl="1"/>
            <a:r>
              <a:rPr lang="en-US" dirty="0" smtClean="0"/>
              <a:t>Criminal and Civil Law</a:t>
            </a:r>
            <a:endParaRPr lang="en-US" dirty="0" smtClean="0"/>
          </a:p>
          <a:p>
            <a:r>
              <a:rPr lang="en-US" dirty="0" smtClean="0"/>
              <a:t>Arts &amp; Engineering (Hellenistic Culture!)</a:t>
            </a:r>
          </a:p>
          <a:p>
            <a:pPr lvl="1"/>
            <a:r>
              <a:rPr lang="en-US" dirty="0" smtClean="0"/>
              <a:t>Churches, palaces, public buildings (domes, arches)</a:t>
            </a:r>
          </a:p>
          <a:p>
            <a:pPr lvl="1"/>
            <a:r>
              <a:rPr lang="en-US" dirty="0" smtClean="0"/>
              <a:t>Murals and mosaics</a:t>
            </a:r>
          </a:p>
          <a:p>
            <a:r>
              <a:rPr lang="en-US" dirty="0" smtClean="0"/>
              <a:t>Artists </a:t>
            </a:r>
            <a:r>
              <a:rPr lang="en-US" dirty="0" smtClean="0"/>
              <a:t>and Monks</a:t>
            </a:r>
          </a:p>
          <a:p>
            <a:pPr lvl="1"/>
            <a:r>
              <a:rPr lang="en-US" dirty="0" smtClean="0"/>
              <a:t>Manuscripts, icons, frescoes </a:t>
            </a:r>
          </a:p>
          <a:p>
            <a:pPr lvl="1"/>
            <a:r>
              <a:rPr lang="en-US" dirty="0" smtClean="0"/>
              <a:t>Romanesque style spreads throughout Balkans, Eastern Europe, Russia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Eastern Orthodox Church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Great Schism</a:t>
            </a:r>
          </a:p>
          <a:p>
            <a:pPr lvl="1"/>
            <a:r>
              <a:rPr lang="en-US" dirty="0" smtClean="0"/>
              <a:t>Christianity splits into:</a:t>
            </a:r>
          </a:p>
          <a:p>
            <a:pPr lvl="2"/>
            <a:r>
              <a:rPr lang="en-US" dirty="0" smtClean="0"/>
              <a:t>Roman Catholic Church (Western Rome)</a:t>
            </a:r>
          </a:p>
          <a:p>
            <a:pPr lvl="2"/>
            <a:r>
              <a:rPr lang="en-US" dirty="0" smtClean="0"/>
              <a:t>Eastern Orthodox Church (Byzantium)</a:t>
            </a:r>
            <a:endParaRPr lang="en-US" dirty="0" smtClean="0"/>
          </a:p>
          <a:p>
            <a:r>
              <a:rPr lang="en-US" dirty="0" smtClean="0"/>
              <a:t>Emperors appoint church officials</a:t>
            </a:r>
            <a:endParaRPr lang="en-US" dirty="0" smtClean="0"/>
          </a:p>
          <a:p>
            <a:r>
              <a:rPr lang="en-US" dirty="0" smtClean="0"/>
              <a:t>Key component of Byzantine Culture</a:t>
            </a:r>
            <a:endParaRPr lang="en-US" dirty="0" smtClean="0"/>
          </a:p>
          <a:p>
            <a:r>
              <a:rPr lang="en-US" dirty="0" smtClean="0"/>
              <a:t>Spread </a:t>
            </a:r>
            <a:r>
              <a:rPr lang="en-US" dirty="0" smtClean="0"/>
              <a:t>faith into Russia, Persia, Africa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Byzantine Influence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65725"/>
          </a:xfrm>
        </p:spPr>
        <p:txBody>
          <a:bodyPr/>
          <a:lstStyle/>
          <a:p>
            <a:r>
              <a:rPr lang="en-US" dirty="0" smtClean="0"/>
              <a:t>Expanded Hellenistic Culture</a:t>
            </a:r>
          </a:p>
          <a:p>
            <a:r>
              <a:rPr lang="en-US" dirty="0" smtClean="0"/>
              <a:t>Preserved Greco-Roman Culture</a:t>
            </a:r>
            <a:endParaRPr lang="en-US" dirty="0" smtClean="0"/>
          </a:p>
          <a:p>
            <a:r>
              <a:rPr lang="en-US" dirty="0" smtClean="0"/>
              <a:t>Russia (Kiev)</a:t>
            </a:r>
            <a:endParaRPr lang="en-US" dirty="0" smtClean="0"/>
          </a:p>
          <a:p>
            <a:pPr lvl="1"/>
            <a:r>
              <a:rPr lang="en-US" dirty="0" smtClean="0"/>
              <a:t>Trade with Russia via Bosporus Strait</a:t>
            </a:r>
            <a:endParaRPr lang="en-US" dirty="0" smtClean="0"/>
          </a:p>
          <a:p>
            <a:pPr lvl="1"/>
            <a:r>
              <a:rPr lang="en-US" dirty="0" smtClean="0"/>
              <a:t>Cyrillic alphabet &amp; architectural </a:t>
            </a:r>
            <a:r>
              <a:rPr lang="en-US" dirty="0" smtClean="0"/>
              <a:t>styles</a:t>
            </a:r>
          </a:p>
          <a:p>
            <a:pPr lvl="1"/>
            <a:r>
              <a:rPr lang="en-US" dirty="0" smtClean="0"/>
              <a:t>Spread Eastern Orthodox Religion</a:t>
            </a:r>
            <a:endParaRPr lang="en-US" dirty="0" smtClean="0"/>
          </a:p>
          <a:p>
            <a:r>
              <a:rPr lang="en-US" dirty="0" smtClean="0"/>
              <a:t>Eastern Europe</a:t>
            </a:r>
          </a:p>
          <a:p>
            <a:pPr lvl="1"/>
            <a:r>
              <a:rPr lang="en-US" dirty="0" smtClean="0"/>
              <a:t>Contact w/ Vikings</a:t>
            </a:r>
          </a:p>
          <a:p>
            <a:pPr lvl="1"/>
            <a:r>
              <a:rPr lang="en-US" dirty="0" err="1" smtClean="0"/>
              <a:t>Novogorod</a:t>
            </a:r>
            <a:r>
              <a:rPr lang="en-US" dirty="0" smtClean="0"/>
              <a:t>&amp; Kiev become great centers of trade; captured by Vikings in late 800s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ヒラギノ丸ゴ Pro W4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ＭＳ 明朝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Apex.thmx</Template>
  <TotalTime>129</TotalTime>
  <Words>321</Words>
  <Application>Microsoft Macintosh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The Byzantine Empire</vt:lpstr>
      <vt:lpstr>The Byzantine Empire</vt:lpstr>
      <vt:lpstr>Byzantine Origins</vt:lpstr>
      <vt:lpstr>Constantinople</vt:lpstr>
      <vt:lpstr>Byzantine Political Structure</vt:lpstr>
      <vt:lpstr>The Age of Justinian  (527 – 565 CE)</vt:lpstr>
      <vt:lpstr>Byzantine Accomplishments</vt:lpstr>
      <vt:lpstr>The Eastern Orthodox Church</vt:lpstr>
      <vt:lpstr>Byzantine Influence</vt:lpstr>
      <vt:lpstr>Byzantine Decline</vt:lpstr>
      <vt:lpstr>So, what have we learned today?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Byzantine Empire</dc:title>
  <dc:creator>Ryan Scherer</dc:creator>
  <cp:lastModifiedBy>MATTHEW RIVERA</cp:lastModifiedBy>
  <cp:revision>7</cp:revision>
  <dcterms:created xsi:type="dcterms:W3CDTF">2010-12-01T00:57:53Z</dcterms:created>
  <dcterms:modified xsi:type="dcterms:W3CDTF">2016-12-20T01:12:18Z</dcterms:modified>
</cp:coreProperties>
</file>