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57" r:id="rId4"/>
    <p:sldId id="260" r:id="rId5"/>
    <p:sldId id="271" r:id="rId6"/>
    <p:sldId id="269" r:id="rId7"/>
    <p:sldId id="261" r:id="rId8"/>
    <p:sldId id="262" r:id="rId9"/>
    <p:sldId id="263" r:id="rId10"/>
    <p:sldId id="267" r:id="rId11"/>
    <p:sldId id="264" r:id="rId12"/>
    <p:sldId id="273" r:id="rId13"/>
    <p:sldId id="265" r:id="rId14"/>
    <p:sldId id="266" r:id="rId15"/>
    <p:sldId id="268" r:id="rId16"/>
    <p:sldId id="270" r:id="rId17"/>
    <p:sldId id="272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7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75E4C09-3E39-7F4F-83E8-818E274DA2E4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384BC14-C16B-7E43-BDD7-8C129C83728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4C09-3E39-7F4F-83E8-818E274DA2E4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BC14-C16B-7E43-BDD7-8C129C8372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4C09-3E39-7F4F-83E8-818E274DA2E4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BC14-C16B-7E43-BDD7-8C129C8372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4C09-3E39-7F4F-83E8-818E274DA2E4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BC14-C16B-7E43-BDD7-8C129C8372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4C09-3E39-7F4F-83E8-818E274DA2E4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BC14-C16B-7E43-BDD7-8C129C8372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4C09-3E39-7F4F-83E8-818E274DA2E4}" type="datetimeFigureOut">
              <a:rPr lang="en-US" smtClean="0"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BC14-C16B-7E43-BDD7-8C129C8372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4C09-3E39-7F4F-83E8-818E274DA2E4}" type="datetimeFigureOut">
              <a:rPr lang="en-US" smtClean="0"/>
              <a:t>3/14/17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BC14-C16B-7E43-BDD7-8C129C8372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4C09-3E39-7F4F-83E8-818E274DA2E4}" type="datetimeFigureOut">
              <a:rPr lang="en-US" smtClean="0"/>
              <a:t>3/14/17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BC14-C16B-7E43-BDD7-8C129C8372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4C09-3E39-7F4F-83E8-818E274DA2E4}" type="datetimeFigureOut">
              <a:rPr lang="en-US" smtClean="0"/>
              <a:t>3/14/17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BC14-C16B-7E43-BDD7-8C129C8372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4C09-3E39-7F4F-83E8-818E274DA2E4}" type="datetimeFigureOut">
              <a:rPr lang="en-US" smtClean="0"/>
              <a:t>3/14/17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BC14-C16B-7E43-BDD7-8C129C83728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4C09-3E39-7F4F-83E8-818E274DA2E4}" type="datetimeFigureOut">
              <a:rPr lang="en-US" smtClean="0"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BC14-C16B-7E43-BDD7-8C129C8372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75E4C09-3E39-7F4F-83E8-818E274DA2E4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384BC14-C16B-7E43-BDD7-8C129C8372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625231"/>
            <a:ext cx="3313355" cy="3785405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West African Kingdoms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GHANA, MALI and SONGHAI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3620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13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6172200" y="6019800"/>
            <a:ext cx="7620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14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10400" y="6016625"/>
            <a:ext cx="5334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5917" name="Picture 13" descr="6-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67" y="0"/>
            <a:ext cx="5503333" cy="687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11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62" y="431339"/>
            <a:ext cx="7024744" cy="778549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Fall of Mali: Reasons for Decline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62" y="1209888"/>
            <a:ext cx="8186615" cy="5237804"/>
          </a:xfrm>
        </p:spPr>
        <p:txBody>
          <a:bodyPr>
            <a:normAutofit/>
          </a:bodyPr>
          <a:lstStyle/>
          <a:p>
            <a:pPr marL="525780" indent="-457200">
              <a:buAutoNum type="arabicParenR"/>
            </a:pPr>
            <a:r>
              <a:rPr lang="en-US" sz="3600" b="1" dirty="0" smtClean="0"/>
              <a:t>Weak Leadership</a:t>
            </a:r>
            <a:endParaRPr lang="en-US" sz="3600" b="1" dirty="0"/>
          </a:p>
          <a:p>
            <a:pPr marL="525780" indent="-457200">
              <a:buAutoNum type="arabicParenR"/>
            </a:pPr>
            <a:r>
              <a:rPr lang="en-US" sz="3600" b="1" dirty="0" smtClean="0"/>
              <a:t>Too Large to Rule</a:t>
            </a:r>
            <a:endParaRPr lang="en-US" sz="3600" b="1" dirty="0"/>
          </a:p>
          <a:p>
            <a:pPr marL="525780" indent="-457200">
              <a:buAutoNum type="arabicParenR"/>
            </a:pPr>
            <a:r>
              <a:rPr lang="en-US" sz="3600" b="1" dirty="0" smtClean="0"/>
              <a:t>Invasions</a:t>
            </a:r>
            <a:endParaRPr lang="en-US" sz="3600" b="1" dirty="0"/>
          </a:p>
          <a:p>
            <a:pPr marL="525780" indent="-457200">
              <a:buAutoNum type="arabicParenR"/>
            </a:pPr>
            <a:r>
              <a:rPr lang="en-US" sz="3600" b="1" dirty="0" smtClean="0"/>
              <a:t>New ocean trade routes reduced wealth </a:t>
            </a:r>
            <a:endParaRPr lang="en-US" sz="3600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32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56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10400" y="6016625"/>
            <a:ext cx="5334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2958" name="Picture 14" descr="6-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26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6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62" y="431339"/>
            <a:ext cx="7024744" cy="778549"/>
          </a:xfrm>
        </p:spPr>
        <p:txBody>
          <a:bodyPr/>
          <a:lstStyle/>
          <a:p>
            <a:r>
              <a:rPr lang="en-US" b="1" dirty="0" smtClean="0"/>
              <a:t>Songhai Empire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62" y="1209888"/>
            <a:ext cx="8186615" cy="5237804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 smtClean="0"/>
              <a:t>Songhai rose up against Mali and gained their freedom as an Islamic Empire.</a:t>
            </a: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b="1" dirty="0" smtClean="0"/>
              <a:t>Strong Leaders: </a:t>
            </a:r>
          </a:p>
          <a:p>
            <a:pPr marL="68580" indent="0">
              <a:buNone/>
            </a:pPr>
            <a:r>
              <a:rPr lang="en-US" u="sng" dirty="0" smtClean="0"/>
              <a:t>Sunni Ali</a:t>
            </a:r>
          </a:p>
          <a:p>
            <a:r>
              <a:rPr lang="en-US" dirty="0" smtClean="0"/>
              <a:t>Unified, strengthened and enlarged the empire.</a:t>
            </a:r>
          </a:p>
          <a:p>
            <a:r>
              <a:rPr lang="en-US" dirty="0" smtClean="0"/>
              <a:t>Conquered wealthy cities: Timbuktu, </a:t>
            </a:r>
            <a:r>
              <a:rPr lang="en-US" dirty="0" err="1" smtClean="0"/>
              <a:t>Jenne</a:t>
            </a:r>
            <a:endParaRPr lang="en-US" dirty="0" smtClean="0"/>
          </a:p>
          <a:p>
            <a:pPr marL="68580" indent="0">
              <a:buNone/>
            </a:pPr>
            <a:r>
              <a:rPr lang="en-US" u="sng" dirty="0" err="1" smtClean="0"/>
              <a:t>Askia</a:t>
            </a:r>
            <a:r>
              <a:rPr lang="en-US" u="sng" dirty="0" smtClean="0"/>
              <a:t> the Great</a:t>
            </a:r>
          </a:p>
          <a:p>
            <a:r>
              <a:rPr lang="en-US" dirty="0" smtClean="0"/>
              <a:t>Supported learning and medicine</a:t>
            </a:r>
          </a:p>
          <a:p>
            <a:r>
              <a:rPr lang="en-US" dirty="0" smtClean="0"/>
              <a:t>Standing professional army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Songhai fell to MOROCCAN INVADERS who had guns and cannons.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4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62" y="431339"/>
            <a:ext cx="7024744" cy="778549"/>
          </a:xfrm>
        </p:spPr>
        <p:txBody>
          <a:bodyPr/>
          <a:lstStyle/>
          <a:p>
            <a:r>
              <a:rPr lang="en-US" b="1" dirty="0" smtClean="0"/>
              <a:t>African Cultural Traditions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62" y="1209888"/>
            <a:ext cx="8186615" cy="52378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/>
              <a:t>Outsiders </a:t>
            </a:r>
            <a:r>
              <a:rPr lang="en-US" dirty="0" smtClean="0"/>
              <a:t>spread knowledge </a:t>
            </a:r>
            <a:r>
              <a:rPr lang="en-US" dirty="0"/>
              <a:t>of Africa to Europe and the Arab </a:t>
            </a:r>
            <a:r>
              <a:rPr lang="en-US" dirty="0" smtClean="0"/>
              <a:t>World</a:t>
            </a:r>
          </a:p>
          <a:p>
            <a:pPr marL="68580" indent="0">
              <a:buNone/>
            </a:pPr>
            <a:r>
              <a:rPr lang="en-US" u="sng" dirty="0" smtClean="0"/>
              <a:t>Foreign Visitors</a:t>
            </a:r>
            <a:endParaRPr lang="en-US" u="sng" dirty="0"/>
          </a:p>
          <a:p>
            <a:r>
              <a:rPr lang="en-US" dirty="0" err="1"/>
              <a:t>Ibn</a:t>
            </a:r>
            <a:r>
              <a:rPr lang="en-US" dirty="0"/>
              <a:t> Battuta: Arab Traveler/Historian visits West Africa</a:t>
            </a:r>
          </a:p>
          <a:p>
            <a:r>
              <a:rPr lang="en-US" dirty="0"/>
              <a:t>Leo </a:t>
            </a:r>
            <a:r>
              <a:rPr lang="en-US" dirty="0" err="1"/>
              <a:t>Africanus</a:t>
            </a:r>
            <a:r>
              <a:rPr lang="en-US" dirty="0"/>
              <a:t>: Muslim traveler, lived and wrote in Europe</a:t>
            </a:r>
          </a:p>
          <a:p>
            <a:pPr marL="68580" indent="0">
              <a:buNone/>
            </a:pPr>
            <a:r>
              <a:rPr lang="en-US" u="sng" dirty="0" smtClean="0"/>
              <a:t>Oral Histories</a:t>
            </a:r>
          </a:p>
          <a:p>
            <a:r>
              <a:rPr lang="en-US" dirty="0" smtClean="0"/>
              <a:t>Writing was not common in Africa</a:t>
            </a:r>
          </a:p>
          <a:p>
            <a:r>
              <a:rPr lang="en-US" dirty="0" smtClean="0"/>
              <a:t>History was passed on Orally</a:t>
            </a:r>
          </a:p>
          <a:p>
            <a:pPr marL="68580" indent="0">
              <a:buNone/>
            </a:pPr>
            <a:r>
              <a:rPr lang="en-US" u="sng" dirty="0" smtClean="0"/>
              <a:t>Artistic Expression</a:t>
            </a:r>
          </a:p>
          <a:p>
            <a:r>
              <a:rPr lang="en-US" dirty="0" smtClean="0"/>
              <a:t>Sculpture, Music, Dancing</a:t>
            </a:r>
          </a:p>
          <a:p>
            <a:r>
              <a:rPr lang="en-US" dirty="0" smtClean="0"/>
              <a:t>Mosque Building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832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7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6172200" y="6019800"/>
            <a:ext cx="7620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2540" name="Picture 12" descr="6-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7834"/>
            <a:ext cx="9155122" cy="497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80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86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10400" y="6016625"/>
            <a:ext cx="5334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4588" name="Picture 12" descr="6-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85800"/>
            <a:ext cx="8318500" cy="507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96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932" name="Picture 12" descr="6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34" y="0"/>
            <a:ext cx="7154333" cy="686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88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15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10400" y="6016625"/>
            <a:ext cx="5334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9125" name="Picture 21" descr="6-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787400"/>
            <a:ext cx="848677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4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62" y="351693"/>
            <a:ext cx="8167076" cy="369276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u="sng" dirty="0" smtClean="0"/>
              <a:t>Sub-Saharan Africa: </a:t>
            </a:r>
          </a:p>
          <a:p>
            <a:pPr marL="68580" indent="0">
              <a:buNone/>
            </a:pPr>
            <a:r>
              <a:rPr lang="en-US" sz="1800" dirty="0" smtClean="0"/>
              <a:t>Africa South of the </a:t>
            </a:r>
            <a:r>
              <a:rPr lang="en-US" sz="1800" dirty="0" smtClean="0"/>
              <a:t>Sahara </a:t>
            </a:r>
          </a:p>
          <a:p>
            <a:pPr marL="68580" indent="0">
              <a:buNone/>
            </a:pPr>
            <a:r>
              <a:rPr lang="en-US" sz="1800" dirty="0" smtClean="0"/>
              <a:t>Desert</a:t>
            </a:r>
            <a:endParaRPr lang="en-US" dirty="0" smtClean="0"/>
          </a:p>
          <a:p>
            <a:r>
              <a:rPr lang="en-US" dirty="0" smtClean="0"/>
              <a:t>Ghana</a:t>
            </a:r>
            <a:r>
              <a:rPr lang="en-US" dirty="0" smtClean="0"/>
              <a:t>: 11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Mali: 14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Songhai: 15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Century</a:t>
            </a:r>
          </a:p>
          <a:p>
            <a:pPr marL="68580" indent="0">
              <a:buNone/>
            </a:pPr>
            <a:r>
              <a:rPr lang="en-US" b="1" dirty="0" smtClean="0"/>
              <a:t>Rivers</a:t>
            </a:r>
            <a:r>
              <a:rPr lang="en-US" dirty="0" smtClean="0"/>
              <a:t>: </a:t>
            </a:r>
            <a:r>
              <a:rPr lang="en-US" sz="2000" dirty="0" smtClean="0"/>
              <a:t>Niger, Senegal</a:t>
            </a:r>
          </a:p>
          <a:p>
            <a:pPr marL="68580" indent="0">
              <a:buNone/>
            </a:pPr>
            <a:r>
              <a:rPr lang="en-US" b="1" dirty="0" smtClean="0"/>
              <a:t>Cities</a:t>
            </a:r>
            <a:r>
              <a:rPr lang="en-US" dirty="0" smtClean="0"/>
              <a:t>: </a:t>
            </a:r>
            <a:r>
              <a:rPr lang="en-US" sz="2000" dirty="0" smtClean="0"/>
              <a:t>Timbuktu, </a:t>
            </a:r>
            <a:r>
              <a:rPr lang="en-US" sz="2000" dirty="0" err="1" smtClean="0"/>
              <a:t>Jenne</a:t>
            </a:r>
            <a:r>
              <a:rPr lang="en-US" sz="2000" dirty="0" smtClean="0"/>
              <a:t>,</a:t>
            </a:r>
          </a:p>
          <a:p>
            <a:pPr marL="68580" indent="0">
              <a:buNone/>
            </a:pPr>
            <a:r>
              <a:rPr lang="en-US" sz="2000" dirty="0" err="1" smtClean="0"/>
              <a:t>Gao</a:t>
            </a:r>
            <a:endParaRPr lang="en-US" sz="2000" dirty="0" smtClean="0"/>
          </a:p>
          <a:p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" r="2697" b="13360"/>
          <a:stretch/>
        </p:blipFill>
        <p:spPr bwMode="auto">
          <a:xfrm>
            <a:off x="4230897" y="351693"/>
            <a:ext cx="4424641" cy="384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6-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62" y="4044461"/>
            <a:ext cx="8303846" cy="263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940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62" y="431339"/>
            <a:ext cx="7024744" cy="778549"/>
          </a:xfrm>
        </p:spPr>
        <p:txBody>
          <a:bodyPr/>
          <a:lstStyle/>
          <a:p>
            <a:r>
              <a:rPr lang="en-US" b="1" dirty="0" smtClean="0"/>
              <a:t>The Kingdom of Ghana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62" y="1209888"/>
            <a:ext cx="8186615" cy="5237804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Located in Western Africa on the Senegal River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The Rulers of Ghana built a powerful empire by controlling GOLD AND SALT TRADE. (Silent Barter)</a:t>
            </a:r>
          </a:p>
          <a:p>
            <a:pPr lvl="1"/>
            <a:r>
              <a:rPr lang="en-US" dirty="0" smtClean="0"/>
              <a:t>Kings taxed ALL TRADE</a:t>
            </a:r>
          </a:p>
          <a:p>
            <a:pPr lvl="1"/>
            <a:r>
              <a:rPr lang="en-US" dirty="0" smtClean="0"/>
              <a:t>Kings owned all GOLD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Ghana had valuable resources: GOLD, IVORY, IRON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Strong Rulers led to a Golden Age</a:t>
            </a:r>
          </a:p>
          <a:p>
            <a:pPr lvl="1"/>
            <a:r>
              <a:rPr lang="en-US" dirty="0" smtClean="0"/>
              <a:t>Military protected Kingdom and assured safe trade</a:t>
            </a:r>
          </a:p>
          <a:p>
            <a:pPr lvl="1"/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674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65" y="273537"/>
            <a:ext cx="7024744" cy="876241"/>
          </a:xfrm>
        </p:spPr>
        <p:txBody>
          <a:bodyPr/>
          <a:lstStyle/>
          <a:p>
            <a:r>
              <a:rPr lang="en-US" b="1" dirty="0" smtClean="0"/>
              <a:t>The Fall of Ghana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62" y="1149778"/>
            <a:ext cx="8186615" cy="5297914"/>
          </a:xfrm>
        </p:spPr>
        <p:txBody>
          <a:bodyPr/>
          <a:lstStyle/>
          <a:p>
            <a:pPr marL="68580" indent="0">
              <a:spcBef>
                <a:spcPct val="30000"/>
              </a:spcBef>
              <a:buNone/>
            </a:pPr>
            <a:r>
              <a:rPr lang="en-US" sz="3600" b="1" u="sng" dirty="0" smtClean="0">
                <a:solidFill>
                  <a:srgbClr val="003300"/>
                </a:solidFill>
              </a:rPr>
              <a:t>Invasion</a:t>
            </a:r>
            <a:r>
              <a:rPr lang="en-US" sz="3600" dirty="0" smtClean="0">
                <a:solidFill>
                  <a:srgbClr val="003300"/>
                </a:solidFill>
              </a:rPr>
              <a:t>: Disrupted stability and </a:t>
            </a:r>
            <a:r>
              <a:rPr lang="en-US" sz="3600" dirty="0">
                <a:solidFill>
                  <a:srgbClr val="003300"/>
                </a:solidFill>
              </a:rPr>
              <a:t>c</a:t>
            </a:r>
            <a:r>
              <a:rPr lang="en-US" sz="3600" dirty="0" smtClean="0">
                <a:solidFill>
                  <a:srgbClr val="003300"/>
                </a:solidFill>
              </a:rPr>
              <a:t>ut </a:t>
            </a:r>
            <a:r>
              <a:rPr lang="en-US" sz="3600" dirty="0">
                <a:solidFill>
                  <a:srgbClr val="003300"/>
                </a:solidFill>
              </a:rPr>
              <a:t>off </a:t>
            </a:r>
            <a:r>
              <a:rPr lang="en-US" sz="3600" dirty="0" smtClean="0">
                <a:solidFill>
                  <a:srgbClr val="003300"/>
                </a:solidFill>
              </a:rPr>
              <a:t>trade routes</a:t>
            </a:r>
          </a:p>
          <a:p>
            <a:pPr marL="68580" indent="0">
              <a:spcBef>
                <a:spcPct val="30000"/>
              </a:spcBef>
              <a:buNone/>
            </a:pPr>
            <a:r>
              <a:rPr lang="en-US" sz="3600" b="1" u="sng" dirty="0" smtClean="0">
                <a:solidFill>
                  <a:srgbClr val="003300"/>
                </a:solidFill>
              </a:rPr>
              <a:t>Overgrazing</a:t>
            </a:r>
            <a:r>
              <a:rPr lang="en-US" sz="3600" dirty="0" smtClean="0">
                <a:solidFill>
                  <a:srgbClr val="003300"/>
                </a:solidFill>
              </a:rPr>
              <a:t>: Land was left useless for farming.</a:t>
            </a:r>
            <a:endParaRPr lang="en-US" sz="3600" dirty="0">
              <a:solidFill>
                <a:srgbClr val="003300"/>
              </a:solidFill>
            </a:endParaRPr>
          </a:p>
          <a:p>
            <a:pPr marL="68580" indent="0">
              <a:spcBef>
                <a:spcPct val="30000"/>
              </a:spcBef>
              <a:buNone/>
            </a:pPr>
            <a:r>
              <a:rPr lang="en-US" sz="3600" b="1" u="sng" dirty="0">
                <a:solidFill>
                  <a:srgbClr val="003300"/>
                </a:solidFill>
              </a:rPr>
              <a:t>Internal </a:t>
            </a:r>
            <a:r>
              <a:rPr lang="en-US" sz="3600" b="1" u="sng" dirty="0" smtClean="0">
                <a:solidFill>
                  <a:srgbClr val="003300"/>
                </a:solidFill>
              </a:rPr>
              <a:t>rebellion</a:t>
            </a:r>
            <a:r>
              <a:rPr lang="en-US" sz="3600" dirty="0" smtClean="0">
                <a:solidFill>
                  <a:srgbClr val="003300"/>
                </a:solidFill>
              </a:rPr>
              <a:t>: Civil war led to an overthrow of the Government (MALI)</a:t>
            </a:r>
            <a:endParaRPr lang="en-US" sz="3600" dirty="0">
              <a:solidFill>
                <a:srgbClr val="003300"/>
              </a:solidFill>
            </a:endParaRPr>
          </a:p>
          <a:p>
            <a:pPr lvl="1"/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7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83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6172200" y="6019800"/>
            <a:ext cx="7620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9886" name="Picture 14" descr="6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454025"/>
            <a:ext cx="6032500" cy="548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54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562" name="Picture 10" descr="6-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/>
          <a:stretch>
            <a:fillRect/>
          </a:stretch>
        </p:blipFill>
        <p:spPr bwMode="auto">
          <a:xfrm>
            <a:off x="452438" y="695325"/>
            <a:ext cx="8310562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77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62" y="431339"/>
            <a:ext cx="7024744" cy="778549"/>
          </a:xfrm>
        </p:spPr>
        <p:txBody>
          <a:bodyPr/>
          <a:lstStyle/>
          <a:p>
            <a:r>
              <a:rPr lang="en-US" b="1" dirty="0" smtClean="0"/>
              <a:t>The Kingdom of </a:t>
            </a:r>
            <a:r>
              <a:rPr lang="en-US" b="1" dirty="0" smtClean="0"/>
              <a:t>Mali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62" y="1209888"/>
            <a:ext cx="8186615" cy="52378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The Wealthy and Powerful kingdom of Mali ruled West Africa after Ghana.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u="sng" dirty="0" err="1" smtClean="0"/>
              <a:t>Sundiata</a:t>
            </a:r>
            <a:r>
              <a:rPr lang="en-US" dirty="0" smtClean="0"/>
              <a:t> made Mali into an Empire and </a:t>
            </a:r>
            <a:r>
              <a:rPr lang="en-US" u="sng" dirty="0" smtClean="0"/>
              <a:t>MANSA MUSA</a:t>
            </a:r>
            <a:r>
              <a:rPr lang="en-US" dirty="0" smtClean="0"/>
              <a:t> led a GOLDEN AGE.  Mali is one of the richest Kingdoms in World History.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Mansa:  </a:t>
            </a:r>
            <a:r>
              <a:rPr lang="en-US" u="sng" dirty="0" smtClean="0"/>
              <a:t>Ruler/King, Religious and secular leader</a:t>
            </a:r>
            <a:endParaRPr lang="en-US" u="sng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In Mali </a:t>
            </a:r>
            <a:r>
              <a:rPr lang="en-US" u="sng" dirty="0" smtClean="0"/>
              <a:t>TIMBUKTU</a:t>
            </a:r>
            <a:r>
              <a:rPr lang="en-US" dirty="0" smtClean="0"/>
              <a:t> was one of the most advanced cities in the world.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926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62" y="431339"/>
            <a:ext cx="7024744" cy="778549"/>
          </a:xfrm>
        </p:spPr>
        <p:txBody>
          <a:bodyPr/>
          <a:lstStyle/>
          <a:p>
            <a:r>
              <a:rPr lang="en-US" b="1" dirty="0" smtClean="0"/>
              <a:t>MANSA MUSA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62" y="1209888"/>
            <a:ext cx="8186615" cy="52378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Mansa Musa was a powerful king that doubled the size of Mali.</a:t>
            </a: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b="1" dirty="0" smtClean="0"/>
              <a:t>Strong Central Government: </a:t>
            </a:r>
          </a:p>
          <a:p>
            <a:r>
              <a:rPr lang="en-US" dirty="0" smtClean="0"/>
              <a:t>Divided into provinces</a:t>
            </a:r>
          </a:p>
          <a:p>
            <a:r>
              <a:rPr lang="en-US" dirty="0" smtClean="0"/>
              <a:t>Wealth from TAX: Gold and Salt Trade</a:t>
            </a:r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b="1" dirty="0" smtClean="0"/>
              <a:t>Mansa Musa: The Great King of Mali</a:t>
            </a:r>
          </a:p>
          <a:p>
            <a:r>
              <a:rPr lang="en-US" dirty="0" smtClean="0"/>
              <a:t>Pilgrimage to Mecca – Introduced Mali to the world</a:t>
            </a:r>
          </a:p>
          <a:p>
            <a:r>
              <a:rPr lang="en-US" dirty="0" smtClean="0"/>
              <a:t>Spread Islam to West Africa: Built Mosques</a:t>
            </a:r>
          </a:p>
          <a:p>
            <a:r>
              <a:rPr lang="en-US" dirty="0" smtClean="0"/>
              <a:t>Promoted Education and Justice in his empire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91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62" y="431339"/>
            <a:ext cx="7024744" cy="778549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TIMBUKTU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62" y="1209888"/>
            <a:ext cx="8186615" cy="52378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TIMBUKTU is one of the richest and most advanced cities in the history of the world.  </a:t>
            </a: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b="1" dirty="0" smtClean="0"/>
              <a:t>Great Location for Trade</a:t>
            </a:r>
          </a:p>
          <a:p>
            <a:r>
              <a:rPr lang="en-US" dirty="0" smtClean="0"/>
              <a:t>Bank of the Niger River</a:t>
            </a:r>
          </a:p>
          <a:p>
            <a:r>
              <a:rPr lang="en-US" dirty="0" smtClean="0"/>
              <a:t>TRANS-SAHARAN caravan route to Arab World</a:t>
            </a:r>
          </a:p>
          <a:p>
            <a:r>
              <a:rPr lang="en-US" dirty="0" smtClean="0"/>
              <a:t>Close proximity to Salt Mines</a:t>
            </a: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b="1" dirty="0" smtClean="0"/>
              <a:t>Spiritual and Cultural Center</a:t>
            </a:r>
            <a:endParaRPr lang="en-US" dirty="0"/>
          </a:p>
          <a:p>
            <a:r>
              <a:rPr lang="en-US" dirty="0" smtClean="0"/>
              <a:t>Mansa Musa built a Great Mosque and Libraries</a:t>
            </a:r>
          </a:p>
          <a:p>
            <a:r>
              <a:rPr lang="en-US" dirty="0" smtClean="0"/>
              <a:t>Scholars from around the world came to Timbuktu</a:t>
            </a:r>
          </a:p>
          <a:p>
            <a:r>
              <a:rPr lang="en-US" dirty="0" smtClean="0"/>
              <a:t>Islamic Courts/Advanced Justice System</a:t>
            </a: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42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99</TotalTime>
  <Words>473</Words>
  <Application>Microsoft Macintosh PowerPoint</Application>
  <PresentationFormat>On-screen Show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Austin</vt:lpstr>
      <vt:lpstr>West African Kingdoms</vt:lpstr>
      <vt:lpstr>PowerPoint Presentation</vt:lpstr>
      <vt:lpstr>The Kingdom of Ghana</vt:lpstr>
      <vt:lpstr>The Fall of Ghana</vt:lpstr>
      <vt:lpstr>PowerPoint Presentation</vt:lpstr>
      <vt:lpstr>PowerPoint Presentation</vt:lpstr>
      <vt:lpstr>The Kingdom of Mali</vt:lpstr>
      <vt:lpstr>MANSA MUSA</vt:lpstr>
      <vt:lpstr>TIMBUKTU</vt:lpstr>
      <vt:lpstr>PowerPoint Presentation</vt:lpstr>
      <vt:lpstr>Fall of Mali: Reasons for Decline</vt:lpstr>
      <vt:lpstr>PowerPoint Presentation</vt:lpstr>
      <vt:lpstr>Songhai Empire</vt:lpstr>
      <vt:lpstr>African Cultural Traditions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African Kingdoms</dc:title>
  <dc:creator>MATTHEW RIVERA</dc:creator>
  <cp:lastModifiedBy>MATTHEW RIVERA</cp:lastModifiedBy>
  <cp:revision>11</cp:revision>
  <dcterms:created xsi:type="dcterms:W3CDTF">2017-03-14T02:03:42Z</dcterms:created>
  <dcterms:modified xsi:type="dcterms:W3CDTF">2017-03-14T16:44:03Z</dcterms:modified>
</cp:coreProperties>
</file>