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68" r:id="rId9"/>
    <p:sldId id="262" r:id="rId10"/>
    <p:sldId id="263" r:id="rId11"/>
    <p:sldId id="264" r:id="rId12"/>
    <p:sldId id="265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543800" cy="2342360"/>
          </a:xfrm>
        </p:spPr>
        <p:txBody>
          <a:bodyPr/>
          <a:lstStyle/>
          <a:p>
            <a:pPr algn="ctr"/>
            <a:r>
              <a:rPr lang="en-US" dirty="0" smtClean="0"/>
              <a:t>UNIT 4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35170"/>
            <a:ext cx="6858000" cy="2679830"/>
          </a:xfrm>
        </p:spPr>
        <p:txBody>
          <a:bodyPr/>
          <a:lstStyle/>
          <a:p>
            <a:r>
              <a:rPr lang="en-US" dirty="0" smtClean="0"/>
              <a:t>Byzantine Empire</a:t>
            </a:r>
          </a:p>
          <a:p>
            <a:r>
              <a:rPr lang="en-US" dirty="0" smtClean="0"/>
              <a:t>Islamic Caliphate</a:t>
            </a:r>
          </a:p>
          <a:p>
            <a:r>
              <a:rPr lang="en-US" dirty="0" smtClean="0"/>
              <a:t>China: Sui, Tang and Song Dynasties</a:t>
            </a:r>
          </a:p>
          <a:p>
            <a:r>
              <a:rPr lang="en-US" dirty="0" smtClean="0"/>
              <a:t>Western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44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697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u="sng" dirty="0"/>
              <a:t>China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What was the dominant philosophy of the Sui Dynasty? </a:t>
            </a:r>
            <a:r>
              <a:rPr lang="en-US" sz="2800" u="sng" dirty="0" smtClean="0"/>
              <a:t>LEGALISM</a:t>
            </a:r>
            <a:endParaRPr lang="en-US" sz="2800" u="sng" dirty="0"/>
          </a:p>
          <a:p>
            <a:pPr marL="0" indent="0">
              <a:buNone/>
            </a:pPr>
            <a:r>
              <a:rPr lang="en-US" sz="2800" b="1" dirty="0" smtClean="0"/>
              <a:t>What </a:t>
            </a:r>
            <a:r>
              <a:rPr lang="en-US" sz="2800" b="1" dirty="0"/>
              <a:t>was the dominant philosophy of the Tang and Song Dynasties? </a:t>
            </a:r>
            <a:r>
              <a:rPr lang="en-US" sz="2800" u="sng" dirty="0" smtClean="0">
                <a:solidFill>
                  <a:schemeClr val="tx1"/>
                </a:solidFill>
              </a:rPr>
              <a:t>CONFUCIANISM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2800" b="1" dirty="0"/>
              <a:t>How did Confucianism impact Chinese society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r>
              <a:rPr lang="en-US" sz="2800" dirty="0" smtClean="0"/>
              <a:t>Rigid social order and highly efficient bureaucracy.  Focus on education and family. 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What were the major accomplishments of the Chinese Dynasties in this period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r>
              <a:rPr lang="en-US" sz="2800" dirty="0" smtClean="0"/>
              <a:t>Compass, Gunpowder, Block Printing, Grand Canal, Porcelain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6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10333"/>
            <a:ext cx="7543800" cy="57734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u="sng" dirty="0"/>
              <a:t>Eastern Europe-Byzantine Empire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How did the Byzantine Empire come about</a:t>
            </a:r>
            <a:r>
              <a:rPr lang="en-US" sz="2800" b="1" dirty="0" smtClean="0"/>
              <a:t>? </a:t>
            </a:r>
            <a:r>
              <a:rPr lang="en-US" sz="2800" dirty="0" smtClean="0"/>
              <a:t>The Roman empire split in half near the end. Eastern portion became the Byzantine Empire and the Western half fell to invasion. 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What were the major accomplishments of the Byzantine Empire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r>
              <a:rPr lang="en-US" sz="2800" dirty="0" smtClean="0"/>
              <a:t>Justinian Code, Glorification of Constantinople, </a:t>
            </a:r>
            <a:r>
              <a:rPr lang="en-US" sz="2800" dirty="0" err="1" smtClean="0"/>
              <a:t>Hagia</a:t>
            </a:r>
            <a:r>
              <a:rPr lang="en-US" sz="2800" dirty="0" smtClean="0"/>
              <a:t> Sophia, Preservation of Greek and Roman Culture.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What </a:t>
            </a:r>
            <a:r>
              <a:rPr lang="en-US" sz="2800" b="1" dirty="0"/>
              <a:t>was the relationship between the Byzantine Empire and Russia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r>
              <a:rPr lang="en-US" sz="2800" dirty="0" smtClean="0"/>
              <a:t>Constantinople and Kiev were major trading partners.  They shared Eastern Orthodox Christianity, Architecture and the Cyrillic Alphabet.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What </a:t>
            </a:r>
            <a:r>
              <a:rPr lang="en-US" sz="2800" b="1" dirty="0"/>
              <a:t>role did religion play in the Byzantine Empire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r>
              <a:rPr lang="en-US" sz="2800" dirty="0" smtClean="0"/>
              <a:t>It was a Christian Empire that split Christianity and became Eastern Orthodox.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8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10333"/>
            <a:ext cx="7543800" cy="57734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Arab World – Islamic Caliphate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What part of the world is known as “The Arab World?”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The Middle East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were the major accomplishments of the Islamic Caliphate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Medical Books, Mosques, Math: Algebra/Zero, Astronomy, Architecture.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How </a:t>
            </a:r>
            <a:r>
              <a:rPr lang="en-US" b="1" dirty="0"/>
              <a:t>did the Islamic Caliphate impact economic growth in this time period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Led to the growth of towns/cities and trade. Spread culture and ideas.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impact did the Crusades have on the Islamic World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Led to increased cultural </a:t>
            </a:r>
            <a:r>
              <a:rPr lang="en-US" dirty="0" err="1" smtClean="0"/>
              <a:t>diffisuion</a:t>
            </a:r>
            <a:r>
              <a:rPr lang="en-US" dirty="0" smtClean="0"/>
              <a:t> and trade.  Muslims maintained control of the Holy Land (Jerusalem).  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6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24" y="568735"/>
            <a:ext cx="8397600" cy="6047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The Crusades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What were the goals of the crusades</a:t>
            </a:r>
            <a:r>
              <a:rPr lang="en-US" b="1" dirty="0" smtClean="0"/>
              <a:t>? </a:t>
            </a:r>
            <a:r>
              <a:rPr lang="en-US" dirty="0" smtClean="0"/>
              <a:t>To conquer and control the Holy Land (Jerusalem)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were the major motives of Europeans who fought in the Crusades</a:t>
            </a:r>
            <a:r>
              <a:rPr lang="en-US" b="1" dirty="0" smtClean="0"/>
              <a:t>? </a:t>
            </a:r>
            <a:r>
              <a:rPr lang="en-US" dirty="0" smtClean="0"/>
              <a:t>Wealth, Adventure, Religion and Salvation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was the result of the 1</a:t>
            </a:r>
            <a:r>
              <a:rPr lang="en-US" b="1" baseline="30000" dirty="0"/>
              <a:t>st</a:t>
            </a:r>
            <a:r>
              <a:rPr lang="en-US" b="1" dirty="0"/>
              <a:t> Crusade</a:t>
            </a:r>
            <a:r>
              <a:rPr lang="en-US" b="1" dirty="0" smtClean="0"/>
              <a:t>? </a:t>
            </a:r>
            <a:r>
              <a:rPr lang="en-US" dirty="0" smtClean="0"/>
              <a:t>Christians captured Jerusalem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What was the result of the 2</a:t>
            </a:r>
            <a:r>
              <a:rPr lang="en-US" b="1" baseline="30000" dirty="0"/>
              <a:t>nd</a:t>
            </a:r>
            <a:r>
              <a:rPr lang="en-US" b="1" dirty="0"/>
              <a:t> Crusade</a:t>
            </a:r>
            <a:r>
              <a:rPr lang="en-US" b="1" dirty="0" smtClean="0"/>
              <a:t>? </a:t>
            </a:r>
            <a:r>
              <a:rPr lang="en-US" dirty="0" smtClean="0"/>
              <a:t>Christians defended and ultimately lost control of the Holy Land.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What was the result of the 3</a:t>
            </a:r>
            <a:r>
              <a:rPr lang="en-US" b="1" baseline="30000" dirty="0"/>
              <a:t>rd</a:t>
            </a:r>
            <a:r>
              <a:rPr lang="en-US" b="1" dirty="0"/>
              <a:t> Crusade</a:t>
            </a:r>
            <a:r>
              <a:rPr lang="en-US" b="1" dirty="0" smtClean="0"/>
              <a:t>? </a:t>
            </a:r>
            <a:r>
              <a:rPr lang="en-US" dirty="0" smtClean="0"/>
              <a:t>Muslims maintain control of the Holy Land, Christians can visit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What were the major effects of the Crusades?</a:t>
            </a:r>
          </a:p>
          <a:p>
            <a:pPr marL="0" indent="0">
              <a:buNone/>
            </a:pPr>
            <a:r>
              <a:rPr lang="en-US" b="1" dirty="0"/>
              <a:t>1</a:t>
            </a:r>
            <a:r>
              <a:rPr lang="en-US" b="1" dirty="0" smtClean="0"/>
              <a:t>)</a:t>
            </a:r>
            <a:r>
              <a:rPr lang="en-US" dirty="0" smtClean="0"/>
              <a:t> Increased trade and interaction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en-US" b="1" dirty="0" smtClean="0"/>
              <a:t>) </a:t>
            </a:r>
            <a:r>
              <a:rPr lang="en-US" dirty="0" smtClean="0"/>
              <a:t>End of Feudalism in Europe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3</a:t>
            </a:r>
            <a:r>
              <a:rPr lang="en-US" b="1" dirty="0" smtClean="0"/>
              <a:t>) </a:t>
            </a:r>
            <a:r>
              <a:rPr lang="en-US" dirty="0" smtClean="0"/>
              <a:t>RISE OF TOWNS AND CITIES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4</a:t>
            </a:r>
            <a:r>
              <a:rPr lang="en-US" b="1" dirty="0" smtClean="0"/>
              <a:t>) </a:t>
            </a:r>
            <a:r>
              <a:rPr lang="en-US" dirty="0" smtClean="0"/>
              <a:t>Power of Kings Increased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5</a:t>
            </a:r>
            <a:r>
              <a:rPr lang="en-US" b="1" dirty="0" smtClean="0"/>
              <a:t>) </a:t>
            </a:r>
            <a:r>
              <a:rPr lang="en-US" dirty="0" smtClean="0"/>
              <a:t>Tensions increased between Christians and Muslims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30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24" y="568735"/>
            <a:ext cx="8397600" cy="6047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The Mongols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Why was Genghis Khan successful?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1</a:t>
            </a:r>
            <a:r>
              <a:rPr lang="en-US" b="1" dirty="0" smtClean="0"/>
              <a:t>) </a:t>
            </a:r>
            <a:r>
              <a:rPr lang="en-US" dirty="0" smtClean="0"/>
              <a:t>United all Mongol Tribes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en-US" b="1" dirty="0" smtClean="0"/>
              <a:t>) </a:t>
            </a:r>
            <a:r>
              <a:rPr lang="en-US" dirty="0" smtClean="0"/>
              <a:t>Brilliant Organizer and Strategist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</a:t>
            </a:r>
            <a:r>
              <a:rPr lang="en-US" b="1" dirty="0" smtClean="0"/>
              <a:t>) </a:t>
            </a:r>
            <a:r>
              <a:rPr lang="en-US" dirty="0" smtClean="0"/>
              <a:t>Great conqueror (not an administrator)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What were the 4 Khanates?</a:t>
            </a:r>
            <a:endParaRPr lang="en-US" dirty="0"/>
          </a:p>
          <a:p>
            <a:pPr marL="0" indent="0">
              <a:buNone/>
            </a:pPr>
            <a:r>
              <a:rPr lang="en-US" sz="2200" b="1" dirty="0"/>
              <a:t>1</a:t>
            </a:r>
            <a:r>
              <a:rPr lang="en-US" sz="2200" b="1" dirty="0" smtClean="0"/>
              <a:t>)</a:t>
            </a:r>
            <a:r>
              <a:rPr lang="en-US" sz="2200" dirty="0">
                <a:ea typeface="ＭＳ Ｐゴシック" charset="0"/>
                <a:cs typeface="Arial" charset="0"/>
              </a:rPr>
              <a:t> Khanate of the Golden Horde: RUSSIA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2</a:t>
            </a:r>
            <a:r>
              <a:rPr lang="en-US" sz="2200" b="1" dirty="0" smtClean="0"/>
              <a:t>)</a:t>
            </a:r>
            <a:r>
              <a:rPr lang="en-US" sz="2200" dirty="0">
                <a:ea typeface="ＭＳ Ｐゴシック" charset="0"/>
                <a:cs typeface="Arial" charset="0"/>
              </a:rPr>
              <a:t> </a:t>
            </a:r>
            <a:r>
              <a:rPr lang="en-US" sz="2200" dirty="0" err="1">
                <a:ea typeface="ＭＳ Ｐゴシック" charset="0"/>
                <a:cs typeface="Arial" charset="0"/>
              </a:rPr>
              <a:t>Ilkhanate</a:t>
            </a:r>
            <a:r>
              <a:rPr lang="en-US" sz="2200" dirty="0">
                <a:ea typeface="ＭＳ Ｐゴシック" charset="0"/>
                <a:cs typeface="Arial" charset="0"/>
              </a:rPr>
              <a:t>/Khanate of the </a:t>
            </a:r>
            <a:r>
              <a:rPr lang="en-US" sz="2200" dirty="0" err="1">
                <a:ea typeface="ＭＳ Ｐゴシック" charset="0"/>
                <a:cs typeface="Arial" charset="0"/>
              </a:rPr>
              <a:t>IlKhans</a:t>
            </a:r>
            <a:r>
              <a:rPr lang="en-US" sz="2200" dirty="0">
                <a:ea typeface="ＭＳ Ｐゴシック" charset="0"/>
                <a:cs typeface="Arial" charset="0"/>
              </a:rPr>
              <a:t>: </a:t>
            </a:r>
            <a:r>
              <a:rPr lang="en-US" sz="2200" dirty="0" smtClean="0">
                <a:ea typeface="ＭＳ Ｐゴシック" charset="0"/>
                <a:cs typeface="Arial" charset="0"/>
              </a:rPr>
              <a:t>PERSIA(Iran)/</a:t>
            </a:r>
            <a:r>
              <a:rPr lang="en-US" sz="2200" dirty="0">
                <a:ea typeface="ＭＳ Ｐゴシック" charset="0"/>
                <a:cs typeface="Arial" charset="0"/>
              </a:rPr>
              <a:t>MIDDLE </a:t>
            </a:r>
            <a:r>
              <a:rPr lang="en-US" sz="2200" dirty="0" smtClean="0">
                <a:ea typeface="ＭＳ Ｐゴシック" charset="0"/>
                <a:cs typeface="Arial" charset="0"/>
              </a:rPr>
              <a:t>EAST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3</a:t>
            </a:r>
            <a:r>
              <a:rPr lang="en-US" sz="2200" b="1" dirty="0" smtClean="0"/>
              <a:t>)</a:t>
            </a:r>
            <a:r>
              <a:rPr lang="en-US" sz="2200" dirty="0">
                <a:ea typeface="ＭＳ Ｐゴシック" charset="0"/>
                <a:cs typeface="Arial" charset="0"/>
              </a:rPr>
              <a:t> Khanate of </a:t>
            </a:r>
            <a:r>
              <a:rPr lang="en-US" sz="2200" dirty="0" err="1">
                <a:ea typeface="ＭＳ Ｐゴシック" charset="0"/>
                <a:cs typeface="Arial" charset="0"/>
              </a:rPr>
              <a:t>Chagatia</a:t>
            </a:r>
            <a:r>
              <a:rPr lang="en-US" sz="2200" dirty="0">
                <a:ea typeface="ＭＳ Ｐゴシック" charset="0"/>
                <a:cs typeface="Arial" charset="0"/>
              </a:rPr>
              <a:t>: CENTRAL </a:t>
            </a:r>
            <a:r>
              <a:rPr lang="en-US" sz="2200" dirty="0" smtClean="0">
                <a:ea typeface="ＭＳ Ｐゴシック" charset="0"/>
                <a:cs typeface="Arial" charset="0"/>
              </a:rPr>
              <a:t>ASIA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4</a:t>
            </a:r>
            <a:r>
              <a:rPr lang="en-US" sz="2200" b="1" dirty="0" smtClean="0"/>
              <a:t>)</a:t>
            </a:r>
            <a:r>
              <a:rPr lang="en-US" sz="2200" dirty="0" smtClean="0">
                <a:ea typeface="ＭＳ Ｐゴシック" charset="0"/>
                <a:cs typeface="Arial" charset="0"/>
              </a:rPr>
              <a:t> Khanate </a:t>
            </a:r>
            <a:r>
              <a:rPr lang="en-US" sz="2200" dirty="0">
                <a:ea typeface="ＭＳ Ｐゴシック" charset="0"/>
                <a:cs typeface="Arial" charset="0"/>
              </a:rPr>
              <a:t>of the Great Khan: MONGOLIA/</a:t>
            </a:r>
            <a:r>
              <a:rPr lang="en-US" sz="2200" dirty="0" smtClean="0">
                <a:ea typeface="ＭＳ Ｐゴシック" charset="0"/>
                <a:cs typeface="Arial" charset="0"/>
              </a:rPr>
              <a:t>CHINA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Why did the Mongols employ foreigners rather than Chinese</a:t>
            </a:r>
            <a:r>
              <a:rPr lang="en-US" b="1" dirty="0" smtClean="0"/>
              <a:t>? </a:t>
            </a:r>
            <a:r>
              <a:rPr lang="en-US" dirty="0" smtClean="0"/>
              <a:t>They feared a Chinese rebellion (kept them out of power)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What was important about Marco Polo</a:t>
            </a:r>
            <a:r>
              <a:rPr lang="en-US" b="1" dirty="0" smtClean="0"/>
              <a:t>? </a:t>
            </a:r>
            <a:r>
              <a:rPr lang="en-US" dirty="0" smtClean="0"/>
              <a:t>Increases interaction between Europe and Asia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What factors contributed to the decline and fall of the Yuan Dynasty</a:t>
            </a:r>
            <a:r>
              <a:rPr lang="en-US" b="1" dirty="0" smtClean="0"/>
              <a:t>? </a:t>
            </a:r>
            <a:r>
              <a:rPr lang="en-US" dirty="0" smtClean="0"/>
              <a:t>Corruption, Invasion and PEASANT UPRISING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99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23" y="568735"/>
            <a:ext cx="8549249" cy="6047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West Africa</a:t>
            </a:r>
            <a:endParaRPr lang="en-US" u="sng" dirty="0"/>
          </a:p>
          <a:p>
            <a:pPr marL="0" indent="0">
              <a:buNone/>
            </a:pPr>
            <a:r>
              <a:rPr lang="en-US" b="1" dirty="0"/>
              <a:t>What are the most significant Geographic features of West Africa?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dirty="0" smtClean="0"/>
              <a:t>Sahara Desert, Rivers (Niger, Senegal)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What are the most valuable resources in West Africa?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dirty="0" smtClean="0"/>
              <a:t>Gold, Ivory and Salt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Why was Mansa Musa’s pilgrimage so important for Mali?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dirty="0" smtClean="0"/>
              <a:t>Displayed power and wealth of Mali to the Arab World, Showed Religious (Islam) devotion, built alliances with Islamic Empires</a:t>
            </a:r>
          </a:p>
          <a:p>
            <a:pPr marL="0" indent="0">
              <a:buNone/>
            </a:pPr>
            <a:r>
              <a:rPr lang="en-US" b="1" dirty="0" smtClean="0"/>
              <a:t>What was Mali like during its Golden Age?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Rich, Well Educated (Libraries), Religious (Mosques), Justice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Why did the Kingdom of Ghana fall</a:t>
            </a:r>
            <a:r>
              <a:rPr lang="en-US" b="1" dirty="0" smtClean="0"/>
              <a:t>? </a:t>
            </a:r>
            <a:r>
              <a:rPr lang="en-US" dirty="0" smtClean="0"/>
              <a:t>Overgrazing, Invasion, Internal Rebellion.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What did the Kingdom of Mali fall</a:t>
            </a:r>
            <a:r>
              <a:rPr lang="en-US" b="1" dirty="0" smtClean="0"/>
              <a:t>? </a:t>
            </a:r>
            <a:r>
              <a:rPr lang="en-US" dirty="0" smtClean="0"/>
              <a:t>Too big, weak leadership, Invasion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Why were the Kingdoms of West Africa so wealthy</a:t>
            </a:r>
            <a:r>
              <a:rPr lang="en-US" b="1" dirty="0" smtClean="0"/>
              <a:t>? </a:t>
            </a:r>
            <a:r>
              <a:rPr lang="en-US" dirty="0" smtClean="0"/>
              <a:t>Taxed all GOLD AND SALT TRADE, Valuable resources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What was the most prominent city in West Africa</a:t>
            </a:r>
            <a:r>
              <a:rPr lang="en-US" b="1" dirty="0" smtClean="0"/>
              <a:t>? </a:t>
            </a:r>
            <a:r>
              <a:rPr lang="en-US" dirty="0" smtClean="0"/>
              <a:t>TIMBUKTU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697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u="sng" dirty="0"/>
              <a:t>Western Europe</a:t>
            </a:r>
            <a:endParaRPr lang="en-US" sz="3200" dirty="0"/>
          </a:p>
          <a:p>
            <a:r>
              <a:rPr lang="en-US" sz="3200" dirty="0"/>
              <a:t>Feudalism </a:t>
            </a:r>
            <a:r>
              <a:rPr lang="en-US" sz="3200" dirty="0" smtClean="0"/>
              <a:t>– Political, social and economic system of Western Europe in the Middle Ages based on the exchange of LAND for service and loyalty.</a:t>
            </a:r>
            <a:endParaRPr lang="en-US" sz="3200" dirty="0"/>
          </a:p>
          <a:p>
            <a:r>
              <a:rPr lang="en-US" sz="3200" dirty="0" err="1"/>
              <a:t>Manorialism</a:t>
            </a:r>
            <a:r>
              <a:rPr lang="en-US" sz="3200" dirty="0"/>
              <a:t> </a:t>
            </a:r>
            <a:r>
              <a:rPr lang="en-US" sz="3200" dirty="0" smtClean="0"/>
              <a:t>– Economic system based on LAND ownership and self-sufficiency.</a:t>
            </a:r>
            <a:endParaRPr lang="en-US" sz="3200" dirty="0"/>
          </a:p>
          <a:p>
            <a:r>
              <a:rPr lang="en-US" sz="3200" dirty="0"/>
              <a:t>Self-Sufficient – </a:t>
            </a:r>
            <a:r>
              <a:rPr lang="en-US" sz="3200" dirty="0" smtClean="0"/>
              <a:t>Capable of meeting all basic needs without external assistance.</a:t>
            </a:r>
            <a:endParaRPr lang="en-US" sz="3200" dirty="0"/>
          </a:p>
          <a:p>
            <a:r>
              <a:rPr lang="en-US" sz="3200" dirty="0"/>
              <a:t>Serfdom </a:t>
            </a:r>
            <a:r>
              <a:rPr lang="en-US" sz="3200" dirty="0" smtClean="0"/>
              <a:t>– State of servitude to provide a stable workforce for the Manor system.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77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697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China</a:t>
            </a:r>
            <a:endParaRPr lang="en-US" sz="3200" dirty="0"/>
          </a:p>
          <a:p>
            <a:r>
              <a:rPr lang="en-US" sz="3200" dirty="0"/>
              <a:t>Confucianism </a:t>
            </a:r>
            <a:r>
              <a:rPr lang="en-US" sz="3200" dirty="0" smtClean="0"/>
              <a:t>– Philosophical backbone of China based on rigid social order and clear roles and responsibilities.</a:t>
            </a:r>
            <a:endParaRPr lang="en-US" sz="3200" dirty="0"/>
          </a:p>
          <a:p>
            <a:r>
              <a:rPr lang="en-US" sz="3200" dirty="0"/>
              <a:t>Mutual Obligation </a:t>
            </a:r>
            <a:r>
              <a:rPr lang="en-US" sz="3200" dirty="0" smtClean="0"/>
              <a:t>– System in which all members of society are dependent on others.</a:t>
            </a:r>
            <a:endParaRPr lang="en-US" sz="3200" dirty="0"/>
          </a:p>
          <a:p>
            <a:r>
              <a:rPr lang="en-US" sz="3200" dirty="0"/>
              <a:t>Ethnocentric </a:t>
            </a:r>
            <a:r>
              <a:rPr lang="en-US" sz="3200" dirty="0" smtClean="0"/>
              <a:t>– Belief that one’s culture is superior to all others. 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8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697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u="sng" dirty="0"/>
              <a:t>Eastern Europe-Byzantine Empire</a:t>
            </a:r>
            <a:endParaRPr lang="en-US" sz="3200" dirty="0"/>
          </a:p>
          <a:p>
            <a:r>
              <a:rPr lang="en-US" sz="3200" dirty="0"/>
              <a:t>Great Schism </a:t>
            </a:r>
            <a:r>
              <a:rPr lang="en-US" sz="3200" dirty="0" smtClean="0"/>
              <a:t>– The division of Christianity into two sects: Roman Catholic (Western Europe) and Eastern Orthodox (Byzantine Empire/Russia)</a:t>
            </a:r>
            <a:endParaRPr lang="en-US" sz="3200" dirty="0"/>
          </a:p>
          <a:p>
            <a:r>
              <a:rPr lang="en-US" sz="3200" dirty="0" err="1"/>
              <a:t>Caesaropapism</a:t>
            </a:r>
            <a:r>
              <a:rPr lang="en-US" sz="3200" dirty="0"/>
              <a:t> </a:t>
            </a:r>
            <a:r>
              <a:rPr lang="en-US" sz="3200" dirty="0" smtClean="0"/>
              <a:t>– Emperor has a mixture of secular (political) and religious authority.</a:t>
            </a:r>
            <a:endParaRPr lang="en-US" sz="3200" dirty="0"/>
          </a:p>
          <a:p>
            <a:r>
              <a:rPr lang="en-US" sz="3200" dirty="0"/>
              <a:t>Bureaucracy </a:t>
            </a:r>
            <a:r>
              <a:rPr lang="en-US" sz="3200" dirty="0" smtClean="0"/>
              <a:t>– System of governance in which state officials are appointed (not elected) to oversee basic functions of government. 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8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6979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u="sng" dirty="0"/>
              <a:t>Arab World – Islamic Caliphate</a:t>
            </a:r>
            <a:endParaRPr lang="en-US" sz="3200" dirty="0"/>
          </a:p>
          <a:p>
            <a:r>
              <a:rPr lang="en-US" sz="3200" dirty="0"/>
              <a:t>Arabia </a:t>
            </a:r>
            <a:r>
              <a:rPr lang="en-US" sz="3200" dirty="0" smtClean="0"/>
              <a:t>– Region of the world in which the Arab language is dominant. Middle East.</a:t>
            </a:r>
            <a:endParaRPr lang="en-US" sz="3200" dirty="0"/>
          </a:p>
          <a:p>
            <a:r>
              <a:rPr lang="en-US" sz="3200" dirty="0"/>
              <a:t>Prophet </a:t>
            </a:r>
            <a:r>
              <a:rPr lang="en-US" sz="3200" dirty="0" smtClean="0"/>
              <a:t>– A person who transmits the word of God to common people.</a:t>
            </a:r>
            <a:endParaRPr lang="en-US" sz="3200" dirty="0"/>
          </a:p>
          <a:p>
            <a:r>
              <a:rPr lang="en-US" sz="3200" dirty="0"/>
              <a:t>Mosque </a:t>
            </a:r>
            <a:r>
              <a:rPr lang="en-US" sz="3200" dirty="0" smtClean="0"/>
              <a:t>– Place of worship for Muslims</a:t>
            </a:r>
            <a:endParaRPr lang="en-US" sz="3200" dirty="0"/>
          </a:p>
          <a:p>
            <a:r>
              <a:rPr lang="en-US" sz="3200" dirty="0"/>
              <a:t>“Protected Peoples” </a:t>
            </a:r>
            <a:r>
              <a:rPr lang="en-US" sz="3200" dirty="0" smtClean="0"/>
              <a:t>– Christians and Jews who are held in high esteem in the Arab world due to the common monotheistic beliefs.</a:t>
            </a:r>
            <a:endParaRPr lang="en-US" sz="3200" dirty="0"/>
          </a:p>
          <a:p>
            <a:r>
              <a:rPr lang="en-US" sz="3200" dirty="0"/>
              <a:t>Caliph </a:t>
            </a:r>
            <a:r>
              <a:rPr lang="en-US" sz="3200" dirty="0" smtClean="0"/>
              <a:t>– Religious and Secular leader of the Arab world.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03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73947"/>
            <a:ext cx="7543800" cy="5909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The Crusades </a:t>
            </a:r>
            <a:endParaRPr lang="en-US" sz="3200" dirty="0"/>
          </a:p>
          <a:p>
            <a:r>
              <a:rPr lang="en-US" sz="3600" u="sng" dirty="0"/>
              <a:t>Crusade</a:t>
            </a:r>
            <a:r>
              <a:rPr lang="en-US" sz="3600" dirty="0"/>
              <a:t> </a:t>
            </a:r>
            <a:r>
              <a:rPr lang="en-US" sz="3600" dirty="0" smtClean="0"/>
              <a:t>– Holy War</a:t>
            </a:r>
            <a:endParaRPr lang="en-US" sz="3600" dirty="0"/>
          </a:p>
          <a:p>
            <a:r>
              <a:rPr lang="en-US" sz="3600" u="sng" dirty="0"/>
              <a:t>Holy Land </a:t>
            </a:r>
            <a:r>
              <a:rPr lang="en-US" sz="3600" dirty="0" smtClean="0"/>
              <a:t>– Jerusalem (Holy City)</a:t>
            </a:r>
            <a:endParaRPr lang="en-US" sz="3600" dirty="0"/>
          </a:p>
          <a:p>
            <a:r>
              <a:rPr lang="en-US" sz="3600" u="sng" dirty="0"/>
              <a:t>Reconquista</a:t>
            </a:r>
            <a:r>
              <a:rPr lang="en-US" sz="3600" dirty="0"/>
              <a:t> – </a:t>
            </a:r>
            <a:r>
              <a:rPr lang="en-US" sz="3600" dirty="0" smtClean="0"/>
              <a:t>Christian RE-conquest of SPAIN which was controlled by Muslims</a:t>
            </a:r>
            <a:endParaRPr lang="en-US" sz="3600" dirty="0"/>
          </a:p>
          <a:p>
            <a:r>
              <a:rPr lang="en-US" sz="3600" u="sng" dirty="0"/>
              <a:t>Inquisition</a:t>
            </a:r>
            <a:r>
              <a:rPr lang="en-US" sz="3600" dirty="0"/>
              <a:t> </a:t>
            </a:r>
            <a:r>
              <a:rPr lang="en-US" sz="3600" dirty="0" smtClean="0"/>
              <a:t>– System of Church courts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6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697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/>
              <a:t>The Mongols </a:t>
            </a:r>
            <a:endParaRPr lang="en-US" sz="4000" dirty="0"/>
          </a:p>
          <a:p>
            <a:r>
              <a:rPr lang="en-US" sz="4000" u="sng" dirty="0"/>
              <a:t>Pastoralists</a:t>
            </a:r>
            <a:r>
              <a:rPr lang="en-US" sz="4000" dirty="0"/>
              <a:t> </a:t>
            </a:r>
            <a:r>
              <a:rPr lang="en-US" sz="4000" dirty="0" smtClean="0"/>
              <a:t>– Animal herders</a:t>
            </a:r>
            <a:endParaRPr lang="en-US" sz="4000" dirty="0"/>
          </a:p>
          <a:p>
            <a:r>
              <a:rPr lang="en-US" sz="4000" u="sng" dirty="0"/>
              <a:t>Clan</a:t>
            </a:r>
            <a:r>
              <a:rPr lang="en-US" sz="4000" dirty="0"/>
              <a:t> </a:t>
            </a:r>
            <a:r>
              <a:rPr lang="en-US" sz="4000" dirty="0" smtClean="0"/>
              <a:t>– Family or Kinship group</a:t>
            </a:r>
            <a:endParaRPr lang="en-US" sz="4000" dirty="0"/>
          </a:p>
          <a:p>
            <a:r>
              <a:rPr lang="en-US" sz="4000" u="sng" dirty="0" err="1"/>
              <a:t>Pax</a:t>
            </a:r>
            <a:r>
              <a:rPr lang="en-US" sz="4000" u="sng" dirty="0"/>
              <a:t> Mongolia </a:t>
            </a:r>
            <a:r>
              <a:rPr lang="en-US" sz="4000" dirty="0"/>
              <a:t>– </a:t>
            </a:r>
            <a:r>
              <a:rPr lang="en-US" sz="4000" dirty="0" smtClean="0"/>
              <a:t>Mongol Golden Age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7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697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West Africa </a:t>
            </a:r>
            <a:endParaRPr lang="en-US" sz="3200" dirty="0"/>
          </a:p>
          <a:p>
            <a:r>
              <a:rPr lang="en-US" sz="3200" u="sng" dirty="0"/>
              <a:t>Trans-Saharan </a:t>
            </a:r>
            <a:r>
              <a:rPr lang="en-US" sz="3200" dirty="0" smtClean="0"/>
              <a:t>– Trade routes that crossed the Sahara Desert</a:t>
            </a:r>
            <a:endParaRPr lang="en-US" sz="3200" dirty="0"/>
          </a:p>
          <a:p>
            <a:r>
              <a:rPr lang="en-US" sz="3200" u="sng" dirty="0"/>
              <a:t>Pilgrimage</a:t>
            </a:r>
            <a:r>
              <a:rPr lang="en-US" sz="3200" dirty="0"/>
              <a:t> </a:t>
            </a:r>
            <a:r>
              <a:rPr lang="en-US" sz="3200" dirty="0" smtClean="0"/>
              <a:t>– Holy journey, religious trip</a:t>
            </a:r>
            <a:endParaRPr lang="en-US" sz="3200" dirty="0"/>
          </a:p>
          <a:p>
            <a:r>
              <a:rPr lang="en-US" sz="3200" u="sng" dirty="0"/>
              <a:t>Overgrazing</a:t>
            </a:r>
            <a:r>
              <a:rPr lang="en-US" sz="3200" dirty="0"/>
              <a:t> – </a:t>
            </a:r>
            <a:r>
              <a:rPr lang="en-US" sz="3200" dirty="0" smtClean="0"/>
              <a:t>Animals overeating vegetation which makes land useless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86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6979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u="sng" dirty="0"/>
              <a:t>Western Europe</a:t>
            </a:r>
            <a:endParaRPr lang="en-US" sz="3200" dirty="0"/>
          </a:p>
          <a:p>
            <a:pPr marL="0" indent="0">
              <a:buNone/>
            </a:pPr>
            <a:r>
              <a:rPr lang="en-US" sz="2000" b="1" dirty="0"/>
              <a:t>Why did Feudalism develop in Western Europe</a:t>
            </a:r>
            <a:r>
              <a:rPr lang="en-US" sz="2000" b="1" dirty="0" smtClean="0"/>
              <a:t>?</a:t>
            </a:r>
          </a:p>
          <a:p>
            <a:pPr marL="0" indent="0">
              <a:buNone/>
            </a:pPr>
            <a:r>
              <a:rPr lang="en-US" sz="2000" dirty="0" smtClean="0"/>
              <a:t>In response to the chaos and instability following the fall of the Roman Empire. It was a de-centralized system to create stability and meet the basic needs of people in Europe.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What </a:t>
            </a:r>
            <a:r>
              <a:rPr lang="en-US" sz="2000" b="1" dirty="0"/>
              <a:t>were the major features of social structures in the feudal system</a:t>
            </a:r>
            <a:r>
              <a:rPr lang="en-US" sz="2000" b="1" dirty="0" smtClean="0"/>
              <a:t>?</a:t>
            </a:r>
          </a:p>
          <a:p>
            <a:pPr marL="0" indent="0">
              <a:buNone/>
            </a:pPr>
            <a:r>
              <a:rPr lang="en-US" sz="2000" dirty="0" smtClean="0"/>
              <a:t>Land is the primary determinant of position.  All social status is based on BIRTH. There is no social mobility (Rigid Class Structure).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What </a:t>
            </a:r>
            <a:r>
              <a:rPr lang="en-US" sz="2000" b="1" dirty="0"/>
              <a:t>role did the Church play in Western Europe during the Middle Ages</a:t>
            </a:r>
            <a:r>
              <a:rPr lang="en-US" sz="2000" b="1" dirty="0" smtClean="0"/>
              <a:t>? </a:t>
            </a:r>
          </a:p>
          <a:p>
            <a:pPr marL="0" indent="0">
              <a:buNone/>
            </a:pPr>
            <a:r>
              <a:rPr lang="en-US" sz="2000" dirty="0" smtClean="0"/>
              <a:t>The Church was the primary source of stability and order.  The provided almost all of the social services (Education, Medicine, Etc.) in the Middle Ages. 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What </a:t>
            </a:r>
            <a:r>
              <a:rPr lang="en-US" sz="2000" b="1" dirty="0"/>
              <a:t>were the major motives for the Crusades</a:t>
            </a:r>
            <a:r>
              <a:rPr lang="en-US" sz="2000" b="1" dirty="0" smtClean="0"/>
              <a:t>?</a:t>
            </a:r>
          </a:p>
          <a:p>
            <a:pPr marL="0" indent="0">
              <a:buNone/>
            </a:pPr>
            <a:r>
              <a:rPr lang="en-US" sz="2000" dirty="0" smtClean="0"/>
              <a:t>The promise of SALVATION (Go to Heaven) and re-capture the holy land (Jerusalem) from the Infidels (Muslims).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What </a:t>
            </a:r>
            <a:r>
              <a:rPr lang="en-US" sz="2000" b="1" dirty="0"/>
              <a:t>were the major impacts of the Crusades</a:t>
            </a:r>
            <a:r>
              <a:rPr lang="en-US" sz="2000" b="1" dirty="0" smtClean="0"/>
              <a:t>?</a:t>
            </a:r>
          </a:p>
          <a:p>
            <a:pPr marL="0" indent="0">
              <a:buNone/>
            </a:pPr>
            <a:r>
              <a:rPr lang="en-US" sz="2000" dirty="0" smtClean="0"/>
              <a:t>Increased cultural diffusion, growth of towns and trade, end of Feudalism, Muslims maintain control of Jerusalem. 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Who </a:t>
            </a:r>
            <a:r>
              <a:rPr lang="en-US" sz="2000" b="1" dirty="0"/>
              <a:t>were the major leaders associated with the Crusades</a:t>
            </a:r>
            <a:r>
              <a:rPr lang="en-US" sz="2000" b="1" dirty="0" smtClean="0"/>
              <a:t>?</a:t>
            </a:r>
          </a:p>
          <a:p>
            <a:pPr marL="0" indent="0">
              <a:buNone/>
            </a:pPr>
            <a:r>
              <a:rPr lang="en-US" sz="2000" dirty="0" smtClean="0"/>
              <a:t>Richard the Lion Heart (England), Saladin (Islamic Caliphate), Pope Urban II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63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44</TotalTime>
  <Words>1111</Words>
  <Application>Microsoft Macintosh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Newsprint</vt:lpstr>
      <vt:lpstr>UNIT 4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Review</dc:title>
  <dc:creator>MATTHEW RIVERA</dc:creator>
  <cp:lastModifiedBy>MATTHEW RIVERA</cp:lastModifiedBy>
  <cp:revision>5</cp:revision>
  <dcterms:created xsi:type="dcterms:W3CDTF">2017-02-13T01:27:41Z</dcterms:created>
  <dcterms:modified xsi:type="dcterms:W3CDTF">2017-03-15T02:21:47Z</dcterms:modified>
</cp:coreProperties>
</file>