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3" r:id="rId4"/>
    <p:sldId id="264" r:id="rId5"/>
    <p:sldId id="265" r:id="rId6"/>
    <p:sldId id="257" r:id="rId7"/>
    <p:sldId id="260" r:id="rId8"/>
    <p:sldId id="258" r:id="rId9"/>
    <p:sldId id="259" r:id="rId10"/>
    <p:sldId id="266" r:id="rId11"/>
    <p:sldId id="276" r:id="rId12"/>
    <p:sldId id="271" r:id="rId13"/>
    <p:sldId id="269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6C3A7-8434-45B2-924B-6CC28DED97BF}" type="datetimeFigureOut">
              <a:rPr lang="en-US" smtClean="0"/>
              <a:pPr/>
              <a:t>4/10/17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4DE7A-F071-4DF1-AAC7-5F360AD42F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6C3A7-8434-45B2-924B-6CC28DED97BF}" type="datetimeFigureOut">
              <a:rPr lang="en-US" smtClean="0"/>
              <a:pPr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4DE7A-F071-4DF1-AAC7-5F360AD42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6C3A7-8434-45B2-924B-6CC28DED97BF}" type="datetimeFigureOut">
              <a:rPr lang="en-US" smtClean="0"/>
              <a:pPr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4DE7A-F071-4DF1-AAC7-5F360AD42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6C3A7-8434-45B2-924B-6CC28DED97BF}" type="datetimeFigureOut">
              <a:rPr lang="en-US" smtClean="0"/>
              <a:pPr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4DE7A-F071-4DF1-AAC7-5F360AD42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6C3A7-8434-45B2-924B-6CC28DED97BF}" type="datetimeFigureOut">
              <a:rPr lang="en-US" smtClean="0"/>
              <a:pPr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4DE7A-F071-4DF1-AAC7-5F360AD42F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6C3A7-8434-45B2-924B-6CC28DED97BF}" type="datetimeFigureOut">
              <a:rPr lang="en-US" smtClean="0"/>
              <a:pPr/>
              <a:t>4/10/17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4DE7A-F071-4DF1-AAC7-5F360AD42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6C3A7-8434-45B2-924B-6CC28DED97BF}" type="datetimeFigureOut">
              <a:rPr lang="en-US" smtClean="0"/>
              <a:pPr/>
              <a:t>4/10/17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4DE7A-F071-4DF1-AAC7-5F360AD42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6C3A7-8434-45B2-924B-6CC28DED97BF}" type="datetimeFigureOut">
              <a:rPr lang="en-US" smtClean="0"/>
              <a:pPr/>
              <a:t>4/10/17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4DE7A-F071-4DF1-AAC7-5F360AD42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6C3A7-8434-45B2-924B-6CC28DED97BF}" type="datetimeFigureOut">
              <a:rPr lang="en-US" smtClean="0"/>
              <a:pPr/>
              <a:t>4/10/17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4DE7A-F071-4DF1-AAC7-5F360AD42F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6C3A7-8434-45B2-924B-6CC28DED97BF}" type="datetimeFigureOut">
              <a:rPr lang="en-US" smtClean="0"/>
              <a:pPr/>
              <a:t>4/10/17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4DE7A-F071-4DF1-AAC7-5F360AD42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6C3A7-8434-45B2-924B-6CC28DED97BF}" type="datetimeFigureOut">
              <a:rPr lang="en-US" smtClean="0"/>
              <a:pPr/>
              <a:t>4/10/17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4DE7A-F071-4DF1-AAC7-5F360AD42F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526C3A7-8434-45B2-924B-6CC28DED97BF}" type="datetimeFigureOut">
              <a:rPr lang="en-US" smtClean="0"/>
              <a:pPr/>
              <a:t>4/10/17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BD4DE7A-F071-4DF1-AAC7-5F360AD42F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xmlns:p14="http://schemas.microsoft.com/office/powerpoint/2010/main"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Aim: What caused the Protestant Reformation?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Luther vs. Tetzel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Johann </a:t>
            </a:r>
            <a:r>
              <a:rPr lang="en-US" dirty="0" smtClean="0"/>
              <a:t>Tetzel is the Church’s best seller of INDULGENCES.  </a:t>
            </a:r>
            <a:r>
              <a:rPr lang="en-US" dirty="0" smtClean="0"/>
              <a:t>He is very POPULAR in the CATHOLIC CHURCH.  Luther takes a public stand against Tezel.  He believes it is WRONG TO TAKE $ for FORGIVENESS.   The </a:t>
            </a:r>
            <a:r>
              <a:rPr lang="en-US" dirty="0"/>
              <a:t>church is angry that Luther is costing them money!</a:t>
            </a:r>
            <a:r>
              <a:rPr lang="en-US" dirty="0"/>
              <a:t> 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95 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Written by Martin Luther to REFORM THE CHURCH (Stop the sale of Indulgences)</a:t>
            </a:r>
          </a:p>
          <a:p>
            <a:r>
              <a:rPr lang="en-US" dirty="0" smtClean="0"/>
              <a:t>Spread quickly due to the PRINTING PRESS which was invented by Johann Gutenberg</a:t>
            </a:r>
          </a:p>
          <a:p>
            <a:r>
              <a:rPr lang="en-US" dirty="0" smtClean="0"/>
              <a:t>Causes Martin Luther to be EXCOMMUNICATED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02752"/>
      </p:ext>
    </p:extLst>
  </p:cSld>
  <p:clrMapOvr>
    <a:masterClrMapping/>
  </p:clrMapOvr>
  <p:transition xmlns:p14="http://schemas.microsoft.com/office/powerpoint/2010/main" spd="med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Catholic Church Responds with a COUNTER </a:t>
            </a:r>
            <a:r>
              <a:rPr lang="en-US" b="1" dirty="0" err="1" smtClean="0"/>
              <a:t>Reforamation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u="sng" dirty="0" smtClean="0"/>
              <a:t>Catholic Counter Reformation</a:t>
            </a:r>
          </a:p>
          <a:p>
            <a:pPr marL="82296" indent="0">
              <a:buNone/>
            </a:pPr>
            <a:r>
              <a:rPr lang="en-US" dirty="0" smtClean="0"/>
              <a:t>1) The </a:t>
            </a:r>
            <a:r>
              <a:rPr lang="en-US" dirty="0" smtClean="0"/>
              <a:t>Council of Trent (1545 – 1563</a:t>
            </a:r>
            <a:r>
              <a:rPr lang="en-US" dirty="0" smtClean="0"/>
              <a:t>)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Ended </a:t>
            </a:r>
            <a:r>
              <a:rPr lang="en-US" dirty="0" smtClean="0"/>
              <a:t>the Sale of </a:t>
            </a:r>
            <a:r>
              <a:rPr lang="en-US" dirty="0" smtClean="0"/>
              <a:t>Indulgences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Confirmed </a:t>
            </a:r>
            <a:r>
              <a:rPr lang="en-US" dirty="0" smtClean="0"/>
              <a:t>Pope as supreme leader</a:t>
            </a:r>
          </a:p>
          <a:p>
            <a:pPr marL="82296" indent="0">
              <a:buNone/>
            </a:pPr>
            <a:r>
              <a:rPr lang="en-US" dirty="0" smtClean="0"/>
              <a:t>II) The Inquisition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Aggressive action to eliminate HERESY</a:t>
            </a:r>
          </a:p>
          <a:p>
            <a:pPr marL="82296" indent="0">
              <a:buNone/>
            </a:pPr>
            <a:r>
              <a:rPr lang="en-US" dirty="0" smtClean="0"/>
              <a:t>III) Missionaries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Church creates Missionaries to Spread 	Christianity (The Americas)</a:t>
            </a:r>
            <a:endParaRPr lang="en-US" dirty="0"/>
          </a:p>
          <a:p>
            <a:pPr marL="82296" indent="0">
              <a:buNone/>
            </a:pP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REFORM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/>
          <a:lstStyle/>
          <a:p>
            <a:r>
              <a:rPr lang="en-US" dirty="0" smtClean="0"/>
              <a:t>ANGLICANS: Henry VIII - England</a:t>
            </a:r>
            <a:endParaRPr lang="en-US" dirty="0" smtClean="0"/>
          </a:p>
          <a:p>
            <a:pPr lvl="2"/>
            <a:r>
              <a:rPr lang="en-US" dirty="0" smtClean="0"/>
              <a:t>Asked Pope to Annul his marriage – Pope said NO</a:t>
            </a:r>
          </a:p>
          <a:p>
            <a:pPr lvl="2"/>
            <a:r>
              <a:rPr lang="en-US" dirty="0" smtClean="0"/>
              <a:t>Henry gets Parliament to declare an </a:t>
            </a:r>
            <a:r>
              <a:rPr lang="en-US" u="sng" dirty="0" smtClean="0"/>
              <a:t>ACT OF SUPREMACY</a:t>
            </a:r>
          </a:p>
          <a:p>
            <a:pPr lvl="2"/>
            <a:r>
              <a:rPr lang="en-US" dirty="0" smtClean="0"/>
              <a:t>The act makes the King head of the Church in </a:t>
            </a:r>
            <a:r>
              <a:rPr lang="en-US" dirty="0" smtClean="0"/>
              <a:t>England</a:t>
            </a:r>
            <a:endParaRPr lang="en-US" dirty="0" smtClean="0"/>
          </a:p>
          <a:p>
            <a:r>
              <a:rPr lang="en-US" dirty="0" smtClean="0"/>
              <a:t>CALVINISM: John Calvin – Switzerland</a:t>
            </a:r>
          </a:p>
          <a:p>
            <a:pPr lvl="1"/>
            <a:r>
              <a:rPr lang="en-US" dirty="0" smtClean="0"/>
              <a:t>Pre-Destination – God wills if one will achieve SALVATION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IMPACTS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8153400" cy="5257800"/>
          </a:xfrm>
        </p:spPr>
        <p:txBody>
          <a:bodyPr>
            <a:normAutofit/>
          </a:bodyPr>
          <a:lstStyle/>
          <a:p>
            <a:pPr marL="596646" indent="-514350">
              <a:buAutoNum type="arabicParenR"/>
            </a:pPr>
            <a:r>
              <a:rPr lang="en-US" sz="4000" dirty="0" smtClean="0"/>
              <a:t>Destroyed Religious </a:t>
            </a:r>
            <a:r>
              <a:rPr lang="en-US" sz="4000" dirty="0" smtClean="0"/>
              <a:t>Unity</a:t>
            </a:r>
            <a:endParaRPr lang="en-US" sz="4000" dirty="0" smtClean="0"/>
          </a:p>
          <a:p>
            <a:pPr marL="596646" indent="-514350">
              <a:buAutoNum type="arabicParenR"/>
            </a:pPr>
            <a:r>
              <a:rPr lang="en-US" sz="4000" dirty="0" smtClean="0"/>
              <a:t>Developed New </a:t>
            </a:r>
            <a:r>
              <a:rPr lang="en-US" sz="4000" dirty="0" smtClean="0"/>
              <a:t>Religions</a:t>
            </a:r>
            <a:endParaRPr lang="en-US" sz="4000" dirty="0" smtClean="0"/>
          </a:p>
          <a:p>
            <a:pPr marL="596646" indent="-514350">
              <a:buAutoNum type="arabicParenR"/>
            </a:pPr>
            <a:r>
              <a:rPr lang="en-US" sz="4000" dirty="0" smtClean="0"/>
              <a:t>Created Religious Tension (Catholics/Protestants</a:t>
            </a:r>
            <a:r>
              <a:rPr lang="en-US" sz="4000" dirty="0" smtClean="0"/>
              <a:t>)</a:t>
            </a:r>
          </a:p>
          <a:p>
            <a:pPr marL="596646" indent="-514350">
              <a:buAutoNum type="arabicParenR" startAt="4"/>
            </a:pPr>
            <a:r>
              <a:rPr lang="en-US" sz="3800" dirty="0"/>
              <a:t>Church Power 	   Monarch Power</a:t>
            </a:r>
            <a:endParaRPr lang="en-US" sz="4000" dirty="0"/>
          </a:p>
          <a:p>
            <a:pPr marL="596646" indent="-514350">
              <a:buAutoNum type="arabicParenR" startAt="5"/>
            </a:pPr>
            <a:r>
              <a:rPr lang="en-US" sz="4000" dirty="0"/>
              <a:t>Rise of Nation-States (Countries)</a:t>
            </a:r>
          </a:p>
          <a:p>
            <a:pPr marL="596646" indent="-514350">
              <a:buAutoNum type="arabicParenR" startAt="6"/>
            </a:pPr>
            <a:r>
              <a:rPr lang="en-US" sz="4000" dirty="0"/>
              <a:t>Education Increased </a:t>
            </a:r>
          </a:p>
        </p:txBody>
      </p:sp>
    </p:spTree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Protestant Reformation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912" y="1447800"/>
            <a:ext cx="8171688" cy="4800600"/>
          </a:xfrm>
        </p:spPr>
        <p:txBody>
          <a:bodyPr/>
          <a:lstStyle/>
          <a:p>
            <a:r>
              <a:rPr lang="en-US" u="sng" dirty="0" smtClean="0"/>
              <a:t>Purgatory</a:t>
            </a:r>
            <a:r>
              <a:rPr lang="en-US" dirty="0" smtClean="0"/>
              <a:t> – A condition or place where the dead suffer punishment for their sins in order to purify their souls.</a:t>
            </a:r>
          </a:p>
          <a:p>
            <a:r>
              <a:rPr lang="en-US" u="sng" dirty="0" smtClean="0"/>
              <a:t>Indulgence</a:t>
            </a:r>
            <a:r>
              <a:rPr lang="en-US" dirty="0" smtClean="0"/>
              <a:t> – Reduction of the time that will be spent in purgatory.</a:t>
            </a:r>
          </a:p>
          <a:p>
            <a:r>
              <a:rPr lang="en-US" u="sng" dirty="0" smtClean="0"/>
              <a:t>Relic</a:t>
            </a:r>
            <a:r>
              <a:rPr lang="en-US" dirty="0" smtClean="0"/>
              <a:t> – Body, body part or personal property of a religious figure (ex. Skull of a Saint)</a:t>
            </a:r>
          </a:p>
          <a:p>
            <a:r>
              <a:rPr lang="en-US" u="sng" dirty="0" smtClean="0"/>
              <a:t>Reformation</a:t>
            </a:r>
            <a:r>
              <a:rPr lang="en-US" dirty="0" smtClean="0"/>
              <a:t> – Movement for religious reform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"/>
            <a:ext cx="8019288" cy="6096000"/>
          </a:xfrm>
        </p:spPr>
        <p:txBody>
          <a:bodyPr>
            <a:normAutofit/>
          </a:bodyPr>
          <a:lstStyle/>
          <a:p>
            <a:r>
              <a:rPr lang="en-US" sz="3600" u="sng" dirty="0" smtClean="0"/>
              <a:t>Heretic</a:t>
            </a:r>
            <a:r>
              <a:rPr lang="en-US" sz="3600" dirty="0" smtClean="0"/>
              <a:t> – A person that goes against the church.</a:t>
            </a:r>
          </a:p>
          <a:p>
            <a:r>
              <a:rPr lang="en-US" sz="3600" u="sng" dirty="0" smtClean="0"/>
              <a:t>Excommunication</a:t>
            </a:r>
            <a:r>
              <a:rPr lang="en-US" sz="3600" dirty="0" smtClean="0"/>
              <a:t> – An act that kicks a person out of the church.</a:t>
            </a:r>
          </a:p>
          <a:p>
            <a:r>
              <a:rPr lang="en-US" sz="3600" u="sng" dirty="0" smtClean="0"/>
              <a:t>Recant</a:t>
            </a:r>
            <a:r>
              <a:rPr lang="en-US" sz="3600" dirty="0" smtClean="0"/>
              <a:t> – Take back a statement or action</a:t>
            </a:r>
          </a:p>
          <a:p>
            <a:r>
              <a:rPr lang="en-US" sz="3600" u="sng" dirty="0" smtClean="0"/>
              <a:t>Inquisition</a:t>
            </a:r>
            <a:r>
              <a:rPr lang="en-US" sz="3600" dirty="0" smtClean="0"/>
              <a:t> – An official church investigation of an individual.</a:t>
            </a:r>
          </a:p>
          <a:p>
            <a:r>
              <a:rPr lang="en-US" sz="3600" u="sng" dirty="0" smtClean="0"/>
              <a:t>Vernacular</a:t>
            </a:r>
            <a:r>
              <a:rPr lang="en-US" sz="3600" dirty="0" smtClean="0"/>
              <a:t> – The common spoken language of a region.</a:t>
            </a:r>
            <a:endParaRPr lang="en-US" sz="3600" dirty="0"/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/>
          <a:lstStyle/>
          <a:p>
            <a:r>
              <a:rPr lang="en-US" dirty="0" smtClean="0"/>
              <a:t>Causes of the Reformation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/>
          </a:bodyPr>
          <a:lstStyle/>
          <a:p>
            <a:pPr marL="825246" indent="-742950">
              <a:buFont typeface="+mj-lt"/>
              <a:buAutoNum type="arabicPeriod"/>
            </a:pPr>
            <a:r>
              <a:rPr lang="en-US" sz="3600" dirty="0" smtClean="0"/>
              <a:t>Renaissance Ideas (</a:t>
            </a:r>
            <a:r>
              <a:rPr lang="en-US" sz="3600" dirty="0" err="1" smtClean="0"/>
              <a:t>ie</a:t>
            </a:r>
            <a:r>
              <a:rPr lang="en-US" sz="3600" dirty="0" smtClean="0"/>
              <a:t>. Questioning Spirit) inspire people to challenge church authority</a:t>
            </a:r>
          </a:p>
          <a:p>
            <a:pPr marL="825246" indent="-742950">
              <a:buFont typeface="+mj-lt"/>
              <a:buAutoNum type="arabicPeriod"/>
            </a:pPr>
            <a:r>
              <a:rPr lang="en-US" sz="3600" dirty="0" smtClean="0"/>
              <a:t>Kings/Princes resent the Pope’s power</a:t>
            </a:r>
          </a:p>
          <a:p>
            <a:pPr marL="825246" indent="-742950">
              <a:buFont typeface="+mj-lt"/>
              <a:buAutoNum type="arabicPeriod"/>
            </a:pPr>
            <a:r>
              <a:rPr lang="en-US" sz="3600" dirty="0" smtClean="0"/>
              <a:t>Merchants resented church taxes and were jealous of Church wealth.</a:t>
            </a:r>
          </a:p>
          <a:p>
            <a:pPr marL="825246" indent="-742950">
              <a:buFont typeface="+mj-lt"/>
              <a:buAutoNum type="arabicPeriod"/>
            </a:pPr>
            <a:r>
              <a:rPr lang="en-US" sz="3600" dirty="0" smtClean="0"/>
              <a:t>Clergy became very corrupt</a:t>
            </a:r>
            <a:endParaRPr lang="en-US" sz="3600" dirty="0"/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Martin Luther?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/>
          <a:lstStyle/>
          <a:p>
            <a:r>
              <a:rPr lang="en-US" dirty="0" smtClean="0"/>
              <a:t>German Monk</a:t>
            </a:r>
          </a:p>
          <a:p>
            <a:r>
              <a:rPr lang="en-US" dirty="0" smtClean="0"/>
              <a:t>Recognized problems in the church</a:t>
            </a:r>
          </a:p>
          <a:p>
            <a:r>
              <a:rPr lang="en-US" dirty="0" smtClean="0"/>
              <a:t>Wrote 95 Theses</a:t>
            </a:r>
          </a:p>
          <a:p>
            <a:pPr lvl="1"/>
            <a:r>
              <a:rPr lang="en-US" dirty="0" smtClean="0"/>
              <a:t>Problems that the Church needed to fix</a:t>
            </a:r>
          </a:p>
          <a:p>
            <a:pPr lvl="1"/>
            <a:r>
              <a:rPr lang="en-US" dirty="0" smtClean="0"/>
              <a:t>The big problem is the sale of INDULGENCES</a:t>
            </a:r>
          </a:p>
          <a:p>
            <a:r>
              <a:rPr lang="en-US" dirty="0" smtClean="0"/>
              <a:t>Printing Press (Johann Gutenberg) helps to spread ideas quickly</a:t>
            </a:r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Martin Luther</a:t>
            </a:r>
            <a:endParaRPr lang="en-US" dirty="0"/>
          </a:p>
        </p:txBody>
      </p:sp>
      <p:pic>
        <p:nvPicPr>
          <p:cNvPr id="4" name="Content Placeholder 3" descr="PR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400" y="1447800"/>
            <a:ext cx="4748053" cy="5110012"/>
          </a:xfrm>
        </p:spPr>
      </p:pic>
    </p:spTree>
  </p:cSld>
  <p:clrMapOvr>
    <a:masterClrMapping/>
  </p:clrMapOvr>
  <p:transition xmlns:p14="http://schemas.microsoft.com/office/powerpoint/2010/main" spd="med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Luther’s Teachings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0" y="1447800"/>
          <a:ext cx="7791450" cy="4800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725"/>
                <a:gridCol w="3895725"/>
              </a:tblGrid>
              <a:tr h="66878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Martin Luther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Catholic Church</a:t>
                      </a:r>
                      <a:endParaRPr lang="en-US" sz="3200" dirty="0"/>
                    </a:p>
                  </a:txBody>
                  <a:tcPr/>
                </a:tc>
              </a:tr>
              <a:tr h="115434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Salvation achieved by faith</a:t>
                      </a:r>
                      <a:r>
                        <a:rPr lang="en-US" sz="2400" baseline="0" dirty="0" smtClean="0"/>
                        <a:t> alone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Salvation</a:t>
                      </a:r>
                      <a:r>
                        <a:rPr lang="en-US" sz="2400" baseline="0" dirty="0" smtClean="0"/>
                        <a:t> by faith and “GOOD WORKS”  (Charity)</a:t>
                      </a:r>
                      <a:endParaRPr lang="en-US" sz="2400" dirty="0"/>
                    </a:p>
                  </a:txBody>
                  <a:tcPr/>
                </a:tc>
              </a:tr>
              <a:tr h="115434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All people of faith are equal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Priests and Clergy had to interpret the Bible</a:t>
                      </a:r>
                      <a:r>
                        <a:rPr lang="en-US" sz="2400" baseline="0" dirty="0" smtClean="0"/>
                        <a:t> for people</a:t>
                      </a:r>
                      <a:endParaRPr lang="en-US" sz="2400" dirty="0"/>
                    </a:p>
                  </a:txBody>
                  <a:tcPr/>
                </a:tc>
              </a:tr>
              <a:tr h="115434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bible should be printed in Vernacular (ex. German)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bible should be printed in Latin</a:t>
                      </a:r>
                      <a:endParaRPr lang="en-US" sz="2400" dirty="0"/>
                    </a:p>
                  </a:txBody>
                  <a:tcPr/>
                </a:tc>
              </a:tr>
              <a:tr h="66878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19986"/>
            <a:ext cx="8077200" cy="6180814"/>
          </a:xfrm>
        </p:spPr>
      </p:pic>
    </p:spTree>
  </p:cSld>
  <p:clrMapOvr>
    <a:masterClrMapping/>
  </p:clrMapOvr>
  <p:transition xmlns:p14="http://schemas.microsoft.com/office/powerpoint/2010/main" spd="med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 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04800" y="1143000"/>
            <a:ext cx="9894427" cy="3738562"/>
          </a:xfrm>
        </p:spPr>
      </p:pic>
    </p:spTree>
  </p:cSld>
  <p:clrMapOvr>
    <a:masterClrMapping/>
  </p:clrMapOvr>
  <p:transition xmlns:p14="http://schemas.microsoft.com/office/powerpoint/2010/main" spd="med"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129</TotalTime>
  <Words>448</Words>
  <Application>Microsoft Macintosh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Aim: What caused the Protestant Reformation?</vt:lpstr>
      <vt:lpstr>Protestant Reformation Vocabulary</vt:lpstr>
      <vt:lpstr>PowerPoint Presentation</vt:lpstr>
      <vt:lpstr>Causes of the Reformation</vt:lpstr>
      <vt:lpstr>Who was Martin Luther?</vt:lpstr>
      <vt:lpstr>Martin Luther</vt:lpstr>
      <vt:lpstr>Luther’s Teachings</vt:lpstr>
      <vt:lpstr>PowerPoint Presentation</vt:lpstr>
      <vt:lpstr>PowerPoint Presentation</vt:lpstr>
      <vt:lpstr>Luther vs. Tetzel</vt:lpstr>
      <vt:lpstr>The 95 Theses</vt:lpstr>
      <vt:lpstr>The Catholic Church Responds with a COUNTER Reforamation</vt:lpstr>
      <vt:lpstr>OTHER REFORM MOVEMENTS</vt:lpstr>
      <vt:lpstr>IMPACTS 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M. Rivera</dc:creator>
  <cp:lastModifiedBy>MATTHEW RIVERA</cp:lastModifiedBy>
  <cp:revision>19</cp:revision>
  <dcterms:created xsi:type="dcterms:W3CDTF">2008-02-25T00:11:53Z</dcterms:created>
  <dcterms:modified xsi:type="dcterms:W3CDTF">2017-04-11T02:09:39Z</dcterms:modified>
</cp:coreProperties>
</file>