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9" r:id="rId3"/>
    <p:sldId id="291" r:id="rId4"/>
    <p:sldId id="286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64" r:id="rId14"/>
    <p:sldId id="299" r:id="rId15"/>
    <p:sldId id="272" r:id="rId16"/>
    <p:sldId id="271" r:id="rId17"/>
    <p:sldId id="258" r:id="rId18"/>
    <p:sldId id="259" r:id="rId19"/>
    <p:sldId id="266" r:id="rId20"/>
    <p:sldId id="261" r:id="rId21"/>
    <p:sldId id="269" r:id="rId22"/>
    <p:sldId id="270" r:id="rId23"/>
    <p:sldId id="268" r:id="rId24"/>
    <p:sldId id="267" r:id="rId25"/>
    <p:sldId id="273" r:id="rId26"/>
    <p:sldId id="274" r:id="rId27"/>
    <p:sldId id="277" r:id="rId28"/>
    <p:sldId id="279" r:id="rId29"/>
    <p:sldId id="281" r:id="rId30"/>
    <p:sldId id="282" r:id="rId31"/>
    <p:sldId id="283" r:id="rId32"/>
    <p:sldId id="284" r:id="rId33"/>
    <p:sldId id="288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C98FF-475F-4D68-8A31-6B80A9759C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CBFF7-F081-44C1-8295-85A80758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4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764D54-B0F3-4148-AA82-C529C42D21BD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B0882E5-9F98-4E02-BFCC-8943F598AE71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347B013-058C-4A79-AB00-B646AA4C65ED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8A1C316-A3DA-4A2E-B82B-2550F0F1FBE2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840034-4095-424D-B141-1DD0939E6C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1D7DCD-C9E3-41CE-AD57-DE6879B1981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91C29C-761D-457A-9EFD-3E5467EB8DD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8ECD0-6803-4736-8DBC-31A658212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6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5C480D-3BF1-4A84-9010-D99C2CAD788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A97DDF-EE44-4247-BA4E-E6884D57E9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g.edu/rom/campo/images/Suleima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42267" y="1177353"/>
            <a:ext cx="5852268" cy="2062066"/>
          </a:xfrm>
        </p:spPr>
        <p:txBody>
          <a:bodyPr/>
          <a:lstStyle/>
          <a:p>
            <a:r>
              <a:rPr lang="en-US" sz="4800" dirty="0" smtClean="0"/>
              <a:t>The Ming Dynasty and Ottoman Empire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4024034"/>
            <a:ext cx="49530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25"/>
              </a:lnSpc>
              <a:spcBef>
                <a:spcPts val="1088"/>
              </a:spcBef>
            </a:pPr>
            <a:r>
              <a:rPr lang="ru-RU" altLang="en-US" sz="2800" b="1" dirty="0">
                <a:solidFill>
                  <a:srgbClr val="48231E"/>
                </a:solidFill>
                <a:latin typeface="Palatino Linotype" panose="02040502050505030304" pitchFamily="18" charset="0"/>
              </a:rPr>
              <a:t>Ming Dynasty, </a:t>
            </a:r>
            <a:r>
              <a:rPr lang="ru-RU" altLang="en-US" sz="2800" b="1" dirty="0" smtClean="0">
                <a:solidFill>
                  <a:srgbClr val="48231E"/>
                </a:solidFill>
                <a:latin typeface="Palatino Linotype" panose="02040502050505030304" pitchFamily="18" charset="0"/>
              </a:rPr>
              <a:t>1368-1644</a:t>
            </a:r>
            <a:endParaRPr lang="en-US" altLang="en-US" sz="2800" b="1" dirty="0" smtClean="0">
              <a:solidFill>
                <a:srgbClr val="48231E"/>
              </a:solidFill>
              <a:latin typeface="Palatino Linotype" panose="02040502050505030304" pitchFamily="18" charset="0"/>
            </a:endParaRPr>
          </a:p>
          <a:p>
            <a:pPr>
              <a:lnSpc>
                <a:spcPts val="2925"/>
              </a:lnSpc>
              <a:spcBef>
                <a:spcPts val="1088"/>
              </a:spcBef>
            </a:pPr>
            <a:endParaRPr lang="ru-RU" altLang="en-US" sz="2800" b="1" dirty="0">
              <a:solidFill>
                <a:srgbClr val="48231E"/>
              </a:solidFill>
              <a:latin typeface="Palatino Linotype" panose="02040502050505030304" pitchFamily="18" charset="0"/>
            </a:endParaRPr>
          </a:p>
          <a:p>
            <a:pPr>
              <a:lnSpc>
                <a:spcPts val="2925"/>
              </a:lnSpc>
              <a:spcBef>
                <a:spcPts val="550"/>
              </a:spcBef>
            </a:pPr>
            <a:r>
              <a:rPr lang="ru-RU" altLang="en-US" sz="2800" b="1" dirty="0">
                <a:solidFill>
                  <a:srgbClr val="48231E"/>
                </a:solidFill>
                <a:latin typeface="Palatino Linotype" panose="02040502050505030304" pitchFamily="18" charset="0"/>
              </a:rPr>
              <a:t>Ottoman Empire, 1299-1923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ing 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3150" y="0"/>
            <a:ext cx="41830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ing 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125"/>
            <a:ext cx="9144000" cy="644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838200"/>
          </a:xfrm>
        </p:spPr>
        <p:txBody>
          <a:bodyPr/>
          <a:lstStyle/>
          <a:p>
            <a:r>
              <a:rPr lang="en-US" sz="4000" b="1" dirty="0" smtClean="0"/>
              <a:t>A RETURN TO ISOLATION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37338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3600" dirty="0" smtClean="0"/>
              <a:t>Europeans Demand Chinese Goods:</a:t>
            </a:r>
          </a:p>
          <a:p>
            <a:pPr lvl="3">
              <a:defRPr/>
            </a:pPr>
            <a:r>
              <a:rPr lang="en-US" sz="3600" dirty="0" smtClean="0"/>
              <a:t>Silk</a:t>
            </a:r>
          </a:p>
          <a:p>
            <a:pPr lvl="3">
              <a:defRPr/>
            </a:pPr>
            <a:r>
              <a:rPr lang="en-US" sz="3600" dirty="0" smtClean="0"/>
              <a:t>Porcelain</a:t>
            </a:r>
          </a:p>
          <a:p>
            <a:pPr lvl="3">
              <a:defRPr/>
            </a:pPr>
            <a:r>
              <a:rPr lang="en-US" sz="3600" dirty="0" smtClean="0"/>
              <a:t>Gunpowder</a:t>
            </a:r>
            <a:endParaRPr lang="en-US" sz="3600" dirty="0"/>
          </a:p>
          <a:p>
            <a:pPr lvl="1">
              <a:defRPr/>
            </a:pPr>
            <a:r>
              <a:rPr lang="en-US" sz="3600" dirty="0" smtClean="0"/>
              <a:t>Chinese end trade and exploration</a:t>
            </a:r>
            <a:endParaRPr lang="en-US" sz="3600" dirty="0"/>
          </a:p>
          <a:p>
            <a:pPr lvl="1">
              <a:defRPr/>
            </a:pPr>
            <a:r>
              <a:rPr lang="en-US" sz="3600" dirty="0" smtClean="0"/>
              <a:t>BUILD THE WALL</a:t>
            </a:r>
            <a:endParaRPr lang="en-US" sz="36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9153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066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Superior to Europeans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2" y="2878183"/>
            <a:ext cx="4114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Trade w/ Euro</a:t>
            </a:r>
          </a:p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Gun power</a:t>
            </a:r>
          </a:p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Silks</a:t>
            </a:r>
          </a:p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Porcelain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View Euro as barbaric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Bld</a:t>
            </a:r>
            <a:r>
              <a:rPr lang="en-US" sz="3200" dirty="0" smtClean="0">
                <a:solidFill>
                  <a:srgbClr val="FF0000"/>
                </a:solidFill>
              </a:rPr>
              <a:t> Great Wall of China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387634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Ming Dynasty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China  </a:t>
            </a:r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-34834"/>
            <a:ext cx="4048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4572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China closes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Door to Europe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Ming Fall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600" dirty="0" smtClean="0">
                <a:latin typeface="Palatino Linotype" panose="02040502050505030304" pitchFamily="18" charset="0"/>
                <a:cs typeface="Times New Roman" pitchFamily="18" charset="0"/>
              </a:rPr>
              <a:t>Ineffective rulers : Overspending and Corruption</a:t>
            </a:r>
          </a:p>
          <a:p>
            <a:pPr marL="742950" indent="-7429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600" dirty="0" smtClean="0">
                <a:latin typeface="Palatino Linotype" panose="02040502050505030304" pitchFamily="18" charset="0"/>
                <a:cs typeface="Times New Roman" pitchFamily="18" charset="0"/>
              </a:rPr>
              <a:t>Famine</a:t>
            </a:r>
          </a:p>
          <a:p>
            <a:pPr marL="742950" indent="-7429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600" b="1" dirty="0" smtClean="0">
                <a:latin typeface="Palatino Linotype" panose="02040502050505030304" pitchFamily="18" charset="0"/>
                <a:cs typeface="Times New Roman" pitchFamily="18" charset="0"/>
              </a:rPr>
              <a:t>Manchu invaders from the north </a:t>
            </a:r>
            <a:r>
              <a:rPr lang="en-US" sz="3600" b="1" dirty="0" smtClean="0">
                <a:latin typeface="Palatino Linotype" panose="02040502050505030304" pitchFamily="18" charset="0"/>
                <a:cs typeface="Times New Roman" pitchFamily="18" charset="0"/>
                <a:sym typeface="Wingdings" pitchFamily="2" charset="2"/>
              </a:rPr>
              <a:t> QING DYNASTY</a:t>
            </a:r>
            <a:endParaRPr lang="en-US" sz="3600" b="1" dirty="0" smtClean="0">
              <a:latin typeface="Palatino Linotype" panose="02040502050505030304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Rise of the Ottoman Empire- The Ottoman Turks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400" y="0"/>
            <a:ext cx="911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tx2"/>
                </a:solidFill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  <a:t>Ottoman and Safavid Empires </a:t>
            </a:r>
            <a:br>
              <a:rPr lang="en-US" sz="4000" b="1">
                <a:solidFill>
                  <a:schemeClr val="tx2"/>
                </a:solidFill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</a:br>
            <a:r>
              <a:rPr lang="en-US" sz="4000" b="1">
                <a:solidFill>
                  <a:schemeClr val="tx2"/>
                </a:solidFill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  <a:t>1453–1629</a:t>
            </a:r>
            <a:r>
              <a:rPr lang="en-US" sz="3600" b="1">
                <a:solidFill>
                  <a:schemeClr val="tx2"/>
                </a:solidFill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  <a:t> 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Matura MT Script Capitals" pitchFamily="66" charset="0"/>
              <a:cs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70025" y="635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cs typeface="Arial" charset="0"/>
              </a:rPr>
              <a:t>5</a:t>
            </a:r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6896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000" u="sng" dirty="0" smtClean="0">
                <a:latin typeface="Palatino Linotype" panose="02040502050505030304" pitchFamily="18" charset="0"/>
              </a:rPr>
              <a:t>Ottoman Beginnings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</a:rPr>
              <a:t>Ottomans took over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Byzantine Empire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</a:rPr>
              <a:t>Renamed conquered capital of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Constantinople</a:t>
            </a:r>
            <a:r>
              <a:rPr lang="en-US" sz="2800" dirty="0" smtClean="0">
                <a:latin typeface="Palatino Linotype" panose="02040502050505030304" pitchFamily="18" charset="0"/>
              </a:rPr>
              <a:t>  to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Istanbul</a:t>
            </a:r>
            <a:r>
              <a:rPr lang="en-US" sz="2800" dirty="0" smtClean="0">
                <a:latin typeface="Palatino Linotype" panose="0204050205050503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</a:rPr>
              <a:t>Made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Christian</a:t>
            </a:r>
            <a:r>
              <a:rPr lang="en-US" sz="2800" dirty="0" smtClean="0">
                <a:latin typeface="Palatino Linotype" panose="02040502050505030304" pitchFamily="18" charset="0"/>
              </a:rPr>
              <a:t> city the capital of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Muslim</a:t>
            </a:r>
            <a:r>
              <a:rPr lang="en-US" sz="2800" dirty="0" smtClean="0">
                <a:latin typeface="Palatino Linotype" panose="02040502050505030304" pitchFamily="18" charset="0"/>
              </a:rPr>
              <a:t> Empire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</a:rPr>
              <a:t>**</a:t>
            </a:r>
            <a:r>
              <a:rPr lang="en-US" sz="2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Cut off European trade with Asia**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5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/>
              <a:t>Reasons for Success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305800" cy="35798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Had well-armed </a:t>
            </a:r>
            <a:r>
              <a:rPr lang="en-US" sz="20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soldiers</a:t>
            </a:r>
            <a:r>
              <a:rPr lang="en-US" sz="2000" dirty="0" smtClean="0">
                <a:latin typeface="Palatino Linotype" panose="02040502050505030304" pitchFamily="18" charset="0"/>
              </a:rPr>
              <a:t> and effective </a:t>
            </a:r>
            <a:r>
              <a:rPr lang="en-US" sz="20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cannons</a:t>
            </a:r>
          </a:p>
          <a:p>
            <a:r>
              <a:rPr lang="en-US" sz="2000" dirty="0" smtClean="0">
                <a:latin typeface="Palatino Linotype" panose="02040502050505030304" pitchFamily="18" charset="0"/>
              </a:rPr>
              <a:t>Advanced Technology  (</a:t>
            </a:r>
            <a:r>
              <a:rPr lang="en-US" sz="20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Cannons, Muskets</a:t>
            </a:r>
            <a:r>
              <a:rPr lang="en-US" sz="2000" dirty="0" smtClean="0">
                <a:latin typeface="Palatino Linotype" panose="02040502050505030304" pitchFamily="18" charset="0"/>
              </a:rPr>
              <a:t>) allowed for </a:t>
            </a:r>
            <a:r>
              <a:rPr lang="en-US" sz="20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CONQUEST</a:t>
            </a:r>
          </a:p>
          <a:p>
            <a:r>
              <a:rPr lang="en-US" sz="2000" dirty="0" smtClean="0">
                <a:latin typeface="Palatino Linotype" panose="02040502050505030304" pitchFamily="18" charset="0"/>
              </a:rPr>
              <a:t>Areas  conquered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Mecca (Islamic Holy Land)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Egypt (N. Africa)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Eastern Europe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Part of Russia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 descr="http://www.allaboutturkey.com/img/ottoman-empire-15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352636"/>
            <a:ext cx="5551715" cy="43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Exploration Routes to get to India/China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d/d1/Explos.png/500px-Expl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76400"/>
            <a:ext cx="8267700" cy="46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5760"/>
            <a:ext cx="8915400" cy="777240"/>
          </a:xfrm>
        </p:spPr>
        <p:txBody>
          <a:bodyPr/>
          <a:lstStyle/>
          <a:p>
            <a:r>
              <a:rPr lang="en-US" b="1" u="sng" dirty="0" smtClean="0">
                <a:latin typeface="Palatino Linotype" panose="02040502050505030304" pitchFamily="18" charset="0"/>
              </a:rPr>
              <a:t>Ming Dynasty – A return to Chinese rule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458200" cy="38523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alatino Linotype" panose="02040502050505030304" pitchFamily="18" charset="0"/>
              </a:rPr>
              <a:t>After expelling the MONGOLS the MING DYNASTY controlled China.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alatino Linotype" panose="02040502050505030304" pitchFamily="18" charset="0"/>
              </a:rPr>
              <a:t>Capital city moved to BEIJING.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alatino Linotype" panose="02040502050505030304" pitchFamily="18" charset="0"/>
              </a:rPr>
              <a:t>China closes the door to EUROPE and remains ETHNOCENTRIC.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Ottoman Achievements and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534400" cy="4004772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Palatino Linotype" panose="02040502050505030304" pitchFamily="18" charset="0"/>
              </a:rPr>
              <a:t>The Ottoman </a:t>
            </a:r>
            <a:r>
              <a:rPr lang="en-US" sz="2400" b="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Golden Age </a:t>
            </a:r>
            <a:r>
              <a:rPr lang="en-US" sz="2400" b="0" dirty="0" smtClean="0">
                <a:latin typeface="Palatino Linotype" panose="02040502050505030304" pitchFamily="18" charset="0"/>
              </a:rPr>
              <a:t>was influenced by </a:t>
            </a:r>
            <a:r>
              <a:rPr lang="en-US" sz="2400" b="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Rome and the Byzantine Empire</a:t>
            </a:r>
            <a:r>
              <a:rPr lang="en-US" sz="2400" b="0" dirty="0" smtClean="0">
                <a:latin typeface="Palatino Linotype" panose="02040502050505030304" pitchFamily="18" charset="0"/>
              </a:rPr>
              <a:t>.  (Why?)</a:t>
            </a:r>
          </a:p>
          <a:p>
            <a:endParaRPr lang="en-US" sz="2400" b="0" dirty="0" smtClean="0">
              <a:latin typeface="Palatino Linotype" panose="02040502050505030304" pitchFamily="18" charset="0"/>
            </a:endParaRPr>
          </a:p>
          <a:p>
            <a:r>
              <a:rPr lang="en-US" sz="2400" b="0" u="sng" dirty="0" smtClean="0">
                <a:latin typeface="Palatino Linotype" panose="02040502050505030304" pitchFamily="18" charset="0"/>
              </a:rPr>
              <a:t>Suleiman the </a:t>
            </a:r>
            <a:r>
              <a:rPr lang="en-US" sz="2400" b="0" u="sng" dirty="0" err="1" smtClean="0">
                <a:latin typeface="Palatino Linotype" panose="02040502050505030304" pitchFamily="18" charset="0"/>
              </a:rPr>
              <a:t>Magnificient</a:t>
            </a:r>
            <a:r>
              <a:rPr lang="en-US" sz="2400" b="0" u="sng" dirty="0" smtClean="0">
                <a:latin typeface="Palatino Linotype" panose="02040502050505030304" pitchFamily="18" charset="0"/>
              </a:rPr>
              <a:t> (Lawgiver) leads the Golden Age</a:t>
            </a:r>
          </a:p>
          <a:p>
            <a:pPr lvl="1"/>
            <a:r>
              <a:rPr lang="en-US" sz="2800" dirty="0" smtClean="0">
                <a:latin typeface="Palatino Linotype" panose="02040502050505030304" pitchFamily="18" charset="0"/>
              </a:rPr>
              <a:t>Strengthened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government</a:t>
            </a:r>
          </a:p>
          <a:p>
            <a:pPr lvl="1"/>
            <a:r>
              <a:rPr lang="en-US" sz="2800" dirty="0" smtClean="0">
                <a:latin typeface="Palatino Linotype" panose="02040502050505030304" pitchFamily="18" charset="0"/>
              </a:rPr>
              <a:t>Improved system of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justice/law</a:t>
            </a:r>
            <a:r>
              <a:rPr lang="en-US" sz="2800" dirty="0" smtClean="0">
                <a:latin typeface="Palatino Linotype" panose="02040502050505030304" pitchFamily="18" charset="0"/>
              </a:rPr>
              <a:t> -based on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Islam</a:t>
            </a:r>
          </a:p>
          <a:p>
            <a:pPr lvl="1"/>
            <a:r>
              <a:rPr lang="en-US" sz="2800" dirty="0" smtClean="0">
                <a:latin typeface="Palatino Linotype" panose="02040502050505030304" pitchFamily="18" charset="0"/>
              </a:rPr>
              <a:t>Conquered new </a:t>
            </a:r>
            <a:r>
              <a:rPr lang="en-US" sz="28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territory</a:t>
            </a:r>
            <a:r>
              <a:rPr lang="en-US" sz="2800" dirty="0" smtClean="0">
                <a:latin typeface="Palatino Linotype" panose="02040502050505030304" pitchFamily="18" charset="0"/>
              </a:rPr>
              <a:t> for Ottoman Empire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3400" y="174625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chemeClr val="tx2"/>
                </a:solidFill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  <a:t>Suleiman 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Matura MT Script Capitals" pitchFamily="66" charset="0"/>
              <a:cs typeface="Times New Roman" pitchFamily="18" charset="0"/>
            </a:endParaRPr>
          </a:p>
        </p:txBody>
      </p:sp>
      <p:pic>
        <p:nvPicPr>
          <p:cNvPr id="14339" name="Picture 3" descr="Suleim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225"/>
            <a:ext cx="3429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0" y="860425"/>
            <a:ext cx="51054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 u="sng" dirty="0">
                <a:solidFill>
                  <a:srgbClr val="00B0F0"/>
                </a:solidFill>
                <a:latin typeface="Rockwell" pitchFamily="18" charset="0"/>
                <a:cs typeface="Times New Roman" pitchFamily="18" charset="0"/>
              </a:rPr>
              <a:t>Ottoman Empire’s Golden Age 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latin typeface="Rockwell" pitchFamily="18" charset="0"/>
                <a:cs typeface="Times New Roman" pitchFamily="18" charset="0"/>
              </a:rPr>
              <a:t>“</a:t>
            </a:r>
            <a:r>
              <a:rPr lang="en-US" sz="3200" b="1" dirty="0">
                <a:latin typeface="Rockwell" pitchFamily="18" charset="0"/>
                <a:cs typeface="Times New Roman" pitchFamily="18" charset="0"/>
              </a:rPr>
              <a:t>Suleiman the Magnificent” to Westerners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latin typeface="Rockwell" pitchFamily="18" charset="0"/>
                <a:cs typeface="Times New Roman" pitchFamily="18" charset="0"/>
              </a:rPr>
              <a:t>“The Lawgiver” to his own people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-114300"/>
            <a:ext cx="911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u="sng" dirty="0"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  <a:t>The Ottoman Empire </a:t>
            </a:r>
            <a:r>
              <a:rPr lang="en-US" sz="3200" b="1" u="sng" dirty="0" smtClean="0"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  <a:t>and </a:t>
            </a:r>
            <a:r>
              <a:rPr lang="en-US" sz="3200" b="1" u="sng" dirty="0"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  <a:t>Suleiman</a:t>
            </a:r>
            <a:r>
              <a:rPr lang="en-US" sz="2400" b="1" u="sng" dirty="0">
                <a:solidFill>
                  <a:srgbClr val="333300"/>
                </a:solidFill>
                <a:latin typeface="Times New Roman" pitchFamily="18" charset="0"/>
                <a:ea typeface="Matura MT Script Capitals" pitchFamily="66" charset="0"/>
                <a:cs typeface="Times New Roman" pitchFamily="18" charset="0"/>
              </a:rPr>
              <a:t> </a:t>
            </a:r>
            <a:endParaRPr lang="en-US" sz="3600" u="sng" dirty="0">
              <a:solidFill>
                <a:srgbClr val="3333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atura MT Script Capitals" pitchFamily="66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043709"/>
            <a:ext cx="3048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3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3333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9337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3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333300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3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33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5787"/>
              </p:ext>
            </p:extLst>
          </p:nvPr>
        </p:nvGraphicFramePr>
        <p:xfrm>
          <a:off x="228600" y="838200"/>
          <a:ext cx="8686800" cy="525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Social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Cultural</a:t>
                      </a:r>
                      <a:endParaRPr lang="en-US" dirty="0"/>
                    </a:p>
                  </a:txBody>
                  <a:tcPr/>
                </a:tc>
              </a:tr>
              <a:tr h="47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Suleiman was an ABSOLUTE RULER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(Total Power)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Complex</a:t>
                      </a:r>
                      <a:r>
                        <a:rPr lang="en-US" sz="2000" b="1" baseline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Bureaucracy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Powerful Military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Law based on Islam (Sharia Law)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20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Non-Muslims were treated separately.  </a:t>
                      </a:r>
                      <a:r>
                        <a:rPr lang="en-US" sz="2000" b="1" baseline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33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Christians</a:t>
                      </a:r>
                      <a:r>
                        <a:rPr lang="en-US" sz="2000" b="1" dirty="0" smtClean="0">
                          <a:solidFill>
                            <a:srgbClr val="33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33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Jews)</a:t>
                      </a:r>
                      <a:endParaRPr lang="en-US" sz="2000" b="1" dirty="0" smtClean="0">
                        <a:solidFill>
                          <a:srgbClr val="33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defRPr/>
                      </a:pPr>
                      <a:endParaRPr lang="en-US" sz="2000" b="1" dirty="0" smtClean="0">
                        <a:solidFill>
                          <a:srgbClr val="33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Government promoted</a:t>
                      </a:r>
                      <a:r>
                        <a:rPr lang="en-US" sz="2000" b="1" baseline="0" dirty="0" smtClean="0">
                          <a:solidFill>
                            <a:srgbClr val="33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smtClean="0">
                          <a:solidFill>
                            <a:srgbClr val="33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religious </a:t>
                      </a:r>
                      <a:r>
                        <a:rPr lang="en-US" sz="2000" b="1" baseline="0" smtClean="0">
                          <a:solidFill>
                            <a:srgbClr val="33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conversion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Social structure</a:t>
                      </a:r>
                      <a:r>
                        <a:rPr lang="en-US" sz="2000" b="1" baseline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based </a:t>
                      </a:r>
                      <a:r>
                        <a:rPr lang="en-US" sz="2000" b="1" baseline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 </a:t>
                      </a:r>
                      <a:r>
                        <a:rPr lang="en-US" sz="2000" b="1" baseline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RELIGION</a:t>
                      </a:r>
                      <a:endParaRPr lang="en-US" sz="2000" b="1" baseline="0" dirty="0" smtClean="0">
                        <a:solidFill>
                          <a:srgbClr val="33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>
                        <a:solidFill>
                          <a:srgbClr val="33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smtClean="0">
                          <a:solidFill>
                            <a:srgbClr val="33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Classes: Men of the Pen, Men of the Sword, Men of Negotiation, Men of Husbandry</a:t>
                      </a:r>
                      <a:endParaRPr lang="en-US" sz="2000" b="1" dirty="0" smtClean="0">
                        <a:solidFill>
                          <a:srgbClr val="33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Turkish language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Magnificent Mosques and Palaces.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33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Islamic Culture</a:t>
                      </a:r>
                      <a:endParaRPr lang="en-US" sz="24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Poetry</a:t>
                      </a:r>
                      <a:endParaRPr lang="en-US" sz="2400" b="1" dirty="0" smtClean="0">
                        <a:solidFill>
                          <a:srgbClr val="33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4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 flipH="1">
            <a:off x="5410200" y="3962400"/>
            <a:ext cx="6096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4CC44C"/>
                </a:solidFill>
                <a:latin typeface="Calligrapher" pitchFamily="2" charset="0"/>
              </a:rPr>
              <a:t>Ottoman gov’t/law </a:t>
            </a:r>
            <a:endParaRPr lang="en-US" b="1" dirty="0">
              <a:solidFill>
                <a:srgbClr val="4CC44C"/>
              </a:solidFill>
              <a:latin typeface="Calligrapher" pitchFamily="2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429000" y="1143000"/>
            <a:ext cx="22860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Calligrapher" pitchFamily="2" charset="0"/>
              </a:rPr>
              <a:t>SULTAN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657600" y="2362200"/>
            <a:ext cx="1828800" cy="609600"/>
          </a:xfrm>
          <a:prstGeom prst="rect">
            <a:avLst/>
          </a:prstGeom>
          <a:solidFill>
            <a:srgbClr val="7CD4A8"/>
          </a:solidFill>
          <a:ln>
            <a:noFill/>
          </a:ln>
          <a:effectLst>
            <a:prstShdw prst="shdw17" dist="17961" dir="2700000">
              <a:srgbClr val="7CD4A8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Calligrapher" pitchFamily="2" charset="0"/>
              </a:rPr>
              <a:t>Divans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1219200" y="3200400"/>
            <a:ext cx="2514600" cy="914400"/>
          </a:xfrm>
          <a:prstGeom prst="ellipse">
            <a:avLst/>
          </a:prstGeom>
          <a:solidFill>
            <a:srgbClr val="FFB19F"/>
          </a:solidFill>
          <a:ln>
            <a:noFill/>
          </a:ln>
          <a:effectLst>
            <a:prstShdw prst="shdw17" dist="17961" dir="2700000">
              <a:srgbClr val="FFB19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alligrapher" pitchFamily="2" charset="0"/>
              </a:rPr>
              <a:t>Social / Military</a:t>
            </a:r>
            <a:br>
              <a:rPr lang="en-US" sz="1600" b="1">
                <a:latin typeface="Calligrapher" pitchFamily="2" charset="0"/>
              </a:rPr>
            </a:br>
            <a:r>
              <a:rPr lang="en-US" sz="1600" b="1">
                <a:latin typeface="Calligrapher" pitchFamily="2" charset="0"/>
              </a:rPr>
              <a:t>Divans</a:t>
            </a: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5486400" y="3200400"/>
            <a:ext cx="2514600" cy="914400"/>
          </a:xfrm>
          <a:prstGeom prst="ellipse">
            <a:avLst/>
          </a:prstGeom>
          <a:solidFill>
            <a:srgbClr val="FFB19F"/>
          </a:solidFill>
          <a:ln>
            <a:noFill/>
          </a:ln>
          <a:effectLst>
            <a:prstShdw prst="shdw17" dist="17961" dir="2700000">
              <a:srgbClr val="FFB19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Calligrapher" pitchFamily="2" charset="0"/>
              </a:rPr>
              <a:t>Heads of </a:t>
            </a:r>
            <a:br>
              <a:rPr lang="en-US" sz="1600" b="1" dirty="0">
                <a:latin typeface="Calligrapher" pitchFamily="2" charset="0"/>
              </a:rPr>
            </a:br>
            <a:r>
              <a:rPr lang="en-US" sz="1600" b="1" dirty="0">
                <a:latin typeface="Calligrapher" pitchFamily="2" charset="0"/>
              </a:rPr>
              <a:t>Individual</a:t>
            </a:r>
            <a:br>
              <a:rPr lang="en-US" sz="1600" b="1" dirty="0">
                <a:latin typeface="Calligrapher" pitchFamily="2" charset="0"/>
              </a:rPr>
            </a:br>
            <a:r>
              <a:rPr lang="en-US" sz="1600" b="1" dirty="0">
                <a:latin typeface="Calligrapher" pitchFamily="2" charset="0"/>
              </a:rPr>
              <a:t>Religious </a:t>
            </a:r>
            <a:r>
              <a:rPr lang="en-US" sz="1600" b="1" dirty="0">
                <a:solidFill>
                  <a:srgbClr val="00B0F0"/>
                </a:solidFill>
                <a:latin typeface="Calligrapher" pitchFamily="2" charset="0"/>
              </a:rPr>
              <a:t>Millets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219200" y="4572000"/>
            <a:ext cx="2438400" cy="609600"/>
          </a:xfrm>
          <a:prstGeom prst="rect">
            <a:avLst/>
          </a:prstGeom>
          <a:solidFill>
            <a:srgbClr val="FFE0D9"/>
          </a:solidFill>
          <a:ln>
            <a:noFill/>
          </a:ln>
          <a:effectLst>
            <a:prstShdw prst="shdw17" dist="17961" dir="2700000">
              <a:srgbClr val="FFE0D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Calligrapher" pitchFamily="2" charset="0"/>
              </a:rPr>
              <a:t>Local Administrators</a:t>
            </a:r>
            <a:br>
              <a:rPr lang="en-US" b="1">
                <a:latin typeface="Calligrapher" pitchFamily="2" charset="0"/>
              </a:rPr>
            </a:br>
            <a:r>
              <a:rPr lang="en-US" b="1">
                <a:latin typeface="Calligrapher" pitchFamily="2" charset="0"/>
              </a:rPr>
              <a:t>&amp; Military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219200" y="5638800"/>
            <a:ext cx="2438400" cy="609600"/>
          </a:xfrm>
          <a:prstGeom prst="rect">
            <a:avLst/>
          </a:prstGeom>
          <a:solidFill>
            <a:srgbClr val="FFE0D9"/>
          </a:solidFill>
          <a:ln>
            <a:noFill/>
          </a:ln>
          <a:effectLst>
            <a:prstShdw prst="shdw17" dist="17961" dir="2700000">
              <a:srgbClr val="FFE0D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Calligrapher" pitchFamily="2" charset="0"/>
              </a:rPr>
              <a:t>Landowners / </a:t>
            </a:r>
            <a:br>
              <a:rPr lang="en-US" b="1">
                <a:latin typeface="Calligrapher" pitchFamily="2" charset="0"/>
              </a:rPr>
            </a:br>
            <a:r>
              <a:rPr lang="en-US" b="1">
                <a:latin typeface="Calligrapher" pitchFamily="2" charset="0"/>
              </a:rPr>
              <a:t>Tax Collectors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724400" y="4419600"/>
            <a:ext cx="1447800" cy="609600"/>
          </a:xfrm>
          <a:prstGeom prst="rect">
            <a:avLst/>
          </a:prstGeom>
          <a:solidFill>
            <a:srgbClr val="FFE0D9"/>
          </a:solidFill>
          <a:ln>
            <a:noFill/>
          </a:ln>
          <a:effectLst>
            <a:prstShdw prst="shdw17" dist="17961" dir="2700000">
              <a:srgbClr val="FFE0D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Calligrapher" pitchFamily="2" charset="0"/>
              </a:rPr>
              <a:t>Muslims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7315200" y="4419600"/>
            <a:ext cx="1447800" cy="609600"/>
          </a:xfrm>
          <a:prstGeom prst="rect">
            <a:avLst/>
          </a:prstGeom>
          <a:solidFill>
            <a:srgbClr val="FFE0D9"/>
          </a:solidFill>
          <a:ln>
            <a:noFill/>
          </a:ln>
          <a:effectLst>
            <a:prstShdw prst="shdw17" dist="17961" dir="2700000">
              <a:srgbClr val="FFE0D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Calligrapher" pitchFamily="2" charset="0"/>
              </a:rPr>
              <a:t>Jews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019800" y="5410200"/>
            <a:ext cx="1447800" cy="609600"/>
          </a:xfrm>
          <a:prstGeom prst="rect">
            <a:avLst/>
          </a:prstGeom>
          <a:solidFill>
            <a:srgbClr val="FFE0D9"/>
          </a:solidFill>
          <a:ln>
            <a:noFill/>
          </a:ln>
          <a:effectLst>
            <a:prstShdw prst="shdw17" dist="17961" dir="2700000">
              <a:srgbClr val="FFE0D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Calligrapher" pitchFamily="2" charset="0"/>
              </a:rPr>
              <a:t>Christians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4572000" y="198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2514600" y="2590800"/>
            <a:ext cx="11430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5486400" y="2590800"/>
            <a:ext cx="11430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438400" y="4114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438400" y="5181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7696200" y="3962400"/>
            <a:ext cx="4572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6781800" y="4114800"/>
            <a:ext cx="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Ottoman Empire’s Golden Age Achievements: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3063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9900"/>
                </a:solidFill>
                <a:latin typeface="Calligrapher" pitchFamily="2" charset="0"/>
              </a:rPr>
              <a:t>Hagia</a:t>
            </a:r>
            <a:r>
              <a:rPr lang="en-US" sz="4000" b="1" dirty="0">
                <a:solidFill>
                  <a:srgbClr val="009900"/>
                </a:solidFill>
                <a:latin typeface="Calligrapher" pitchFamily="2" charset="0"/>
              </a:rPr>
              <a:t> </a:t>
            </a:r>
            <a:r>
              <a:rPr lang="en-US" sz="4000" b="1" dirty="0" smtClean="0">
                <a:solidFill>
                  <a:srgbClr val="009900"/>
                </a:solidFill>
                <a:latin typeface="Calligrapher" pitchFamily="2" charset="0"/>
              </a:rPr>
              <a:t>Sophia- was a Christian Church in the Byzantine Empire- becomes a mosque under Ottomans</a:t>
            </a:r>
            <a:endParaRPr lang="en-US" sz="4000" b="1" dirty="0">
              <a:solidFill>
                <a:srgbClr val="009900"/>
              </a:solidFill>
              <a:latin typeface="Calligrapher" pitchFamily="2" charset="0"/>
            </a:endParaRPr>
          </a:p>
        </p:txBody>
      </p:sp>
      <p:pic>
        <p:nvPicPr>
          <p:cNvPr id="31749" name="Picture 5" descr="HagiaSophia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10428"/>
          <a:stretch>
            <a:fillRect/>
          </a:stretch>
        </p:blipFill>
        <p:spPr bwMode="auto">
          <a:xfrm>
            <a:off x="762000" y="1371600"/>
            <a:ext cx="7696200" cy="49069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9900"/>
                </a:solidFill>
                <a:latin typeface="Calligrapher" pitchFamily="2" charset="0"/>
              </a:rPr>
              <a:t>Hagia Sophia - interior</a:t>
            </a:r>
          </a:p>
        </p:txBody>
      </p:sp>
      <p:pic>
        <p:nvPicPr>
          <p:cNvPr id="32772" name="Picture 4" descr="HagiaSophia-interior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95400"/>
            <a:ext cx="4000500" cy="53340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4600" y="3048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latin typeface="Calligrapher" pitchFamily="2" charset="0"/>
              </a:rPr>
              <a:t>Faith Mosque</a:t>
            </a:r>
          </a:p>
        </p:txBody>
      </p:sp>
      <p:pic>
        <p:nvPicPr>
          <p:cNvPr id="35844" name="Picture 4" descr="FaithMosqu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2538"/>
            <a:ext cx="6659563" cy="499586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00B0F0"/>
                </a:solidFill>
                <a:latin typeface="Calligrapher" pitchFamily="2" charset="0"/>
              </a:rPr>
              <a:t>Qur’an</a:t>
            </a:r>
            <a:r>
              <a:rPr lang="en-US" sz="4000" b="1" dirty="0">
                <a:solidFill>
                  <a:srgbClr val="00B0F0"/>
                </a:solidFill>
                <a:latin typeface="Calligrapher" pitchFamily="2" charset="0"/>
              </a:rPr>
              <a:t> Page:</a:t>
            </a:r>
            <a:br>
              <a:rPr lang="en-US" sz="4000" b="1" dirty="0">
                <a:solidFill>
                  <a:srgbClr val="00B0F0"/>
                </a:solidFill>
                <a:latin typeface="Calligrapher" pitchFamily="2" charset="0"/>
              </a:rPr>
            </a:br>
            <a:r>
              <a:rPr lang="en-US" sz="4000" b="1" dirty="0">
                <a:solidFill>
                  <a:srgbClr val="00B0F0"/>
                </a:solidFill>
                <a:latin typeface="Calligrapher" pitchFamily="2" charset="0"/>
              </a:rPr>
              <a:t>Arabic Calligraphy</a:t>
            </a:r>
          </a:p>
        </p:txBody>
      </p:sp>
      <p:pic>
        <p:nvPicPr>
          <p:cNvPr id="37891" name="Picture 3" descr="QuranP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18627"/>
            <a:ext cx="5486400" cy="5439373"/>
          </a:xfrm>
          <a:noFill/>
          <a:ln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latin typeface="Calligrapher" pitchFamily="2" charset="0"/>
              </a:rPr>
              <a:t>Blue Mosque</a:t>
            </a:r>
          </a:p>
        </p:txBody>
      </p:sp>
      <p:pic>
        <p:nvPicPr>
          <p:cNvPr id="33796" name="Picture 4" descr="BlueMosque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918075" cy="5410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0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9900"/>
                </a:solidFill>
                <a:latin typeface="Calligrapher" pitchFamily="2" charset="0"/>
              </a:rPr>
              <a:t>Blue Mosque - interior</a:t>
            </a:r>
          </a:p>
        </p:txBody>
      </p:sp>
      <p:pic>
        <p:nvPicPr>
          <p:cNvPr id="34820" name="Picture 4" descr="BlueMosque-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066800"/>
            <a:ext cx="3981450" cy="56388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600" b="1">
                <a:solidFill>
                  <a:srgbClr val="4CC44C"/>
                </a:solidFill>
                <a:latin typeface="Calligrapher" pitchFamily="2" charset="0"/>
              </a:rPr>
              <a:t>Prayer Rug,</a:t>
            </a:r>
            <a:br>
              <a:rPr lang="en-US" sz="4600" b="1">
                <a:solidFill>
                  <a:srgbClr val="4CC44C"/>
                </a:solidFill>
                <a:latin typeface="Calligrapher" pitchFamily="2" charset="0"/>
              </a:rPr>
            </a:br>
            <a:r>
              <a:rPr lang="en-US" sz="4600" b="1">
                <a:solidFill>
                  <a:srgbClr val="4CC44C"/>
                </a:solidFill>
                <a:latin typeface="Calligrapher" pitchFamily="2" charset="0"/>
              </a:rPr>
              <a:t>16c Ottoman Empire</a:t>
            </a:r>
          </a:p>
        </p:txBody>
      </p:sp>
      <p:pic>
        <p:nvPicPr>
          <p:cNvPr id="40963" name="Picture 3" descr="PrayerRug-16cOttom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9388" y="1733550"/>
            <a:ext cx="3681412" cy="4895850"/>
          </a:xfrm>
          <a:noFill/>
          <a:ln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08038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Calligrapher" pitchFamily="2" charset="0"/>
              </a:rPr>
              <a:t>Illuminated </a:t>
            </a:r>
            <a:r>
              <a:rPr lang="en-US" b="1" i="1" dirty="0">
                <a:solidFill>
                  <a:srgbClr val="00B0F0"/>
                </a:solidFill>
                <a:latin typeface="Calligrapher" pitchFamily="2" charset="0"/>
              </a:rPr>
              <a:t>Qur’an</a:t>
            </a:r>
            <a:r>
              <a:rPr lang="en-US" b="1" dirty="0">
                <a:solidFill>
                  <a:srgbClr val="00B0F0"/>
                </a:solidFill>
                <a:latin typeface="Calligrapher" pitchFamily="2" charset="0"/>
              </a:rPr>
              <a:t> Page</a:t>
            </a:r>
          </a:p>
        </p:txBody>
      </p:sp>
      <p:pic>
        <p:nvPicPr>
          <p:cNvPr id="41987" name="Picture 3" descr="IlluminatedQuran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67" y="1100138"/>
            <a:ext cx="2882690" cy="3579812"/>
          </a:xfrm>
          <a:noFill/>
          <a:ln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Ottoman Cannon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29268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3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191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Ottoman Empire and Ming Dynasty are both civilizations built upon Religious/Philosophical Traditions.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Ottoman: Islam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Ming: </a:t>
            </a:r>
            <a:r>
              <a:rPr lang="en-US" sz="2400" dirty="0" err="1" smtClean="0"/>
              <a:t>Confuciansim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Trade and Interaction helped both empires to prosper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Ottoman Control of Mediterranean Sea and High demand for Chinese goods combined to lead to the European AGE OF EXPLORATION.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Both Empires are surpassed by Europeans who have better technology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1266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Dynasty </a:t>
            </a:r>
            <a:endParaRPr lang="en-US" dirty="0"/>
          </a:p>
        </p:txBody>
      </p:sp>
      <p:pic>
        <p:nvPicPr>
          <p:cNvPr id="6146" name="Picture 2" descr="http://media.lonelyplanet.com/lpi/24862/24862-52/681x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295649"/>
            <a:ext cx="53435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QUEBQVEBQVEBQQEBUUFRAWFBcXFRUVFhQUFBQXHSceGBojGRUVHzsgIygpLC0sFR4yNTAqNSYrLSkBCQoKDgwOGg8PGiwkHyQsLy8sLCk0LCkvLC8sKSwsKSwsLCwqLCwsLCwsLCwpLCwsLCksLCwsLCwsLCksLCwsLP/AABEIANMA7wMBIgACEQEDEQH/xAAbAAABBQEBAAAAAAAAAAAAAAACAQMEBQYAB//EAEQQAAIBAwMCBAMGBAIHBwUAAAECEQADEgQhMQVBBhMiUTJhcRQjQlKBkWKhscEz0QdjcoKi0vAVFlOSk+HxFyREdML/xAAZAQADAQEBAAAAAAAAAAAAAAAAAQIDBAX/xAArEQACAgIDAAIAAwkBAAAAAAAAAQIRAyESMUETUSJhcRQyQoGRocHh8AT/2gAMAwEAAhEDEQA/AK8UoNdFKBUEHA0tcBSgUAKKKuAoopgIKICuAogKAOxogK4CjC0ADjXY0/p9NmYBAPzIE/T3q503hfIeot/uqp/vToDPY0uFa5PB6dzd/Zf+WnP+59v3u/y/5KKAxmFJjW0/7n2v9af1X/kpG8H2v9b+6/8AJRQGJKUBStq3g+3/AK7/AIT/APzTNzwcvbzv2T/KigMcUoClam74SPYXv/Ih/nIqJc8J394Ro/iCj+jGih2Z4rTZWpdyzBIPIMH9KaNupAjFaErUgpQMtAEdloCtSGWgK0AMFaArT5WhK0gGCtNsKfZabZaALoUtCKIUxBCiFCBRAUAEKWuFKBTA4CnFoQKMCgBaMUAFHQBD6vdRbeV1c1kCNgZPEEgj+Rproml0+oulLFu/6Xh3x0iqqQMbhJtCZMgBSTsD3pes2/Mt4BbrSQZtJmVI7xInk9/n2qz6VqVt2mtre1FttjZz06gW8PgBCiXEBQQx3APE10Y1ozk9jl7R2bDst7UXrAVQ6uzBlZZIMYsIIIjHncRPAm9O09m7OGtuoQMmDnULG2W8X4+Hfn39iBTP4X07hctS9wqciHs3ApkDNSPLKgHcTiSJBmRQaLwqlq55o1NliLRtraNu4qsGXFluOVlp3MkTvz3HTxT+zLkaC0toqHXqbxmbY9WsJLCZGA1Eng9u1WOp8PXkXL7XqHHJCfbJAgkmPtY227V1nVaVVW5aXSae+qlLZY5eWpmRmqhiYPAidxMb1T9U6rqr1xMNVpdMqSGKXywubNDhIBQ7r3kQTJ2qeMm9f3K5JIfuX7a2kunqFwrcjy/Xr8iW/DB1QCtzsxHFPae5bdWZeoOVUEk5a/tBIUnUeoieFnmsl1XozM4YPZcMxZ1t37SlTJOYJEEkHED+FSSexdH8K+W5c37FvC21u0s3Li3M1YN5oGyzIUgSDBPPOrxpdP8A7+hHI0uk066k4WddeuE22uGG1EABykOTfOJLAwO4BPasv1H7Kr+Xfe+1wZrcR8GUOrFcfWhJBgGdtnFbK1rESyzWX0tjVXCHvG3Y1JtsYICk/HsDGQPaYEkVjbvSbaEO2oN64AhIFm8CXtvku7gSvAJP5R+sxjd3Y26okeXHH8uKApUlrfyI9pBB/Y02VrzTpI5Sm2SpJWgYUDIrLTbLUhlpsrSAYK0DLUgrTbCgCOy02y1JZaaYUgLMUYFCq0UUxBAUoFcKUCgAgKICkAohTA4LSXr6oJcx7e5+gqB1vq3kIMRk7EBR7TwT9YMe8HY96rTdF1WqJKWrpMS5vYou5MAM8T24+ftWsMd7ZLlRYdS6u6qGUBVOwaVJJ9lBIDfVSQJ5qF03T3dU+NvK6/JhsUQTyXYsPl+nJrWdJ/0ZqMW1Nw3DAyRJC7cAuTJ5PAXnY8VtNLpLdpQqKlpQJCqERdu8Db9a0uMetk7fZT9B6M+ntDz7uUcDIi2o9gzbsduT+kVK1HiPTowtnU20fIAic++6mNl9pNY3xv0p7d5We4bq3GUW2cSLbZAg7lUAEcSI27kUmn8F6n1fZ0tBHwZLi3LRCsIIc47PicoEd5BHA1WKL/E2RyfSR6MlljBzVhM/ApkdgDPHz3p6zp9vWEY9yEUD9AZ/rWa6d0PXWba21uoqKgLGFuOzBYxUvESQNzzPxbHKX0nV671LdsgsGMO7qqQJiAi+rLbiI34rNw7potS/Jl95C/kX/wAqf5VQ9f8AEFrTkoFQXAA3rtL5cc8yp47iQIPMGr7SO5X71BbbaQHD799wBtP1+ccVg/GnRGtXGvWxddWm45GJAYkyuQEr2gn5CdhBhScqkE7StE4+LT5RuDS2DuEJzQgNPBU2wxnaAsnfeOKgHxw6/ElkA77WLnp55PB7bj5/Ws3ptb8YFtMVhzbII8wMSMgigiQFG8jgjsxEvr93TX1C27aaY5AXAGFtcQBMB8Qp2jIji4R3JHb8SXhhyf2aF/G1wofLsWslAZyJIbcSqJ6WmJ9XAjuandI8Z2NU2C5W2JCqGIKsTwFYd943A3252rG29fasWmN60l4zNp/NIuBiFX0MNioJkEABpMfhqtAJXBGaC59IRMQxxXZ19TbnclRMGBtUvBF6Qc2ep63p64sSswCSAJJgTAHv8qzWo6fKi5ZIu2mEyCJG5B9JiYIII2YEEQTtU3wPffUaW7bvZsoOAbzATiyj0BlOQjcj67REVB0j/YtZ9nBF6zfuqNgS6O64Kpg47eXBAA2adoxHL8e2vUa8vSEUkSCGExI4kcg+x+R3pplous6L/s681wLlp7hJCidtiWQmD6pgqT2kEqBNTbmmV7Yu2jkjDIfTv9CP7VlPHW10XGf2VjJTTLUrY8b+1NMtYGhHK0DLT5FNkUAMFabZakMKbYUgJwFEBSAUQpiFiiApAKMCmAsU/ZtgK1x9kRS7f7ok/wBKaRCSAO5gVp9JoQExIkEEH5yIP96qKE2JpbVp2AHluyYuB6SyZD0tB3SQNjtIq3tW6y9oPpr11bGjLgpZWz5flpbxQPIduQ2bueDMirPpXiVLlhrt/HS+XcNq6LjjFWADCHIEyrAxE8iNq2cXVohUH1TQ6tzNjUW7ahgVTyiCRG4e4S079goEE+wpi74MS8jHUO9268lmydbYY7DC2pAGKyo+pPtGgtsCAQQQQCCNwQdwQfanQaFkktIfFMyqeAcli/qbt2BgIgALuMRlMAgx/ujjitF0/p9rTWglv0oigSzEmBsJY/8AW9SwayXjPxMltlsiXIM3goJjJfQs8TDBo7DH32pSnkdMVKKsd6140VSUsngEs5U/lMYj/aK+87xtubjo3XU1A/K0Ax77SY+n9q8strsTNxNlh9gSVVZIA+jGTyRHZisjo7m3jcyKsHBTdu7BZI+hbbtPFdLwRapGSm7s9gihu2VYEMAwIIIIBBB5BBoNNeyRGIgsiuR7ZKDH6TFOg1wdHSZDr/gEXDOlZbAgq9v1hGmdwVOx3B3B3RYIgzmuv+HNXYxbe4Gbd0RbpSDkBun3YJ9tiJB9j6pWV6p4+W24W1bNwFsQxJXLaYtooLuYM7DYETE11YsuR6WzKcIrZlLPg/X3rbMbj4mB5bqiM08nFhEfMgEz33qZ0/wPfvFvPLWSuOLNbtbgHgC2QJ2kxscjMzV9p/Hyk4tZYETlvBEe6GW+e8bfyutN4h07iRdRT3V2VWH1BP8ASRVSnlXn+SVGD9M74q0f2TRAWQAu5vsoClyE2e5HxbBjBn4RzG8zpHhHT28bhc6lsg9u4zAJ2g21Q4QTuNjzUPx51+39mdEIdiYHZZAMAE/Ee0DsZ4kjKW/tRsWbDW76Ww4Fl1tPdWGBi55Y3+FiYmPVPJxLjGbht0JuKfR6TrdLbv22RouISUaDwymDDD4WU9xuCKqendBGnseUDmASQSqgweAwGxjj+1W3TumrYti2kxLMZMyzGWM/WjurXLdaXRpXrPPNZpBYv+UJC3A1yzO4kSXt/UAZD3B9xuDLWm69oxdtgq6o4abFyVMOZUATs0yVI3mTtWZRiR6xi4OLr2DDmP4TII+RqJr0qL8GitNstSGFNsKyLGGWm2WpBFNsKAJYFGBSAUQoEKKIUgFEBTAe0l5VuJl3cKP1BJJ+QAY/pWn6ZrUu2w9pg68SCNjAOJ9iJG1Y+/0s3wLY5JUz7KLtnzCPngWH61tdHo0toEtKEQSVVRsJJJ/mTWyS4/mZvskpXlXUL2mv6p1N6FOrvMCxYWVAwUXEAOLOQoEkcxyFivU2aASdgAWJ9gNyf2rxtOlZgKAquExtOkHMhWARgNmLHadzl9a6P/PG7Jmb/wAL+IVtdLR7ha55WVqFU54r6rcjb0+UyHL2K8kgGR4Y8RrqNTqbjXFVAVt2lLBfSHYAw0EEws/M1itN4kbRhnNkuWhlyZrZS61lLTJdSPUsJkONmb5xA6V4UuXbZuYozW7a3cH3ZlbcuQdtyrQsgwB+tvGt/mTyPXOkeIrd+/etqZ8twgGwLRsxG88g8xt+tYFtVbY3HeMy/mXCfdgGc/ozRHaPlWdbUXrahbDXLTsYJVikKFK4Nc5AE9/14ApgkI5TzXubhAUZyzb3VkD2BKsFMzkBO5rWGNY2/wCRLk5Iu7/UUWC3byzieGUW4ZT8jdWflDN9VF5yW2kEYnLZjHpnbu3ltPscxthNUha2VV3Fy6JF3y2zkBRdDAXOcAcGJH/hEe0Fb0li9vklnYElrlxtyTmTIA/Edq11d0Sex9E8S2304e/ct2mX0XC7IgJABzGRHIP6HIdqPpPi/T6m/cs6dmuNbTNnCnyjuoIV+5lh2g7wTFeY+H/CWjuu3nX1tqjAr67S5cgglzsRA4Hf5Vueg6zp2jxsWL9ovddE9Li47sfSgYpMCT32GVcOTEk3RvGbZeeI9c1rTO6EKdlyIkLP4o+X9+DwcX4H6Sza1rjXsTplazbtDy2d7bM5Ys35Mp4EiQMu59AvWVdSrgMpEEH/AK+n0ivPvFXR10jrc07MhVMk3kp6xCqTJxMNA/hI42Dw1JOHrFPT5G/13TLN4g3rSXCAVBdVYweRJHFZ/Uf6PbB3t3L9kggpFwsqgfhCPIjYfPYb1bt1tF09u85IFy2joI9RzUNAX9f0/aqPW/6RLK22ZASwMAHEr9fS0k9gOSY4G4mCy/w2VJw9JOh8D2UuC5dZ9UwBx8/FgpMyVEfOI3itAapvD13VMr3NbjbLFRatAAYKAZLmT62LAbnbEe9Q/E3iwaa9atkrbUqb1+4wyxQZ4W0X89xkZQTx7TxElKcqbsFSVouzrE83ygR5mHmY77KWCAk8CWMe5g+1YnV+NHuaa/gjBrpupocVj7rG4q32ZttmQMfYOsA8HOeIurh2u3rhuWmu3MPKLAMdOFQLYdVkCWQP/nNU2q6jecArGmTH7oeokhbax5cT+FhxBA5+fRHCl+8ZubfRbavXlFtWg1s2tPDaQuMYcFsWuPMNiZEDkb7FpoOkdSd77C44utcDXMlMoOMUUcqAMjHHqMVQNotwQSzyZ+JhKhQ+7GSIck+4G3G8jplsLq7bKIBOJ7bEbSPnsf2+dTmiq6HB7Niy02y1KZaaZa886CMRTbCpDCm2FADwoxQgUQoEEBRCkAowKYEvo1s/aAfwi0wP1Zk/sD+1W/U9L59pltuUdSQrKSCrQJUnsCCP3B9qq9DrFtJcdziqLmx3MAcmBvU7VWS4XUae45IRbgRCML6g5BWUjclGZRuN2X8ojeD6M5Hnlvxhqra3bN8tdytfZ2V9jbgFMlH5onnY7Ek81DbqkLuiuGLsygR+KWxP4e28c1o/Et3T628rWWZCsWWu3bdxbBYk422uRKXBkRuI3AnarTwp4Kay7XNSFnBra2xDKA3xZbQSZI/+K7I5FBX0ZtWYvV3POuZXWVFLDG0mKrITLFT/AArciTyxarC71i9bQqt+4oDYFHaQZImWO6wZBnsZ+tt17wut/V6i3bADmza1NkzCq+1sqwG0FbZPG0g1keq9O1GnKHU2nVAVQsMYYAghRc3AO20/+1XHJFoniyO+nVstrpvZlodlhtyWhoktv35/WpfTdJqHAOntGUQkvsJDOxDbbzltJ7qI4qC97zDgiM7NkAHYXIE+goRGJVZEmRueKeKjH1MDdB9ABWdlEh1PEQR781SrwGXdrVtauKHCWWCkMik3GRGLfdkNK75ZY/ODuaZ1+vDBA3rOQAXC00BiPSpxEwPoDPaDVNZLuWgZMSWYKNgBBMxv2I/vUvS9OutdxxL3QGYIoLEG3i2BUTuRtPAkb7Gr5aJoK8oyBUWwsDBlAMsyjFAAImZj5CavvCmts2mDDT+Zf8wFQ99EiZZCqERl6WMTPpBgSKgXOg3tMBcu2bgQWkNwgbS+CsoxJAZQW9RjvxAqCQZgyCBYRu21tCHZjzskD5FyPlRamg6Nbq/E2o1mrS3YL2AbnlKPMKrIUlzkm7EEN22AprW9G1jl/NS4YaCSxfI8ZZTJWOIG2w2qv8N9RuWG823bFxss3sm2WuFSrMzW3UEq2MyeJ59q9bsXw6qy8Mquv0YBh/I1lLL8LXFKilHn2eR9P8PaxybaWnRccDmSCEJ3Cs3EiRsOTXoel8I6UC296xYF2EBxB8vMDYIGPq2HJ3OM1ex7Vk/E/UXt6y01sB/I09y/gzYq/mN5Bg/mAP8Axd5g4vLLK6Wi+Cjti+LeouuqshPWliy2uuWpx8wpdS2oYx2DOwH5lGxgVjNX4gcG7evDK/fRCyKowtpbBW0hO/Bbc9yaZ6j15xcusT511hLZGbdlPMLLbEmSqtcH8uAJMTTFtoyP3iXGyxYffW9yyjsQAIGzCYgjffHjUf1M5Sv9CLpLJJD3ScjIyO8eZZdrcydhtII3ByPKingoVYt/DjkpUbkPpwMlUk4uAYI7AAdt+RvRbho9Fr1mMSRde2S47AIrCeItk/iprTB3KYlpb7PgwGTOSy22uIAfiDWrhIgzTk0gOvMAwJ5LsQpMzNy5tAO4yCD/AGLw5gU302PtNoDeGEbGYjkzx/8AFaro3ge4VVr8acY25RYLmLenByJ2WXszG/JpNR4VWxdtPbZmEqjBoJHqEMD7cCP/AHrmyTVUaRWyycUywqQ1NMK4DoIzCmnqQwpphSAMUa1G86iGoFAiUKIVFGoFGuoFMCXbAMg7hlKEHghhG9SOiapntNp7RNi5ZxCSAym2STbHqHGMKe+4PeoC3qd6lr/LRL6MFuKChBj1qYlSv4gGx4gjKa1xvwiaLXS9QtahTZcKfMS4GA+C4Acbkc+odwTI2MsINV6anX6UG2tpddbU42XLst0L+FbuxygQMhzHPtD8NaZ72o8+cQt1rrAJ6GNwOHVTMghWt88z9K2sVq3TJRS+HOmXEa5f1JBv3iC0cKAAAi+wAVQB7LPJNW2tvW1Qm8UVOGzxx+m/P0rL+LOr3bTwjECLYRQQuWeQLM3sCoH6iqLruo1jqFu2bxxMr6JUEwASwLZR7e/7GlG9tis2Oh6boLoItW9PcBYswVUJkzO3MbnbjtQN4D0haVQ2ydvQxA/RTIrF6/plzTLauByXZAzWzCXUJ2kMJgBjG/8AnBarrt+Srai5cUBSMWIDJurQbcEtJUxM+lhtWnB9xZNr1CaHopv6ltPmdOGS65Ur8IVyr2QPxMA3LcAbcmvTNForNhAttUtL8gonYCSe5gDc149cEtPp3v8AJyIIYqxVjP8AhxkZHMfSDsrxBg+aboyAJ+HFgwI9Sggwv8Le+2k4c/RJ0el+IfFFm3ZdVdbj3EuW7aqQVLYHYsJXkqI5lhtvXlKxtHBxABIOSvDhSeOfUPmIO42mFS7E+ozcW8BkCudx81CjZeFgkb7n8sU0NEHYKssAGJcnbDLIMTEyCTsN+229XjgoLQm7L3wrqBa1GnuMykvf8p0PxkXE8k3CD+JbhxMbcivVxWK8JeHEOms3bm7m7b1aSEkYqwtLMTHqzIn4mNWXXfEZ09+wsFkZbj3cYygQi4j8UFsiPYVzZX8k/wAJpH8K2NeLuo3Ld6x5TKPLW5qGVyQjFYQZkbgAOSDv6orCajqVxna5dbK9eyKLkSFXJmW2uR9KDIj5zA2ymV1vrhvMb7mVBcaW0cQcC6mCF5JCoSTso7zFUemBzXIgzdGRddm8zEEsfyAr/uyeJrqxx4pfZlJ2wmcwpUq82HQsRBPrukXj+VhAkcwvJmnkX1Ax5RZ7O4G0/dMTP4UDhWEdmJG0S2XRrSGF+G8pMkNFu0CLZB22Lkz3Ukc7VP0Ghu3iE0+4Kgj/AAygayltGVxHpQC6wy7+nbtV2kIi6fSXdTct20X1G2l1D+BgL4LZwPhVWjfjy/nB9M6H4btaVIQBmJJZyN92ZoUfhUZHb57zRdC6Gmlt4r6mJJd4AmWLAAfhUZGF+vvQ+IOsjTWHutuQIRfzOfhX+5+QJ7Vw5MnN0jWKoZ6x4ls2bi23b1tEKBJAPBb2/qfao2ubf/rtXl13UNcYu7FnZsix5JmZH61vulKwsJmSTBYkkk+pi25O5O/esssVFaKjtj7U01Omm2rnNRl6aYU8wptqQFAdUa4ak1FFGtICSNQacXUGowoxTGSl1Ro3sNfKDLEK4J9Ib4iFD4kiccmkSNm/aKKf0t/Bw3tyPcHYj9qqLp2Jq0TtLqL+iYysS5U5SbbwJBU++xPY+oyNjWh6d4tR9r33B7EmUbYtsYkekTv2707pwt2zhc+8Vlgngkdjtw0RuO++1ZTqegawSH3U8NHpYAzufcwsr9fcE9NqXZj0bHrPSU1VoAmDzbdYMe/+0p9qzfSrz6TVizdcFH+7MtCKcM7bqW2WQuJX5iOwqB07rT2DKGRBZ1PwtAyaR2MYgHaN5mIp7xF1yxqUINsrcCkAl1ERuAQRDid4I7dqtRa14FlV1jX56u6+ceryyrDJGtIQQRIIAgTuIn1TUINtHfBdpgk2yJEzAO0+8BeY9Tli6CFTJoxZVXyw4JMEorgyFJDArMbkcb1Fw2+LjkmARHw5EMI52fsD+20daIY9O4CjMy8egzDj0kIvIO+0dj8wp3rJUFG9NwIFW3GTNkw2BVtmygwdxE9zR9NYE43GCb+b5pS4WSFJn0RCz+IH8TNAgmtjourWbGI1ZQar/Dc218x3g+hz5YJ9S4neDvxRKdDSM6/h+9buIrqt27cVjbtoWItsuIV7sCMNjvI/F3mtbZ8FWRaS2ZEHK6w+NyUwdc+VQneB7Dg71O6j1q3YtC5dkA/CsEOxicQhggwJMwABvFQOo+J8bSC2FXUXTilsvaYoMcy74kgRbht9hkJnesecpVRVJFv1LXLpdOzhZFtFVEWBPCogPYbgfKsN1/xAL9wOAyratm1JRgzNchrnpnZRhAM7luYpnqXiS55C27kObJS5eLuHa5dlo3HoFsEzhz6ANhuanrIba3lmxLuzb9oUKJO8snPso2nKdccOO32TJ3oiWLsjNnAMYISzAISdlbbZcQTIjcme9TLUoXABUJfSFEMQwYrDwewZvYMF54qMg9JxMzb2AwfFlInGNiSsmRt6yDBG0i26nJiVQXGtesQpDzblyCRA9WcDgqADsa3sgZVz5YUgRBy4kC6oa3EDdR5fvPrgxyNBZ8YGwpTTWhbBKu7XBncuNcUmTjCgl/QF3ghtxG9FZ1EwzFbcvk0QVZLueI2ElratdG4ksVB3AqCOoKVCoGY+WyGFczLZ/FM+okkmAdyODNRJp9jSNXrvHGpaArIkBwWtqPU6epT6yfQwUiBzvuQtU3UOq3L5D3XLHF0XjHF0ZhiAI5XGeTAO5MBOl9Nvau5/9uhAyDPceAqEgA7d5g7fPiBvGtr6VABLBsYyDAwSABtE5O3w7CYO7QM9LoZf2vCCm55itGnIttZBJLspVScp+H8X7itDFGqYoifkRE/VVC/2pCK4Jytm8VQ2abNPEUBWoKGWFNkVIZabK0AZACiUUlEKkAxRihFEKYwxRgUAoxQBa9C6gUuKhIwaQJ5DdoPsd9q1hxZSrAMCIIO4NYK25BBHIMitTp+qDyS/5VJI+Y7T9YrSLIkiFr/C5UFrJLgQQhjPZi3pbhjPv3AO55zt7TRCuuMFfSw4gSfSd423HzMTAmRc6xd843UuMsmcd8eB6SmTentv9QN9o+v1LXLpuEiWYEwGAEKAsSxI47HuO5rpV+mRBcFYPqiLeaK5VScIEwDIOLCYnKRvIrns8FoSFyMgFxl6xjLSsSdgO/Amp+i0RuyqwHC4qpgZgAAw3GUAbEAEbdhDD9Hu2CA1t7dosDcfEXIEkgQMoiWjaZubzzV3QEMMV9Oykgs26ZsBupLny3QQAd57HinLeuxtxbCJlee7bIVFMoQ6FWHEDI+r2jbamrEkZBiqm4A5YIxZtyqn83zkbEDcUjozCSMZbyjC/ARDYjBZLmCSo79gWkMCRc6rduXAWLOQxVRdIZUW8oYl1EYzCyBsMT7QWbWOJFtba+ZiFtwJj/EVpG5nHEyY+8iRBFC1vkCCwyU2xAzCytoCdsAQm/LTImAaEXwCVzMLcS2hggoEOJJQ8HcnmTueRtUXQMe1lv0O6gsIW3ajYgnJkLd2GHnDtICgjvR6wi6y3PMxPlhW+7yUepysh9lIllBE/BIPYMzuoYMpVlsqoOLJNt1nBx6mMAgjgQNhjGh6R4OvM6s0WlW7cBYje5ajFR5J4mCfUQIPBpuSXZNfRnG6WSR5eblVBLYqw3G0Yzt25PEbbip2g8K6y9sqMqQd3HlDfsMxkdvl7bwK058TaXQr5OjQ3WJ/AWMt2zY8/wBOY2mpo67rRgx0aurggBLnqDcAvkIVZ777Coc34h0ZzT+DdRko8kpIxd21CeWAOCVGTtHYKRM/hrVaPwZpkVc185gACzEgbflQHFRPb+Z5Mzp17Ukn7QtgDL0m29wmI29LL7/xDnjbeVqdSqKzuYVVLsT2VQST+wNYyySf+ikkJbtrbAVAEUHYKIH1+tec6DQFdWEKkFLmbeomApLKoJ/BJWB/mS1t1PrmpureNlfIti2u7Y+cuQDcAkB2VhA3IBGwYyHulaUopZ5NxzLk88kgH5yST8zHaobcUykrJ80hNJSTWBoKTQE1xNAaAOJoSaUmgJoAx4ajD0Pl0uNSA4GpxWpkCjUUwHQacU0yKNaBjwNTNBqsTDQVbZgRI/UGoIoxTAsNf4emblmCvOAEkDvG/qHy24HPNVaaJwmeDYBt2iQCPikRsPnEf0q56b1YIIeYkb+wmP5f0+laNLvBB+Y/tBreM3Ri0YzpNhm1FvAAkOjMQTsq7En2GO2/J98oG5FNpt2H6bUU05SsEQtX0KxdMvaUn8wGLe+7LBO/Y1T3fAdslit1wWcOchbbf1T2HOZ3rRX8ivoYK3YspYfqoZf61QDxW1kumst4MpItvbW55Vz2xmSpOxjfY++1EW/AdDH/ANPw2Wd6VZgQBbWQFMqFLEhT7kDeSNpqxTwRpwWJNxgwRWXIKsJjGyqD+FdySTG5MmqbUeKdUqC8yYWifT6YJ5MkEbbKTEnadwd6Pqn+kFCANMQDBZmbgACY45idu5j3rSpX2LRrdH0mzaJNq2qkmWYCWJ9yx3P70Wv6nasgm66rtMHcx9PnWI0PRdXeteel4KXlgpJA42ILAkcgkzMz7bj1bwFdM3WfziTmyZQo7kBmx494HHajir2wsheIeo2mvMlrTpZhputKqxIBLEmDwC3w/MhiCK13hvr9ooLBi21tAWEjFc8nGR2hjuT8yOJArFnRveuNashHuqRDi4pVVLE4Fwd4CMc4ETx8Jqd0jw/pzdfzNYhdkuO6WJW0gghizMY2k7n3B5g1pOq4kr7L+3/pCstcxCvjuASPUzcKqL3JMCPmfY1Z6bW3L1tw9p9MYZBmVLTuuSqOw2Mnk8SNzF6L9kYJ9mXzBaBRbmDQsE8MwHqJYnbeD2kU/wBUcMjpniSArYkZgN2HsSs7/r2rnlXiKVlcLnmP8QZLfw4/C1wkln+eOyj6E+0SDQIoUADYAQB8hwKUtWLdmqVBGhNAXoS9SMI0JNAXoS1ABFqEmhyoS1AFN5NL9nqf5NcLNICuOmrvKqyFml8imBWBKILVgdMKE6WgCGBRCnzp6TyaAGiAaC9dZrYtkmFurcUz8PIJH0LZfKAfenzp6Yv24E+xn5cHIfquX7VpB7JkT9F4qZbbrc9VwbW2buZjG5HcbnIbNB4M0XTvFbghbwFyRkcBi4BMiF+G5CwYEH6wapNUgkEnZwQT3kYkt9d1ufrHelKSgJ2e2/kvE7Ffh3HHcT/B866VBMys1vUfFNm0ispN5nE20t7ltwJJOyCSBvvvwaiaPxmhOOqt/ZjmVDZK9qZgBnHwtxyIE7kVnGWbyOog3dPciI/xVW4JHsdyY94qoUhCG4Rj94giCu/biQJj5/rS+Mdnp/WOq2LKRqCpDCQmObN9EgyPnx86r+h9T0V5/TaFm6SVCXbaqx3IEcqSY4mdjttWL+y4+aGJJS7a06kkwqEAhQeQAAR9DtUZBNt+BjLKRIiCrSgGyTJkDaVB2in8bXoWj1Pq3X7OmUeYTkR6LaDK43+yo/vAqBp9dpupobZFwMkO1p5RxOwMKSGE7d9423Fee9UuvhbuM5a7qQ9y68wwAJQIpHwjb34gbAUha6nlMrY3Ltk21YH1FboZfV8tv2ihY/rsLL7qH2LTnCwuo1WHpcLdK2AB6mV7gHq/EYG2/IFXnUNdoPs9q/5VtpUtYQqEjHZsx8KhSIJIO8ASYrCaYgs7L8IFxbY+SrAk/wATOAffKjGkYlbR3AxEfUlkQ+wGZJ+dxq04XWybo0h8bXcLk4F38v7MFBCqGDFmIYTtsIaZbfcSAXRVhS53LsXkkkkkAF2J3JMDngbe9ZzS2srknuAe0nISJ9oQAfUvxNajT8VzZaWkaQRMNykNymppCa5zQdNygL0FcaACzpM6bJpC9ABlqTOmmuUJekBZGz8qHy6t8KQ2R7VQiq8uu8urM6UUn2MUAQPLrvLqf9krvsdAFebVINODVgdGaE6Q+1AENtFttTNuyoJDxDQDM487ZRuB/ENwYPuDaLZPcTRHSg8j96YFHq/D4M5NgjMHAchQDi4+7vqPLMh02IQ+gbVF/wCxb4NwNbeHtWiHCl0LoUE528hB+8M/PeK0ljS3LZ+5cqO6kZKf05FIbkGX0onu+ndrbH9ipn9TWsctdkuH0YjWk2lUkjKzqM+R8LcEfLJIj6e9Vus0lyLhVXa2rMVZQSuOREyOO/716Tc6laO1xtUg9rqrdG24GV1H/r2pv7do2/8AyLPeBc0+jJ9uyqe9X80X6TwZgdczNcuY7xd00gAwW8oyY/65+dR8LiC55quhOmuRmrLJa5aWdxvsx/cV6NY0ukmVfSEn20iydo2xu+1P6jpOldTl9mIhgSNPcBAMTuL0jgftT+WP2PgzzXU6dmW0FViqWFBgMfibLeB7qdz712ocC5bkj7vRqRJ2yOnLr/xsu30r0VtPpV2B0yD/APVbftAyvbCAOKbGq09vdb9lD7WdJow23HOZ5pvPDwSxyMB0/SFVFthiGu2kAUhiUZmZ/hk5Sqbc8d6uP+7t85XLqiyj5km6y2QPMJBGV2JOLHgGMRWmPWw4hX197t8Qsr+nlJb/AK11vINklizYPa45a9e+uTSf+Kl+0KqSD436VFnoYWXEsW3LQypJbI+XlDOBMZQFjjIkkSks1YEHeSbjHlm/oBwBTflxXPJuTtmiVEQ2qQpUh6CKkYzjQMtPFaBlpAMMKbNPFabZKAGiKBqdKUBQ0gNVRU1NKGqhDlKKbypQ1ADgpQabypQ1MByaWmsqXKgB0V1N5UudADqmjF00wHrs6BkgXvlQuFPxKD9QD/UU1nXZ0wEbp9g82rf/AKdv/KgPStP/AODa/wDTT/KnMqTKlQAp02wOLVsfS2lPLbQcKB9ABTeVdlQAZx9qEgdgKHKkLUwEdflTbWRRl6QtSENGwKE2BThNITQAw1kU01ipJNAaQEU2KbazUphQEUDIhtUBtVKYUBFICyrqWupiEoqSupgKKWurqAOFEK6uoAKurq6gDhXUtdQAk1xrq6gDhXTXV1MDqSa6uoA6kNLXUgBNCTXV1ACUJpa6gADSGkrqQAmgNdXUAC1NtXV1A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BQUEBQVEBQVEBQQEBUUFRAWFBcXFRUVFhQUFBQXHSceGBojGRUVHzsgIygpLC0sFR4yNTAqNSYrLSkBCQoKDgwOGg8PGiwkHyQsLy8sLCk0LCkvLC8sKSwsKSwsLCwqLCwsLCwsLCwpLCwsLCksLCwsLCwsLCksLCwsLP/AABEIANMA7wMBIgACEQEDEQH/xAAbAAABBQEBAAAAAAAAAAAAAAACAQMEBQYAB//EAEQQAAIBAwMCBAMGBAIHBwUAAAECEQADEgQhMQVBBhMiUTJhcRQjQlKBkWKhscEz0QdjcoKi0vAVFlOSk+HxFyREdML/xAAZAQADAQEBAAAAAAAAAAAAAAAAAQIDBAX/xAArEQACAgIDAAIAAwkBAAAAAAAAAQIRAyESMUETUSJhcRQyQoGRocHh8AT/2gAMAwEAAhEDEQA/AK8UoNdFKBUEHA0tcBSgUAKKKuAoopgIKICuAogKAOxogK4CjC0ADjXY0/p9NmYBAPzIE/T3q503hfIeot/uqp/vToDPY0uFa5PB6dzd/Zf+WnP+59v3u/y/5KKAxmFJjW0/7n2v9af1X/kpG8H2v9b+6/8AJRQGJKUBStq3g+3/AK7/AIT/APzTNzwcvbzv2T/KigMcUoClam74SPYXv/Ih/nIqJc8J394Ro/iCj+jGih2Z4rTZWpdyzBIPIMH9KaNupAjFaErUgpQMtAEdloCtSGWgK0AMFaArT5WhK0gGCtNsKfZabZaALoUtCKIUxBCiFCBRAUAEKWuFKBTA4CnFoQKMCgBaMUAFHQBD6vdRbeV1c1kCNgZPEEgj+Rproml0+oulLFu/6Xh3x0iqqQMbhJtCZMgBSTsD3pes2/Mt4BbrSQZtJmVI7xInk9/n2qz6VqVt2mtre1FttjZz06gW8PgBCiXEBQQx3APE10Y1ozk9jl7R2bDst7UXrAVQ6uzBlZZIMYsIIIjHncRPAm9O09m7OGtuoQMmDnULG2W8X4+Hfn39iBTP4X07hctS9wqciHs3ApkDNSPLKgHcTiSJBmRQaLwqlq55o1NliLRtraNu4qsGXFluOVlp3MkTvz3HTxT+zLkaC0toqHXqbxmbY9WsJLCZGA1Eng9u1WOp8PXkXL7XqHHJCfbJAgkmPtY227V1nVaVVW5aXSae+qlLZY5eWpmRmqhiYPAidxMb1T9U6rqr1xMNVpdMqSGKXywubNDhIBQ7r3kQTJ2qeMm9f3K5JIfuX7a2kunqFwrcjy/Xr8iW/DB1QCtzsxHFPae5bdWZeoOVUEk5a/tBIUnUeoieFnmsl1XozM4YPZcMxZ1t37SlTJOYJEEkHED+FSSexdH8K+W5c37FvC21u0s3Li3M1YN5oGyzIUgSDBPPOrxpdP8A7+hHI0uk066k4WddeuE22uGG1EABykOTfOJLAwO4BPasv1H7Kr+Xfe+1wZrcR8GUOrFcfWhJBgGdtnFbK1rESyzWX0tjVXCHvG3Y1JtsYICk/HsDGQPaYEkVjbvSbaEO2oN64AhIFm8CXtvku7gSvAJP5R+sxjd3Y26okeXHH8uKApUlrfyI9pBB/Y02VrzTpI5Sm2SpJWgYUDIrLTbLUhlpsrSAYK0DLUgrTbCgCOy02y1JZaaYUgLMUYFCq0UUxBAUoFcKUCgAgKICkAohTA4LSXr6oJcx7e5+gqB1vq3kIMRk7EBR7TwT9YMe8HY96rTdF1WqJKWrpMS5vYou5MAM8T24+ftWsMd7ZLlRYdS6u6qGUBVOwaVJJ9lBIDfVSQJ5qF03T3dU+NvK6/JhsUQTyXYsPl+nJrWdJ/0ZqMW1Nw3DAyRJC7cAuTJ5PAXnY8VtNLpLdpQqKlpQJCqERdu8Db9a0uMetk7fZT9B6M+ntDz7uUcDIi2o9gzbsduT+kVK1HiPTowtnU20fIAic++6mNl9pNY3xv0p7d5We4bq3GUW2cSLbZAg7lUAEcSI27kUmn8F6n1fZ0tBHwZLi3LRCsIIc47PicoEd5BHA1WKL/E2RyfSR6MlljBzVhM/ApkdgDPHz3p6zp9vWEY9yEUD9AZ/rWa6d0PXWba21uoqKgLGFuOzBYxUvESQNzzPxbHKX0nV671LdsgsGMO7qqQJiAi+rLbiI34rNw7potS/Jl95C/kX/wAqf5VQ9f8AEFrTkoFQXAA3rtL5cc8yp47iQIPMGr7SO5X71BbbaQHD799wBtP1+ccVg/GnRGtXGvWxddWm45GJAYkyuQEr2gn5CdhBhScqkE7StE4+LT5RuDS2DuEJzQgNPBU2wxnaAsnfeOKgHxw6/ElkA77WLnp55PB7bj5/Ws3ptb8YFtMVhzbII8wMSMgigiQFG8jgjsxEvr93TX1C27aaY5AXAGFtcQBMB8Qp2jIji4R3JHb8SXhhyf2aF/G1wofLsWslAZyJIbcSqJ6WmJ9XAjuandI8Z2NU2C5W2JCqGIKsTwFYd943A3252rG29fasWmN60l4zNp/NIuBiFX0MNioJkEABpMfhqtAJXBGaC59IRMQxxXZ19TbnclRMGBtUvBF6Qc2ep63p64sSswCSAJJgTAHv8qzWo6fKi5ZIu2mEyCJG5B9JiYIII2YEEQTtU3wPffUaW7bvZsoOAbzATiyj0BlOQjcj67REVB0j/YtZ9nBF6zfuqNgS6O64Kpg47eXBAA2adoxHL8e2vUa8vSEUkSCGExI4kcg+x+R3pplous6L/s681wLlp7hJCidtiWQmD6pgqT2kEqBNTbmmV7Yu2jkjDIfTv9CP7VlPHW10XGf2VjJTTLUrY8b+1NMtYGhHK0DLT5FNkUAMFabZakMKbYUgJwFEBSAUQpiFiiApAKMCmAsU/ZtgK1x9kRS7f7ok/wBKaRCSAO5gVp9JoQExIkEEH5yIP96qKE2JpbVp2AHluyYuB6SyZD0tB3SQNjtIq3tW6y9oPpr11bGjLgpZWz5flpbxQPIduQ2bueDMirPpXiVLlhrt/HS+XcNq6LjjFWADCHIEyrAxE8iNq2cXVohUH1TQ6tzNjUW7ahgVTyiCRG4e4S079goEE+wpi74MS8jHUO9268lmydbYY7DC2pAGKyo+pPtGgtsCAQQQQCCNwQdwQfanQaFkktIfFMyqeAcli/qbt2BgIgALuMRlMAgx/ujjitF0/p9rTWglv0oigSzEmBsJY/8AW9SwayXjPxMltlsiXIM3goJjJfQs8TDBo7DH32pSnkdMVKKsd6140VSUsngEs5U/lMYj/aK+87xtubjo3XU1A/K0Ax77SY+n9q8strsTNxNlh9gSVVZIA+jGTyRHZisjo7m3jcyKsHBTdu7BZI+hbbtPFdLwRapGSm7s9gihu2VYEMAwIIIIBBB5BBoNNeyRGIgsiuR7ZKDH6TFOg1wdHSZDr/gEXDOlZbAgq9v1hGmdwVOx3B3B3RYIgzmuv+HNXYxbe4Gbd0RbpSDkBun3YJ9tiJB9j6pWV6p4+W24W1bNwFsQxJXLaYtooLuYM7DYETE11YsuR6WzKcIrZlLPg/X3rbMbj4mB5bqiM08nFhEfMgEz33qZ0/wPfvFvPLWSuOLNbtbgHgC2QJ2kxscjMzV9p/Hyk4tZYETlvBEe6GW+e8bfyutN4h07iRdRT3V2VWH1BP8ASRVSnlXn+SVGD9M74q0f2TRAWQAu5vsoClyE2e5HxbBjBn4RzG8zpHhHT28bhc6lsg9u4zAJ2g21Q4QTuNjzUPx51+39mdEIdiYHZZAMAE/Ee0DsZ4kjKW/tRsWbDW76Ww4Fl1tPdWGBi55Y3+FiYmPVPJxLjGbht0JuKfR6TrdLbv22RouISUaDwymDDD4WU9xuCKqendBGnseUDmASQSqgweAwGxjj+1W3TumrYti2kxLMZMyzGWM/WjurXLdaXRpXrPPNZpBYv+UJC3A1yzO4kSXt/UAZD3B9xuDLWm69oxdtgq6o4abFyVMOZUATs0yVI3mTtWZRiR6xi4OLr2DDmP4TII+RqJr0qL8GitNstSGFNsKyLGGWm2WpBFNsKAJYFGBSAUQoEKKIUgFEBTAe0l5VuJl3cKP1BJJ+QAY/pWn6ZrUu2w9pg68SCNjAOJ9iJG1Y+/0s3wLY5JUz7KLtnzCPngWH61tdHo0toEtKEQSVVRsJJJ/mTWyS4/mZvskpXlXUL2mv6p1N6FOrvMCxYWVAwUXEAOLOQoEkcxyFivU2aASdgAWJ9gNyf2rxtOlZgKAquExtOkHMhWARgNmLHadzl9a6P/PG7Jmb/wAL+IVtdLR7ha55WVqFU54r6rcjb0+UyHL2K8kgGR4Y8RrqNTqbjXFVAVt2lLBfSHYAw0EEws/M1itN4kbRhnNkuWhlyZrZS61lLTJdSPUsJkONmb5xA6V4UuXbZuYozW7a3cH3ZlbcuQdtyrQsgwB+tvGt/mTyPXOkeIrd+/etqZ8twgGwLRsxG88g8xt+tYFtVbY3HeMy/mXCfdgGc/ozRHaPlWdbUXrahbDXLTsYJVikKFK4Nc5AE9/14ApgkI5TzXubhAUZyzb3VkD2BKsFMzkBO5rWGNY2/wCRLk5Iu7/UUWC3byzieGUW4ZT8jdWflDN9VF5yW2kEYnLZjHpnbu3ltPscxthNUha2VV3Fy6JF3y2zkBRdDAXOcAcGJH/hEe0Fb0li9vklnYElrlxtyTmTIA/Edq11d0Sex9E8S2304e/ct2mX0XC7IgJABzGRHIP6HIdqPpPi/T6m/cs6dmuNbTNnCnyjuoIV+5lh2g7wTFeY+H/CWjuu3nX1tqjAr67S5cgglzsRA4Hf5Vueg6zp2jxsWL9ovddE9Li47sfSgYpMCT32GVcOTEk3RvGbZeeI9c1rTO6EKdlyIkLP4o+X9+DwcX4H6Sza1rjXsTplazbtDy2d7bM5Ys35Mp4EiQMu59AvWVdSrgMpEEH/AK+n0ivPvFXR10jrc07MhVMk3kp6xCqTJxMNA/hI42Dw1JOHrFPT5G/13TLN4g3rSXCAVBdVYweRJHFZ/Uf6PbB3t3L9kggpFwsqgfhCPIjYfPYb1bt1tF09u85IFy2joI9RzUNAX9f0/aqPW/6RLK22ZASwMAHEr9fS0k9gOSY4G4mCy/w2VJw9JOh8D2UuC5dZ9UwBx8/FgpMyVEfOI3itAapvD13VMr3NbjbLFRatAAYKAZLmT62LAbnbEe9Q/E3iwaa9atkrbUqb1+4wyxQZ4W0X89xkZQTx7TxElKcqbsFSVouzrE83ygR5mHmY77KWCAk8CWMe5g+1YnV+NHuaa/gjBrpupocVj7rG4q32ZttmQMfYOsA8HOeIurh2u3rhuWmu3MPKLAMdOFQLYdVkCWQP/nNU2q6jecArGmTH7oeokhbax5cT+FhxBA5+fRHCl+8ZubfRbavXlFtWg1s2tPDaQuMYcFsWuPMNiZEDkb7FpoOkdSd77C44utcDXMlMoOMUUcqAMjHHqMVQNotwQSzyZ+JhKhQ+7GSIck+4G3G8jplsLq7bKIBOJ7bEbSPnsf2+dTmiq6HB7Niy02y1KZaaZa886CMRTbCpDCm2FADwoxQgUQoEEBRCkAowKYEvo1s/aAfwi0wP1Zk/sD+1W/U9L59pltuUdSQrKSCrQJUnsCCP3B9qq9DrFtJcdziqLmx3MAcmBvU7VWS4XUae45IRbgRCML6g5BWUjclGZRuN2X8ojeD6M5Hnlvxhqra3bN8tdytfZ2V9jbgFMlH5onnY7Ek81DbqkLuiuGLsygR+KWxP4e28c1o/Et3T628rWWZCsWWu3bdxbBYk422uRKXBkRuI3AnarTwp4Kay7XNSFnBra2xDKA3xZbQSZI/+K7I5FBX0ZtWYvV3POuZXWVFLDG0mKrITLFT/AArciTyxarC71i9bQqt+4oDYFHaQZImWO6wZBnsZ+tt17wut/V6i3bADmza1NkzCq+1sqwG0FbZPG0g1keq9O1GnKHU2nVAVQsMYYAghRc3AO20/+1XHJFoniyO+nVstrpvZlodlhtyWhoktv35/WpfTdJqHAOntGUQkvsJDOxDbbzltJ7qI4qC97zDgiM7NkAHYXIE+goRGJVZEmRueKeKjH1MDdB9ABWdlEh1PEQR781SrwGXdrVtauKHCWWCkMik3GRGLfdkNK75ZY/ODuaZ1+vDBA3rOQAXC00BiPSpxEwPoDPaDVNZLuWgZMSWYKNgBBMxv2I/vUvS9OutdxxL3QGYIoLEG3i2BUTuRtPAkb7Gr5aJoK8oyBUWwsDBlAMsyjFAAImZj5CavvCmts2mDDT+Zf8wFQ99EiZZCqERl6WMTPpBgSKgXOg3tMBcu2bgQWkNwgbS+CsoxJAZQW9RjvxAqCQZgyCBYRu21tCHZjzskD5FyPlRamg6Nbq/E2o1mrS3YL2AbnlKPMKrIUlzkm7EEN22AprW9G1jl/NS4YaCSxfI8ZZTJWOIG2w2qv8N9RuWG823bFxss3sm2WuFSrMzW3UEq2MyeJ59q9bsXw6qy8Mquv0YBh/I1lLL8LXFKilHn2eR9P8PaxybaWnRccDmSCEJ3Cs3EiRsOTXoel8I6UC296xYF2EBxB8vMDYIGPq2HJ3OM1ex7Vk/E/UXt6y01sB/I09y/gzYq/mN5Bg/mAP8Axd5g4vLLK6Wi+Cjti+LeouuqshPWliy2uuWpx8wpdS2oYx2DOwH5lGxgVjNX4gcG7evDK/fRCyKowtpbBW0hO/Bbc9yaZ6j15xcusT511hLZGbdlPMLLbEmSqtcH8uAJMTTFtoyP3iXGyxYffW9yyjsQAIGzCYgjffHjUf1M5Sv9CLpLJJD3ScjIyO8eZZdrcydhtII3ByPKingoVYt/DjkpUbkPpwMlUk4uAYI7AAdt+RvRbho9Fr1mMSRde2S47AIrCeItk/iprTB3KYlpb7PgwGTOSy22uIAfiDWrhIgzTk0gOvMAwJ5LsQpMzNy5tAO4yCD/AGLw5gU302PtNoDeGEbGYjkzx/8AFaro3ge4VVr8acY25RYLmLenByJ2WXszG/JpNR4VWxdtPbZmEqjBoJHqEMD7cCP/AHrmyTVUaRWyycUywqQ1NMK4DoIzCmnqQwpphSAMUa1G86iGoFAiUKIVFGoFGuoFMCXbAMg7hlKEHghhG9SOiapntNp7RNi5ZxCSAym2STbHqHGMKe+4PeoC3qd6lr/LRL6MFuKChBj1qYlSv4gGx4gjKa1xvwiaLXS9QtahTZcKfMS4GA+C4Acbkc+odwTI2MsINV6anX6UG2tpddbU42XLst0L+FbuxygQMhzHPtD8NaZ72o8+cQt1rrAJ6GNwOHVTMghWt88z9K2sVq3TJRS+HOmXEa5f1JBv3iC0cKAAAi+wAVQB7LPJNW2tvW1Qm8UVOGzxx+m/P0rL+LOr3bTwjECLYRQQuWeQLM3sCoH6iqLruo1jqFu2bxxMr6JUEwASwLZR7e/7GlG9tis2Oh6boLoItW9PcBYswVUJkzO3MbnbjtQN4D0haVQ2ydvQxA/RTIrF6/plzTLauByXZAzWzCXUJ2kMJgBjG/8AnBarrt+Srai5cUBSMWIDJurQbcEtJUxM+lhtWnB9xZNr1CaHopv6ltPmdOGS65Ur8IVyr2QPxMA3LcAbcmvTNForNhAttUtL8gonYCSe5gDc149cEtPp3v8AJyIIYqxVjP8AhxkZHMfSDsrxBg+aboyAJ+HFgwI9Sggwv8Le+2k4c/RJ0el+IfFFm3ZdVdbj3EuW7aqQVLYHYsJXkqI5lhtvXlKxtHBxABIOSvDhSeOfUPmIO42mFS7E+ozcW8BkCudx81CjZeFgkb7n8sU0NEHYKssAGJcnbDLIMTEyCTsN+229XjgoLQm7L3wrqBa1GnuMykvf8p0PxkXE8k3CD+JbhxMbcivVxWK8JeHEOms3bm7m7b1aSEkYqwtLMTHqzIn4mNWXXfEZ09+wsFkZbj3cYygQi4j8UFsiPYVzZX8k/wAJpH8K2NeLuo3Ld6x5TKPLW5qGVyQjFYQZkbgAOSDv6orCajqVxna5dbK9eyKLkSFXJmW2uR9KDIj5zA2ymV1vrhvMb7mVBcaW0cQcC6mCF5JCoSTso7zFUemBzXIgzdGRddm8zEEsfyAr/uyeJrqxx4pfZlJ2wmcwpUq82HQsRBPrukXj+VhAkcwvJmnkX1Ax5RZ7O4G0/dMTP4UDhWEdmJG0S2XRrSGF+G8pMkNFu0CLZB22Lkz3Ukc7VP0Ghu3iE0+4Kgj/AAygayltGVxHpQC6wy7+nbtV2kIi6fSXdTct20X1G2l1D+BgL4LZwPhVWjfjy/nB9M6H4btaVIQBmJJZyN92ZoUfhUZHb57zRdC6Gmlt4r6mJJd4AmWLAAfhUZGF+vvQ+IOsjTWHutuQIRfzOfhX+5+QJ7Vw5MnN0jWKoZ6x4ls2bi23b1tEKBJAPBb2/qfao2ubf/rtXl13UNcYu7FnZsix5JmZH61vulKwsJmSTBYkkk+pi25O5O/esssVFaKjtj7U01Omm2rnNRl6aYU8wptqQFAdUa4ak1FFGtICSNQacXUGowoxTGSl1Ro3sNfKDLEK4J9Ib4iFD4kiccmkSNm/aKKf0t/Bw3tyPcHYj9qqLp2Jq0TtLqL+iYysS5U5SbbwJBU++xPY+oyNjWh6d4tR9r33B7EmUbYtsYkekTv2707pwt2zhc+8Vlgngkdjtw0RuO++1ZTqegawSH3U8NHpYAzufcwsr9fcE9NqXZj0bHrPSU1VoAmDzbdYMe/+0p9qzfSrz6TVizdcFH+7MtCKcM7bqW2WQuJX5iOwqB07rT2DKGRBZ1PwtAyaR2MYgHaN5mIp7xF1yxqUINsrcCkAl1ERuAQRDid4I7dqtRa14FlV1jX56u6+ceryyrDJGtIQQRIIAgTuIn1TUINtHfBdpgk2yJEzAO0+8BeY9Tli6CFTJoxZVXyw4JMEorgyFJDArMbkcb1Fw2+LjkmARHw5EMI52fsD+20daIY9O4CjMy8egzDj0kIvIO+0dj8wp3rJUFG9NwIFW3GTNkw2BVtmygwdxE9zR9NYE43GCb+b5pS4WSFJn0RCz+IH8TNAgmtjourWbGI1ZQar/Dc218x3g+hz5YJ9S4neDvxRKdDSM6/h+9buIrqt27cVjbtoWItsuIV7sCMNjvI/F3mtbZ8FWRaS2ZEHK6w+NyUwdc+VQneB7Dg71O6j1q3YtC5dkA/CsEOxicQhggwJMwABvFQOo+J8bSC2FXUXTilsvaYoMcy74kgRbht9hkJnesecpVRVJFv1LXLpdOzhZFtFVEWBPCogPYbgfKsN1/xAL9wOAyratm1JRgzNchrnpnZRhAM7luYpnqXiS55C27kObJS5eLuHa5dlo3HoFsEzhz6ANhuanrIba3lmxLuzb9oUKJO8snPso2nKdccOO32TJ3oiWLsjNnAMYISzAISdlbbZcQTIjcme9TLUoXABUJfSFEMQwYrDwewZvYMF54qMg9JxMzb2AwfFlInGNiSsmRt6yDBG0i26nJiVQXGtesQpDzblyCRA9WcDgqADsa3sgZVz5YUgRBy4kC6oa3EDdR5fvPrgxyNBZ8YGwpTTWhbBKu7XBncuNcUmTjCgl/QF3ghtxG9FZ1EwzFbcvk0QVZLueI2ElratdG4ksVB3AqCOoKVCoGY+WyGFczLZ/FM+okkmAdyODNRJp9jSNXrvHGpaArIkBwWtqPU6epT6yfQwUiBzvuQtU3UOq3L5D3XLHF0XjHF0ZhiAI5XGeTAO5MBOl9Nvau5/9uhAyDPceAqEgA7d5g7fPiBvGtr6VABLBsYyDAwSABtE5O3w7CYO7QM9LoZf2vCCm55itGnIttZBJLspVScp+H8X7itDFGqYoifkRE/VVC/2pCK4Jytm8VQ2abNPEUBWoKGWFNkVIZabK0AZACiUUlEKkAxRihFEKYwxRgUAoxQBa9C6gUuKhIwaQJ5DdoPsd9q1hxZSrAMCIIO4NYK25BBHIMitTp+qDyS/5VJI+Y7T9YrSLIkiFr/C5UFrJLgQQhjPZi3pbhjPv3AO55zt7TRCuuMFfSw4gSfSd423HzMTAmRc6xd843UuMsmcd8eB6SmTentv9QN9o+v1LXLpuEiWYEwGAEKAsSxI47HuO5rpV+mRBcFYPqiLeaK5VScIEwDIOLCYnKRvIrns8FoSFyMgFxl6xjLSsSdgO/Amp+i0RuyqwHC4qpgZgAAw3GUAbEAEbdhDD9Hu2CA1t7dosDcfEXIEkgQMoiWjaZubzzV3QEMMV9Oykgs26ZsBupLny3QQAd57HinLeuxtxbCJlee7bIVFMoQ6FWHEDI+r2jbamrEkZBiqm4A5YIxZtyqn83zkbEDcUjozCSMZbyjC/ARDYjBZLmCSo79gWkMCRc6rduXAWLOQxVRdIZUW8oYl1EYzCyBsMT7QWbWOJFtba+ZiFtwJj/EVpG5nHEyY+8iRBFC1vkCCwyU2xAzCytoCdsAQm/LTImAaEXwCVzMLcS2hggoEOJJQ8HcnmTueRtUXQMe1lv0O6gsIW3ajYgnJkLd2GHnDtICgjvR6wi6y3PMxPlhW+7yUepysh9lIllBE/BIPYMzuoYMpVlsqoOLJNt1nBx6mMAgjgQNhjGh6R4OvM6s0WlW7cBYje5ajFR5J4mCfUQIPBpuSXZNfRnG6WSR5eblVBLYqw3G0Yzt25PEbbip2g8K6y9sqMqQd3HlDfsMxkdvl7bwK058TaXQr5OjQ3WJ/AWMt2zY8/wBOY2mpo67rRgx0aurggBLnqDcAvkIVZ777Coc34h0ZzT+DdRko8kpIxd21CeWAOCVGTtHYKRM/hrVaPwZpkVc185gACzEgbflQHFRPb+Z5Mzp17Ukn7QtgDL0m29wmI29LL7/xDnjbeVqdSqKzuYVVLsT2VQST+wNYyySf+ikkJbtrbAVAEUHYKIH1+tec6DQFdWEKkFLmbeomApLKoJ/BJWB/mS1t1PrmpureNlfIti2u7Y+cuQDcAkB2VhA3IBGwYyHulaUopZ5NxzLk88kgH5yST8zHaobcUykrJ80hNJSTWBoKTQE1xNAaAOJoSaUmgJoAx4ajD0Pl0uNSA4GpxWpkCjUUwHQacU0yKNaBjwNTNBqsTDQVbZgRI/UGoIoxTAsNf4emblmCvOAEkDvG/qHy24HPNVaaJwmeDYBt2iQCPikRsPnEf0q56b1YIIeYkb+wmP5f0+laNLvBB+Y/tBreM3Ri0YzpNhm1FvAAkOjMQTsq7En2GO2/J98oG5FNpt2H6bUU05SsEQtX0KxdMvaUn8wGLe+7LBO/Y1T3fAdslit1wWcOchbbf1T2HOZ3rRX8ivoYK3YspYfqoZf61QDxW1kumst4MpItvbW55Vz2xmSpOxjfY++1EW/AdDH/ANPw2Wd6VZgQBbWQFMqFLEhT7kDeSNpqxTwRpwWJNxgwRWXIKsJjGyqD+FdySTG5MmqbUeKdUqC8yYWifT6YJ5MkEbbKTEnadwd6Pqn+kFCANMQDBZmbgACY45idu5j3rSpX2LRrdH0mzaJNq2qkmWYCWJ9yx3P70Wv6nasgm66rtMHcx9PnWI0PRdXeteel4KXlgpJA42ILAkcgkzMz7bj1bwFdM3WfziTmyZQo7kBmx494HHajir2wsheIeo2mvMlrTpZhputKqxIBLEmDwC3w/MhiCK13hvr9ooLBi21tAWEjFc8nGR2hjuT8yOJArFnRveuNashHuqRDi4pVVLE4Fwd4CMc4ETx8Jqd0jw/pzdfzNYhdkuO6WJW0gghizMY2k7n3B5g1pOq4kr7L+3/pCstcxCvjuASPUzcKqL3JMCPmfY1Z6bW3L1tw9p9MYZBmVLTuuSqOw2Mnk8SNzF6L9kYJ9mXzBaBRbmDQsE8MwHqJYnbeD2kU/wBUcMjpniSArYkZgN2HsSs7/r2rnlXiKVlcLnmP8QZLfw4/C1wkln+eOyj6E+0SDQIoUADYAQB8hwKUtWLdmqVBGhNAXoS9SMI0JNAXoS1ABFqEmhyoS1AFN5NL9nqf5NcLNICuOmrvKqyFml8imBWBKILVgdMKE6WgCGBRCnzp6TyaAGiAaC9dZrYtkmFurcUz8PIJH0LZfKAfenzp6Yv24E+xn5cHIfquX7VpB7JkT9F4qZbbrc9VwbW2buZjG5HcbnIbNB4M0XTvFbghbwFyRkcBi4BMiF+G5CwYEH6wapNUgkEnZwQT3kYkt9d1ufrHelKSgJ2e2/kvE7Ffh3HHcT/B866VBMys1vUfFNm0ispN5nE20t7ltwJJOyCSBvvvwaiaPxmhOOqt/ZjmVDZK9qZgBnHwtxyIE7kVnGWbyOog3dPciI/xVW4JHsdyY94qoUhCG4Rj94giCu/biQJj5/rS+Mdnp/WOq2LKRqCpDCQmObN9EgyPnx86r+h9T0V5/TaFm6SVCXbaqx3IEcqSY4mdjttWL+y4+aGJJS7a06kkwqEAhQeQAAR9DtUZBNt+BjLKRIiCrSgGyTJkDaVB2in8bXoWj1Pq3X7OmUeYTkR6LaDK43+yo/vAqBp9dpupobZFwMkO1p5RxOwMKSGE7d9423Fee9UuvhbuM5a7qQ9y68wwAJQIpHwjb34gbAUha6nlMrY3Ltk21YH1FboZfV8tv2ihY/rsLL7qH2LTnCwuo1WHpcLdK2AB6mV7gHq/EYG2/IFXnUNdoPs9q/5VtpUtYQqEjHZsx8KhSIJIO8ASYrCaYgs7L8IFxbY+SrAk/wATOAffKjGkYlbR3AxEfUlkQ+wGZJ+dxq04XWybo0h8bXcLk4F38v7MFBCqGDFmIYTtsIaZbfcSAXRVhS53LsXkkkkkAF2J3JMDngbe9ZzS2srknuAe0nISJ9oQAfUvxNajT8VzZaWkaQRMNykNymppCa5zQdNygL0FcaACzpM6bJpC9ABlqTOmmuUJekBZGz8qHy6t8KQ2R7VQiq8uu8urM6UUn2MUAQPLrvLqf9krvsdAFebVINODVgdGaE6Q+1AENtFttTNuyoJDxDQDM487ZRuB/ENwYPuDaLZPcTRHSg8j96YFHq/D4M5NgjMHAchQDi4+7vqPLMh02IQ+gbVF/wCxb4NwNbeHtWiHCl0LoUE528hB+8M/PeK0ljS3LZ+5cqO6kZKf05FIbkGX0onu+ndrbH9ipn9TWsctdkuH0YjWk2lUkjKzqM+R8LcEfLJIj6e9Vus0lyLhVXa2rMVZQSuOREyOO/716Tc6laO1xtUg9rqrdG24GV1H/r2pv7do2/8AyLPeBc0+jJ9uyqe9X80X6TwZgdczNcuY7xd00gAwW8oyY/65+dR8LiC55quhOmuRmrLJa5aWdxvsx/cV6NY0ukmVfSEn20iydo2xu+1P6jpOldTl9mIhgSNPcBAMTuL0jgftT+WP2PgzzXU6dmW0FViqWFBgMfibLeB7qdz712ocC5bkj7vRqRJ2yOnLr/xsu30r0VtPpV2B0yD/APVbftAyvbCAOKbGq09vdb9lD7WdJow23HOZ5pvPDwSxyMB0/SFVFthiGu2kAUhiUZmZ/hk5Sqbc8d6uP+7t85XLqiyj5km6y2QPMJBGV2JOLHgGMRWmPWw4hX197t8Qsr+nlJb/AK11vINklizYPa45a9e+uTSf+Kl+0KqSD436VFnoYWXEsW3LQypJbI+XlDOBMZQFjjIkkSks1YEHeSbjHlm/oBwBTflxXPJuTtmiVEQ2qQpUh6CKkYzjQMtPFaBlpAMMKbNPFabZKAGiKBqdKUBQ0gNVRU1NKGqhDlKKbypQ1ADgpQabypQ1MByaWmsqXKgB0V1N5UudADqmjF00wHrs6BkgXvlQuFPxKD9QD/UU1nXZ0wEbp9g82rf/AKdv/KgPStP/AODa/wDTT/KnMqTKlQAp02wOLVsfS2lPLbQcKB9ABTeVdlQAZx9qEgdgKHKkLUwEdflTbWRRl6QtSENGwKE2BThNITQAw1kU01ipJNAaQEU2KbazUphQEUDIhtUBtVKYUBFICyrqWupiEoqSupgKKWurqAOFEK6uoAKurq6gDhXUtdQAk1xrq6gDhXTXV1MDqSa6uoA6kNLXUgBNCTXV1ACUJpa6gADSGkrqQAmgNdXUAC1NtXV1A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BQUEBQVEBQVEBQQEBUUFRAWFBcXFRUVFhQUFBQXHSceGBojGRUVHzsgIygpLC0sFR4yNTAqNSYrLSkBCQoKDgwOGg8PGiwkHyQsLy8sLCk0LCkvLC8sKSwsKSwsLCwqLCwsLCwsLCwpLCwsLCksLCwsLCwsLCksLCwsLP/AABEIANMA7wMBIgACEQEDEQH/xAAbAAABBQEBAAAAAAAAAAAAAAACAQMEBQYAB//EAEQQAAIBAwMCBAMGBAIHBwUAAAECEQADEgQhMQVBBhMiUTJhcRQjQlKBkWKhscEz0QdjcoKi0vAVFlOSk+HxFyREdML/xAAZAQADAQEBAAAAAAAAAAAAAAAAAQIDBAX/xAArEQACAgIDAAIAAwkBAAAAAAAAAQIRAyESMUETUSJhcRQyQoGRocHh8AT/2gAMAwEAAhEDEQA/AK8UoNdFKBUEHA0tcBSgUAKKKuAoopgIKICuAogKAOxogK4CjC0ADjXY0/p9NmYBAPzIE/T3q503hfIeot/uqp/vToDPY0uFa5PB6dzd/Zf+WnP+59v3u/y/5KKAxmFJjW0/7n2v9af1X/kpG8H2v9b+6/8AJRQGJKUBStq3g+3/AK7/AIT/APzTNzwcvbzv2T/KigMcUoClam74SPYXv/Ih/nIqJc8J394Ro/iCj+jGih2Z4rTZWpdyzBIPIMH9KaNupAjFaErUgpQMtAEdloCtSGWgK0AMFaArT5WhK0gGCtNsKfZabZaALoUtCKIUxBCiFCBRAUAEKWuFKBTA4CnFoQKMCgBaMUAFHQBD6vdRbeV1c1kCNgZPEEgj+Rproml0+oulLFu/6Xh3x0iqqQMbhJtCZMgBSTsD3pes2/Mt4BbrSQZtJmVI7xInk9/n2qz6VqVt2mtre1FttjZz06gW8PgBCiXEBQQx3APE10Y1ozk9jl7R2bDst7UXrAVQ6uzBlZZIMYsIIIjHncRPAm9O09m7OGtuoQMmDnULG2W8X4+Hfn39iBTP4X07hctS9wqciHs3ApkDNSPLKgHcTiSJBmRQaLwqlq55o1NliLRtraNu4qsGXFluOVlp3MkTvz3HTxT+zLkaC0toqHXqbxmbY9WsJLCZGA1Eng9u1WOp8PXkXL7XqHHJCfbJAgkmPtY227V1nVaVVW5aXSae+qlLZY5eWpmRmqhiYPAidxMb1T9U6rqr1xMNVpdMqSGKXywubNDhIBQ7r3kQTJ2qeMm9f3K5JIfuX7a2kunqFwrcjy/Xr8iW/DB1QCtzsxHFPae5bdWZeoOVUEk5a/tBIUnUeoieFnmsl1XozM4YPZcMxZ1t37SlTJOYJEEkHED+FSSexdH8K+W5c37FvC21u0s3Li3M1YN5oGyzIUgSDBPPOrxpdP8A7+hHI0uk066k4WddeuE22uGG1EABykOTfOJLAwO4BPasv1H7Kr+Xfe+1wZrcR8GUOrFcfWhJBgGdtnFbK1rESyzWX0tjVXCHvG3Y1JtsYICk/HsDGQPaYEkVjbvSbaEO2oN64AhIFm8CXtvku7gSvAJP5R+sxjd3Y26okeXHH8uKApUlrfyI9pBB/Y02VrzTpI5Sm2SpJWgYUDIrLTbLUhlpsrSAYK0DLUgrTbCgCOy02y1JZaaYUgLMUYFCq0UUxBAUoFcKUCgAgKICkAohTA4LSXr6oJcx7e5+gqB1vq3kIMRk7EBR7TwT9YMe8HY96rTdF1WqJKWrpMS5vYou5MAM8T24+ftWsMd7ZLlRYdS6u6qGUBVOwaVJJ9lBIDfVSQJ5qF03T3dU+NvK6/JhsUQTyXYsPl+nJrWdJ/0ZqMW1Nw3DAyRJC7cAuTJ5PAXnY8VtNLpLdpQqKlpQJCqERdu8Db9a0uMetk7fZT9B6M+ntDz7uUcDIi2o9gzbsduT+kVK1HiPTowtnU20fIAic++6mNl9pNY3xv0p7d5We4bq3GUW2cSLbZAg7lUAEcSI27kUmn8F6n1fZ0tBHwZLi3LRCsIIc47PicoEd5BHA1WKL/E2RyfSR6MlljBzVhM/ApkdgDPHz3p6zp9vWEY9yEUD9AZ/rWa6d0PXWba21uoqKgLGFuOzBYxUvESQNzzPxbHKX0nV671LdsgsGMO7qqQJiAi+rLbiI34rNw7potS/Jl95C/kX/wAqf5VQ9f8AEFrTkoFQXAA3rtL5cc8yp47iQIPMGr7SO5X71BbbaQHD799wBtP1+ccVg/GnRGtXGvWxddWm45GJAYkyuQEr2gn5CdhBhScqkE7StE4+LT5RuDS2DuEJzQgNPBU2wxnaAsnfeOKgHxw6/ElkA77WLnp55PB7bj5/Ws3ptb8YFtMVhzbII8wMSMgigiQFG8jgjsxEvr93TX1C27aaY5AXAGFtcQBMB8Qp2jIji4R3JHb8SXhhyf2aF/G1wofLsWslAZyJIbcSqJ6WmJ9XAjuandI8Z2NU2C5W2JCqGIKsTwFYd943A3252rG29fasWmN60l4zNp/NIuBiFX0MNioJkEABpMfhqtAJXBGaC59IRMQxxXZ19TbnclRMGBtUvBF6Qc2ep63p64sSswCSAJJgTAHv8qzWo6fKi5ZIu2mEyCJG5B9JiYIII2YEEQTtU3wPffUaW7bvZsoOAbzATiyj0BlOQjcj67REVB0j/YtZ9nBF6zfuqNgS6O64Kpg47eXBAA2adoxHL8e2vUa8vSEUkSCGExI4kcg+x+R3pplous6L/s681wLlp7hJCidtiWQmD6pgqT2kEqBNTbmmV7Yu2jkjDIfTv9CP7VlPHW10XGf2VjJTTLUrY8b+1NMtYGhHK0DLT5FNkUAMFabZakMKbYUgJwFEBSAUQpiFiiApAKMCmAsU/ZtgK1x9kRS7f7ok/wBKaRCSAO5gVp9JoQExIkEEH5yIP96qKE2JpbVp2AHluyYuB6SyZD0tB3SQNjtIq3tW6y9oPpr11bGjLgpZWz5flpbxQPIduQ2bueDMirPpXiVLlhrt/HS+XcNq6LjjFWADCHIEyrAxE8iNq2cXVohUH1TQ6tzNjUW7ahgVTyiCRG4e4S079goEE+wpi74MS8jHUO9268lmydbYY7DC2pAGKyo+pPtGgtsCAQQQQCCNwQdwQfanQaFkktIfFMyqeAcli/qbt2BgIgALuMRlMAgx/ujjitF0/p9rTWglv0oigSzEmBsJY/8AW9SwayXjPxMltlsiXIM3goJjJfQs8TDBo7DH32pSnkdMVKKsd6140VSUsngEs5U/lMYj/aK+87xtubjo3XU1A/K0Ax77SY+n9q8strsTNxNlh9gSVVZIA+jGTyRHZisjo7m3jcyKsHBTdu7BZI+hbbtPFdLwRapGSm7s9gihu2VYEMAwIIIIBBB5BBoNNeyRGIgsiuR7ZKDH6TFOg1wdHSZDr/gEXDOlZbAgq9v1hGmdwVOx3B3B3RYIgzmuv+HNXYxbe4Gbd0RbpSDkBun3YJ9tiJB9j6pWV6p4+W24W1bNwFsQxJXLaYtooLuYM7DYETE11YsuR6WzKcIrZlLPg/X3rbMbj4mB5bqiM08nFhEfMgEz33qZ0/wPfvFvPLWSuOLNbtbgHgC2QJ2kxscjMzV9p/Hyk4tZYETlvBEe6GW+e8bfyutN4h07iRdRT3V2VWH1BP8ASRVSnlXn+SVGD9M74q0f2TRAWQAu5vsoClyE2e5HxbBjBn4RzG8zpHhHT28bhc6lsg9u4zAJ2g21Q4QTuNjzUPx51+39mdEIdiYHZZAMAE/Ee0DsZ4kjKW/tRsWbDW76Ww4Fl1tPdWGBi55Y3+FiYmPVPJxLjGbht0JuKfR6TrdLbv22RouISUaDwymDDD4WU9xuCKqendBGnseUDmASQSqgweAwGxjj+1W3TumrYti2kxLMZMyzGWM/WjurXLdaXRpXrPPNZpBYv+UJC3A1yzO4kSXt/UAZD3B9xuDLWm69oxdtgq6o4abFyVMOZUATs0yVI3mTtWZRiR6xi4OLr2DDmP4TII+RqJr0qL8GitNstSGFNsKyLGGWm2WpBFNsKAJYFGBSAUQoEKKIUgFEBTAe0l5VuJl3cKP1BJJ+QAY/pWn6ZrUu2w9pg68SCNjAOJ9iJG1Y+/0s3wLY5JUz7KLtnzCPngWH61tdHo0toEtKEQSVVRsJJJ/mTWyS4/mZvskpXlXUL2mv6p1N6FOrvMCxYWVAwUXEAOLOQoEkcxyFivU2aASdgAWJ9gNyf2rxtOlZgKAquExtOkHMhWARgNmLHadzl9a6P/PG7Jmb/wAL+IVtdLR7ha55WVqFU54r6rcjb0+UyHL2K8kgGR4Y8RrqNTqbjXFVAVt2lLBfSHYAw0EEws/M1itN4kbRhnNkuWhlyZrZS61lLTJdSPUsJkONmb5xA6V4UuXbZuYozW7a3cH3ZlbcuQdtyrQsgwB+tvGt/mTyPXOkeIrd+/etqZ8twgGwLRsxG88g8xt+tYFtVbY3HeMy/mXCfdgGc/ozRHaPlWdbUXrahbDXLTsYJVikKFK4Nc5AE9/14ApgkI5TzXubhAUZyzb3VkD2BKsFMzkBO5rWGNY2/wCRLk5Iu7/UUWC3byzieGUW4ZT8jdWflDN9VF5yW2kEYnLZjHpnbu3ltPscxthNUha2VV3Fy6JF3y2zkBRdDAXOcAcGJH/hEe0Fb0li9vklnYElrlxtyTmTIA/Edq11d0Sex9E8S2304e/ct2mX0XC7IgJABzGRHIP6HIdqPpPi/T6m/cs6dmuNbTNnCnyjuoIV+5lh2g7wTFeY+H/CWjuu3nX1tqjAr67S5cgglzsRA4Hf5Vueg6zp2jxsWL9ovddE9Li47sfSgYpMCT32GVcOTEk3RvGbZeeI9c1rTO6EKdlyIkLP4o+X9+DwcX4H6Sza1rjXsTplazbtDy2d7bM5Ys35Mp4EiQMu59AvWVdSrgMpEEH/AK+n0ivPvFXR10jrc07MhVMk3kp6xCqTJxMNA/hI42Dw1JOHrFPT5G/13TLN4g3rSXCAVBdVYweRJHFZ/Uf6PbB3t3L9kggpFwsqgfhCPIjYfPYb1bt1tF09u85IFy2joI9RzUNAX9f0/aqPW/6RLK22ZASwMAHEr9fS0k9gOSY4G4mCy/w2VJw9JOh8D2UuC5dZ9UwBx8/FgpMyVEfOI3itAapvD13VMr3NbjbLFRatAAYKAZLmT62LAbnbEe9Q/E3iwaa9atkrbUqb1+4wyxQZ4W0X89xkZQTx7TxElKcqbsFSVouzrE83ygR5mHmY77KWCAk8CWMe5g+1YnV+NHuaa/gjBrpupocVj7rG4q32ZttmQMfYOsA8HOeIurh2u3rhuWmu3MPKLAMdOFQLYdVkCWQP/nNU2q6jecArGmTH7oeokhbax5cT+FhxBA5+fRHCl+8ZubfRbavXlFtWg1s2tPDaQuMYcFsWuPMNiZEDkb7FpoOkdSd77C44utcDXMlMoOMUUcqAMjHHqMVQNotwQSzyZ+JhKhQ+7GSIck+4G3G8jplsLq7bKIBOJ7bEbSPnsf2+dTmiq6HB7Niy02y1KZaaZa886CMRTbCpDCm2FADwoxQgUQoEEBRCkAowKYEvo1s/aAfwi0wP1Zk/sD+1W/U9L59pltuUdSQrKSCrQJUnsCCP3B9qq9DrFtJcdziqLmx3MAcmBvU7VWS4XUae45IRbgRCML6g5BWUjclGZRuN2X8ojeD6M5Hnlvxhqra3bN8tdytfZ2V9jbgFMlH5onnY7Ek81DbqkLuiuGLsygR+KWxP4e28c1o/Et3T628rWWZCsWWu3bdxbBYk422uRKXBkRuI3AnarTwp4Kay7XNSFnBra2xDKA3xZbQSZI/+K7I5FBX0ZtWYvV3POuZXWVFLDG0mKrITLFT/AArciTyxarC71i9bQqt+4oDYFHaQZImWO6wZBnsZ+tt17wut/V6i3bADmza1NkzCq+1sqwG0FbZPG0g1keq9O1GnKHU2nVAVQsMYYAghRc3AO20/+1XHJFoniyO+nVstrpvZlodlhtyWhoktv35/WpfTdJqHAOntGUQkvsJDOxDbbzltJ7qI4qC97zDgiM7NkAHYXIE+goRGJVZEmRueKeKjH1MDdB9ABWdlEh1PEQR781SrwGXdrVtauKHCWWCkMik3GRGLfdkNK75ZY/ODuaZ1+vDBA3rOQAXC00BiPSpxEwPoDPaDVNZLuWgZMSWYKNgBBMxv2I/vUvS9OutdxxL3QGYIoLEG3i2BUTuRtPAkb7Gr5aJoK8oyBUWwsDBlAMsyjFAAImZj5CavvCmts2mDDT+Zf8wFQ99EiZZCqERl6WMTPpBgSKgXOg3tMBcu2bgQWkNwgbS+CsoxJAZQW9RjvxAqCQZgyCBYRu21tCHZjzskD5FyPlRamg6Nbq/E2o1mrS3YL2AbnlKPMKrIUlzkm7EEN22AprW9G1jl/NS4YaCSxfI8ZZTJWOIG2w2qv8N9RuWG823bFxss3sm2WuFSrMzW3UEq2MyeJ59q9bsXw6qy8Mquv0YBh/I1lLL8LXFKilHn2eR9P8PaxybaWnRccDmSCEJ3Cs3EiRsOTXoel8I6UC296xYF2EBxB8vMDYIGPq2HJ3OM1ex7Vk/E/UXt6y01sB/I09y/gzYq/mN5Bg/mAP8Axd5g4vLLK6Wi+Cjti+LeouuqshPWliy2uuWpx8wpdS2oYx2DOwH5lGxgVjNX4gcG7evDK/fRCyKowtpbBW0hO/Bbc9yaZ6j15xcusT511hLZGbdlPMLLbEmSqtcH8uAJMTTFtoyP3iXGyxYffW9yyjsQAIGzCYgjffHjUf1M5Sv9CLpLJJD3ScjIyO8eZZdrcydhtII3ByPKingoVYt/DjkpUbkPpwMlUk4uAYI7AAdt+RvRbho9Fr1mMSRde2S47AIrCeItk/iprTB3KYlpb7PgwGTOSy22uIAfiDWrhIgzTk0gOvMAwJ5LsQpMzNy5tAO4yCD/AGLw5gU302PtNoDeGEbGYjkzx/8AFaro3ge4VVr8acY25RYLmLenByJ2WXszG/JpNR4VWxdtPbZmEqjBoJHqEMD7cCP/AHrmyTVUaRWyycUywqQ1NMK4DoIzCmnqQwpphSAMUa1G86iGoFAiUKIVFGoFGuoFMCXbAMg7hlKEHghhG9SOiapntNp7RNi5ZxCSAym2STbHqHGMKe+4PeoC3qd6lr/LRL6MFuKChBj1qYlSv4gGx4gjKa1xvwiaLXS9QtahTZcKfMS4GA+C4Acbkc+odwTI2MsINV6anX6UG2tpddbU42XLst0L+FbuxygQMhzHPtD8NaZ72o8+cQt1rrAJ6GNwOHVTMghWt88z9K2sVq3TJRS+HOmXEa5f1JBv3iC0cKAAAi+wAVQB7LPJNW2tvW1Qm8UVOGzxx+m/P0rL+LOr3bTwjECLYRQQuWeQLM3sCoH6iqLruo1jqFu2bxxMr6JUEwASwLZR7e/7GlG9tis2Oh6boLoItW9PcBYswVUJkzO3MbnbjtQN4D0haVQ2ydvQxA/RTIrF6/plzTLauByXZAzWzCXUJ2kMJgBjG/8AnBarrt+Srai5cUBSMWIDJurQbcEtJUxM+lhtWnB9xZNr1CaHopv6ltPmdOGS65Ur8IVyr2QPxMA3LcAbcmvTNForNhAttUtL8gonYCSe5gDc149cEtPp3v8AJyIIYqxVjP8AhxkZHMfSDsrxBg+aboyAJ+HFgwI9Sggwv8Le+2k4c/RJ0el+IfFFm3ZdVdbj3EuW7aqQVLYHYsJXkqI5lhtvXlKxtHBxABIOSvDhSeOfUPmIO42mFS7E+ozcW8BkCudx81CjZeFgkb7n8sU0NEHYKssAGJcnbDLIMTEyCTsN+229XjgoLQm7L3wrqBa1GnuMykvf8p0PxkXE8k3CD+JbhxMbcivVxWK8JeHEOms3bm7m7b1aSEkYqwtLMTHqzIn4mNWXXfEZ09+wsFkZbj3cYygQi4j8UFsiPYVzZX8k/wAJpH8K2NeLuo3Ld6x5TKPLW5qGVyQjFYQZkbgAOSDv6orCajqVxna5dbK9eyKLkSFXJmW2uR9KDIj5zA2ymV1vrhvMb7mVBcaW0cQcC6mCF5JCoSTso7zFUemBzXIgzdGRddm8zEEsfyAr/uyeJrqxx4pfZlJ2wmcwpUq82HQsRBPrukXj+VhAkcwvJmnkX1Ax5RZ7O4G0/dMTP4UDhWEdmJG0S2XRrSGF+G8pMkNFu0CLZB22Lkz3Ukc7VP0Ghu3iE0+4Kgj/AAygayltGVxHpQC6wy7+nbtV2kIi6fSXdTct20X1G2l1D+BgL4LZwPhVWjfjy/nB9M6H4btaVIQBmJJZyN92ZoUfhUZHb57zRdC6Gmlt4r6mJJd4AmWLAAfhUZGF+vvQ+IOsjTWHutuQIRfzOfhX+5+QJ7Vw5MnN0jWKoZ6x4ls2bi23b1tEKBJAPBb2/qfao2ubf/rtXl13UNcYu7FnZsix5JmZH61vulKwsJmSTBYkkk+pi25O5O/esssVFaKjtj7U01Omm2rnNRl6aYU8wptqQFAdUa4ak1FFGtICSNQacXUGowoxTGSl1Ro3sNfKDLEK4J9Ib4iFD4kiccmkSNm/aKKf0t/Bw3tyPcHYj9qqLp2Jq0TtLqL+iYysS5U5SbbwJBU++xPY+oyNjWh6d4tR9r33B7EmUbYtsYkekTv2707pwt2zhc+8Vlgngkdjtw0RuO++1ZTqegawSH3U8NHpYAzufcwsr9fcE9NqXZj0bHrPSU1VoAmDzbdYMe/+0p9qzfSrz6TVizdcFH+7MtCKcM7bqW2WQuJX5iOwqB07rT2DKGRBZ1PwtAyaR2MYgHaN5mIp7xF1yxqUINsrcCkAl1ERuAQRDid4I7dqtRa14FlV1jX56u6+ceryyrDJGtIQQRIIAgTuIn1TUINtHfBdpgk2yJEzAO0+8BeY9Tli6CFTJoxZVXyw4JMEorgyFJDArMbkcb1Fw2+LjkmARHw5EMI52fsD+20daIY9O4CjMy8egzDj0kIvIO+0dj8wp3rJUFG9NwIFW3GTNkw2BVtmygwdxE9zR9NYE43GCb+b5pS4WSFJn0RCz+IH8TNAgmtjourWbGI1ZQar/Dc218x3g+hz5YJ9S4neDvxRKdDSM6/h+9buIrqt27cVjbtoWItsuIV7sCMNjvI/F3mtbZ8FWRaS2ZEHK6w+NyUwdc+VQneB7Dg71O6j1q3YtC5dkA/CsEOxicQhggwJMwABvFQOo+J8bSC2FXUXTilsvaYoMcy74kgRbht9hkJnesecpVRVJFv1LXLpdOzhZFtFVEWBPCogPYbgfKsN1/xAL9wOAyratm1JRgzNchrnpnZRhAM7luYpnqXiS55C27kObJS5eLuHa5dlo3HoFsEzhz6ANhuanrIba3lmxLuzb9oUKJO8snPso2nKdccOO32TJ3oiWLsjNnAMYISzAISdlbbZcQTIjcme9TLUoXABUJfSFEMQwYrDwewZvYMF54qMg9JxMzb2AwfFlInGNiSsmRt6yDBG0i26nJiVQXGtesQpDzblyCRA9WcDgqADsa3sgZVz5YUgRBy4kC6oa3EDdR5fvPrgxyNBZ8YGwpTTWhbBKu7XBncuNcUmTjCgl/QF3ghtxG9FZ1EwzFbcvk0QVZLueI2ElratdG4ksVB3AqCOoKVCoGY+WyGFczLZ/FM+okkmAdyODNRJp9jSNXrvHGpaArIkBwWtqPU6epT6yfQwUiBzvuQtU3UOq3L5D3XLHF0XjHF0ZhiAI5XGeTAO5MBOl9Nvau5/9uhAyDPceAqEgA7d5g7fPiBvGtr6VABLBsYyDAwSABtE5O3w7CYO7QM9LoZf2vCCm55itGnIttZBJLspVScp+H8X7itDFGqYoifkRE/VVC/2pCK4Jytm8VQ2abNPEUBWoKGWFNkVIZabK0AZACiUUlEKkAxRihFEKYwxRgUAoxQBa9C6gUuKhIwaQJ5DdoPsd9q1hxZSrAMCIIO4NYK25BBHIMitTp+qDyS/5VJI+Y7T9YrSLIkiFr/C5UFrJLgQQhjPZi3pbhjPv3AO55zt7TRCuuMFfSw4gSfSd423HzMTAmRc6xd843UuMsmcd8eB6SmTentv9QN9o+v1LXLpuEiWYEwGAEKAsSxI47HuO5rpV+mRBcFYPqiLeaK5VScIEwDIOLCYnKRvIrns8FoSFyMgFxl6xjLSsSdgO/Amp+i0RuyqwHC4qpgZgAAw3GUAbEAEbdhDD9Hu2CA1t7dosDcfEXIEkgQMoiWjaZubzzV3QEMMV9Oykgs26ZsBupLny3QQAd57HinLeuxtxbCJlee7bIVFMoQ6FWHEDI+r2jbamrEkZBiqm4A5YIxZtyqn83zkbEDcUjozCSMZbyjC/ARDYjBZLmCSo79gWkMCRc6rduXAWLOQxVRdIZUW8oYl1EYzCyBsMT7QWbWOJFtba+ZiFtwJj/EVpG5nHEyY+8iRBFC1vkCCwyU2xAzCytoCdsAQm/LTImAaEXwCVzMLcS2hggoEOJJQ8HcnmTueRtUXQMe1lv0O6gsIW3ajYgnJkLd2GHnDtICgjvR6wi6y3PMxPlhW+7yUepysh9lIllBE/BIPYMzuoYMpVlsqoOLJNt1nBx6mMAgjgQNhjGh6R4OvM6s0WlW7cBYje5ajFR5J4mCfUQIPBpuSXZNfRnG6WSR5eblVBLYqw3G0Yzt25PEbbip2g8K6y9sqMqQd3HlDfsMxkdvl7bwK058TaXQr5OjQ3WJ/AWMt2zY8/wBOY2mpo67rRgx0aurggBLnqDcAvkIVZ777Coc34h0ZzT+DdRko8kpIxd21CeWAOCVGTtHYKRM/hrVaPwZpkVc185gACzEgbflQHFRPb+Z5Mzp17Ukn7QtgDL0m29wmI29LL7/xDnjbeVqdSqKzuYVVLsT2VQST+wNYyySf+ikkJbtrbAVAEUHYKIH1+tec6DQFdWEKkFLmbeomApLKoJ/BJWB/mS1t1PrmpureNlfIti2u7Y+cuQDcAkB2VhA3IBGwYyHulaUopZ5NxzLk88kgH5yST8zHaobcUykrJ80hNJSTWBoKTQE1xNAaAOJoSaUmgJoAx4ajD0Pl0uNSA4GpxWpkCjUUwHQacU0yKNaBjwNTNBqsTDQVbZgRI/UGoIoxTAsNf4emblmCvOAEkDvG/qHy24HPNVaaJwmeDYBt2iQCPikRsPnEf0q56b1YIIeYkb+wmP5f0+laNLvBB+Y/tBreM3Ri0YzpNhm1FvAAkOjMQTsq7En2GO2/J98oG5FNpt2H6bUU05SsEQtX0KxdMvaUn8wGLe+7LBO/Y1T3fAdslit1wWcOchbbf1T2HOZ3rRX8ivoYK3YspYfqoZf61QDxW1kumst4MpItvbW55Vz2xmSpOxjfY++1EW/AdDH/ANPw2Wd6VZgQBbWQFMqFLEhT7kDeSNpqxTwRpwWJNxgwRWXIKsJjGyqD+FdySTG5MmqbUeKdUqC8yYWifT6YJ5MkEbbKTEnadwd6Pqn+kFCANMQDBZmbgACY45idu5j3rSpX2LRrdH0mzaJNq2qkmWYCWJ9yx3P70Wv6nasgm66rtMHcx9PnWI0PRdXeteel4KXlgpJA42ILAkcgkzMz7bj1bwFdM3WfziTmyZQo7kBmx494HHajir2wsheIeo2mvMlrTpZhputKqxIBLEmDwC3w/MhiCK13hvr9ooLBi21tAWEjFc8nGR2hjuT8yOJArFnRveuNashHuqRDi4pVVLE4Fwd4CMc4ETx8Jqd0jw/pzdfzNYhdkuO6WJW0gghizMY2k7n3B5g1pOq4kr7L+3/pCstcxCvjuASPUzcKqL3JMCPmfY1Z6bW3L1tw9p9MYZBmVLTuuSqOw2Mnk8SNzF6L9kYJ9mXzBaBRbmDQsE8MwHqJYnbeD2kU/wBUcMjpniSArYkZgN2HsSs7/r2rnlXiKVlcLnmP8QZLfw4/C1wkln+eOyj6E+0SDQIoUADYAQB8hwKUtWLdmqVBGhNAXoS9SMI0JNAXoS1ABFqEmhyoS1AFN5NL9nqf5NcLNICuOmrvKqyFml8imBWBKILVgdMKE6WgCGBRCnzp6TyaAGiAaC9dZrYtkmFurcUz8PIJH0LZfKAfenzp6Yv24E+xn5cHIfquX7VpB7JkT9F4qZbbrc9VwbW2buZjG5HcbnIbNB4M0XTvFbghbwFyRkcBi4BMiF+G5CwYEH6wapNUgkEnZwQT3kYkt9d1ufrHelKSgJ2e2/kvE7Ffh3HHcT/B866VBMys1vUfFNm0ispN5nE20t7ltwJJOyCSBvvvwaiaPxmhOOqt/ZjmVDZK9qZgBnHwtxyIE7kVnGWbyOog3dPciI/xVW4JHsdyY94qoUhCG4Rj94giCu/biQJj5/rS+Mdnp/WOq2LKRqCpDCQmObN9EgyPnx86r+h9T0V5/TaFm6SVCXbaqx3IEcqSY4mdjttWL+y4+aGJJS7a06kkwqEAhQeQAAR9DtUZBNt+BjLKRIiCrSgGyTJkDaVB2in8bXoWj1Pq3X7OmUeYTkR6LaDK43+yo/vAqBp9dpupobZFwMkO1p5RxOwMKSGE7d9423Fee9UuvhbuM5a7qQ9y68wwAJQIpHwjb34gbAUha6nlMrY3Ltk21YH1FboZfV8tv2ihY/rsLL7qH2LTnCwuo1WHpcLdK2AB6mV7gHq/EYG2/IFXnUNdoPs9q/5VtpUtYQqEjHZsx8KhSIJIO8ASYrCaYgs7L8IFxbY+SrAk/wATOAffKjGkYlbR3AxEfUlkQ+wGZJ+dxq04XWybo0h8bXcLk4F38v7MFBCqGDFmIYTtsIaZbfcSAXRVhS53LsXkkkkkAF2J3JMDngbe9ZzS2srknuAe0nISJ9oQAfUvxNajT8VzZaWkaQRMNykNymppCa5zQdNygL0FcaACzpM6bJpC9ABlqTOmmuUJekBZGz8qHy6t8KQ2R7VQiq8uu8urM6UUn2MUAQPLrvLqf9krvsdAFebVINODVgdGaE6Q+1AENtFttTNuyoJDxDQDM487ZRuB/ENwYPuDaLZPcTRHSg8j96YFHq/D4M5NgjMHAchQDi4+7vqPLMh02IQ+gbVF/wCxb4NwNbeHtWiHCl0LoUE528hB+8M/PeK0ljS3LZ+5cqO6kZKf05FIbkGX0onu+ndrbH9ipn9TWsctdkuH0YjWk2lUkjKzqM+R8LcEfLJIj6e9Vus0lyLhVXa2rMVZQSuOREyOO/716Tc6laO1xtUg9rqrdG24GV1H/r2pv7do2/8AyLPeBc0+jJ9uyqe9X80X6TwZgdczNcuY7xd00gAwW8oyY/65+dR8LiC55quhOmuRmrLJa5aWdxvsx/cV6NY0ukmVfSEn20iydo2xu+1P6jpOldTl9mIhgSNPcBAMTuL0jgftT+WP2PgzzXU6dmW0FViqWFBgMfibLeB7qdz712ocC5bkj7vRqRJ2yOnLr/xsu30r0VtPpV2B0yD/APVbftAyvbCAOKbGq09vdb9lD7WdJow23HOZ5pvPDwSxyMB0/SFVFthiGu2kAUhiUZmZ/hk5Sqbc8d6uP+7t85XLqiyj5km6y2QPMJBGV2JOLHgGMRWmPWw4hX197t8Qsr+nlJb/AK11vINklizYPa45a9e+uTSf+Kl+0KqSD436VFnoYWXEsW3LQypJbI+XlDOBMZQFjjIkkSks1YEHeSbjHlm/oBwBTflxXPJuTtmiVEQ2qQpUh6CKkYzjQMtPFaBlpAMMKbNPFabZKAGiKBqdKUBQ0gNVRU1NKGqhDlKKbypQ1ADgpQabypQ1MByaWmsqXKgB0V1N5UudADqmjF00wHrs6BkgXvlQuFPxKD9QD/UU1nXZ0wEbp9g82rf/AKdv/KgPStP/AODa/wDTT/KnMqTKlQAp02wOLVsfS2lPLbQcKB9ABTeVdlQAZx9qEgdgKHKkLUwEdflTbWRRl6QtSENGwKE2BThNITQAw1kU01ipJNAaQEU2KbazUphQEUDIhtUBtVKYUBFICyrqWupiEoqSupgKKWurqAOFEK6uoAKurq6gDhXUtdQAk1xrq6gDhXTXV1MDqSa6uoA6kNLXUgBNCTXV1ACUJpa6gADSGkrqQAmgNdXUAC1NtXV1A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://www.metmuseum.org/toah/images/h2/h2_37.191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33" y="86048"/>
            <a:ext cx="3875117" cy="343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1080655"/>
            <a:ext cx="395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Reduce Trade on Silk Road because they are Ethnocentric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20940" cy="548640"/>
          </a:xfrm>
        </p:spPr>
        <p:txBody>
          <a:bodyPr/>
          <a:lstStyle/>
          <a:p>
            <a:r>
              <a:rPr lang="en-US" b="1" dirty="0" smtClean="0"/>
              <a:t>Confucianism is restored in china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4419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1) Civil Service Exams are reinstated: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Merit Based Bureaucracy (Ability)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Government Officials are highly honored</a:t>
            </a:r>
          </a:p>
          <a:p>
            <a:pPr marL="0" indent="0"/>
            <a:endParaRPr lang="en-US" sz="1100" dirty="0" smtClean="0"/>
          </a:p>
          <a:p>
            <a:pPr marL="0" indent="0"/>
            <a:r>
              <a:rPr lang="en-US" sz="2800" dirty="0" smtClean="0"/>
              <a:t>2) Confucian Schools are built.</a:t>
            </a:r>
          </a:p>
          <a:p>
            <a:pPr marL="0" indent="0"/>
            <a:endParaRPr lang="en-US" sz="1100" dirty="0" smtClean="0"/>
          </a:p>
          <a:p>
            <a:pPr marL="0" indent="0"/>
            <a:r>
              <a:rPr lang="en-US" sz="2800" dirty="0" smtClean="0"/>
              <a:t>3) Confucian Values: Education, Family, Lead by Example</a:t>
            </a:r>
          </a:p>
          <a:p>
            <a:endParaRPr lang="en-US" sz="1100" dirty="0" smtClean="0"/>
          </a:p>
          <a:p>
            <a:r>
              <a:rPr lang="en-US" sz="2800" dirty="0" smtClean="0"/>
              <a:t>4) Neo-Confucianism: Mixture of Daoism, Buddhism and Confucianism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nfucian social order 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6926"/>
            <a:ext cx="9125227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20940" cy="548640"/>
          </a:xfrm>
        </p:spPr>
        <p:txBody>
          <a:bodyPr/>
          <a:lstStyle/>
          <a:p>
            <a:r>
              <a:rPr lang="en-US" b="1" dirty="0" smtClean="0"/>
              <a:t>An Age of Exploration for 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Zheng He Explores the </a:t>
            </a:r>
            <a:r>
              <a:rPr lang="en-US" sz="4000" dirty="0" smtClean="0"/>
              <a:t>Indian Ocean Basin(1405</a:t>
            </a:r>
            <a:r>
              <a:rPr lang="en-US" sz="4000" dirty="0"/>
              <a:t>)</a:t>
            </a:r>
          </a:p>
          <a:p>
            <a:pPr lvl="1">
              <a:defRPr/>
            </a:pPr>
            <a:r>
              <a:rPr lang="en-US" sz="3600" dirty="0"/>
              <a:t>Show </a:t>
            </a:r>
            <a:r>
              <a:rPr lang="en-US" sz="3600" dirty="0" smtClean="0"/>
              <a:t>powers </a:t>
            </a:r>
            <a:r>
              <a:rPr lang="en-US" sz="3600" dirty="0"/>
              <a:t>and </a:t>
            </a:r>
            <a:r>
              <a:rPr lang="en-US" sz="3600" dirty="0" smtClean="0"/>
              <a:t>splendor of China</a:t>
            </a:r>
            <a:endParaRPr lang="en-US" sz="3600" dirty="0"/>
          </a:p>
          <a:p>
            <a:pPr lvl="1">
              <a:defRPr/>
            </a:pPr>
            <a:r>
              <a:rPr lang="en-US" sz="3600" dirty="0" smtClean="0"/>
              <a:t>Establishes a Tribute </a:t>
            </a:r>
            <a:r>
              <a:rPr lang="en-US" sz="3600" dirty="0"/>
              <a:t>System</a:t>
            </a:r>
          </a:p>
          <a:p>
            <a:pPr lvl="1">
              <a:defRPr/>
            </a:pPr>
            <a:r>
              <a:rPr lang="en-US" sz="3600" dirty="0"/>
              <a:t>Distributed gifts to show Chinese superiority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ing 6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9144000" cy="57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ing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6075"/>
            <a:ext cx="9144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1495</TotalTime>
  <Words>577</Words>
  <Application>Microsoft Office PowerPoint</Application>
  <PresentationFormat>On-screen Show (4:3)</PresentationFormat>
  <Paragraphs>141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Angles</vt:lpstr>
      <vt:lpstr>The Ming Dynasty and Ottoman Empire </vt:lpstr>
      <vt:lpstr>Ming Dynasty – A return to Chinese rule</vt:lpstr>
      <vt:lpstr>PowerPoint Presentation</vt:lpstr>
      <vt:lpstr>Ming Dynasty </vt:lpstr>
      <vt:lpstr>Confucianism is restored in china </vt:lpstr>
      <vt:lpstr>PowerPoint Presentation</vt:lpstr>
      <vt:lpstr>An Age of Exploration for China</vt:lpstr>
      <vt:lpstr>PowerPoint Presentation</vt:lpstr>
      <vt:lpstr>PowerPoint Presentation</vt:lpstr>
      <vt:lpstr>PowerPoint Presentation</vt:lpstr>
      <vt:lpstr>PowerPoint Presentation</vt:lpstr>
      <vt:lpstr>A RETURN TO ISOLATION</vt:lpstr>
      <vt:lpstr>PowerPoint Presentation</vt:lpstr>
      <vt:lpstr>Ming Fall</vt:lpstr>
      <vt:lpstr>Rise of the Ottoman Empire- The Ottoman Turks</vt:lpstr>
      <vt:lpstr>PowerPoint Presentation</vt:lpstr>
      <vt:lpstr>PowerPoint Presentation</vt:lpstr>
      <vt:lpstr>Reasons for Success</vt:lpstr>
      <vt:lpstr>Exploration Routes to get to India/China</vt:lpstr>
      <vt:lpstr>Ottoman Achievements and Golden Age</vt:lpstr>
      <vt:lpstr>PowerPoint Presentation</vt:lpstr>
      <vt:lpstr>PowerPoint Presentation</vt:lpstr>
      <vt:lpstr>Ottoman gov’t/law </vt:lpstr>
      <vt:lpstr>Ottoman Empire’s Golden Age Achievements: </vt:lpstr>
      <vt:lpstr>PowerPoint Presentation</vt:lpstr>
      <vt:lpstr>PowerPoint Presentation</vt:lpstr>
      <vt:lpstr>PowerPoint Presentation</vt:lpstr>
      <vt:lpstr>Qur’an Page: Arabic Calligraphy</vt:lpstr>
      <vt:lpstr>PowerPoint Presentation</vt:lpstr>
      <vt:lpstr>PowerPoint Presentation</vt:lpstr>
      <vt:lpstr>Prayer Rug, 16c Ottoman Empire</vt:lpstr>
      <vt:lpstr>Illuminated Qur’an Page</vt:lpstr>
      <vt:lpstr>Ottoman Cannon</vt:lpstr>
      <vt:lpstr>Major concepts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Ming Dynasty and Ottoman Empire</dc:title>
  <dc:creator>Alicia Cordaro</dc:creator>
  <cp:lastModifiedBy>Sachem Central School District</cp:lastModifiedBy>
  <cp:revision>15</cp:revision>
  <dcterms:created xsi:type="dcterms:W3CDTF">2013-05-13T12:40:46Z</dcterms:created>
  <dcterms:modified xsi:type="dcterms:W3CDTF">2017-03-29T16:41:37Z</dcterms:modified>
</cp:coreProperties>
</file>