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303" r:id="rId3"/>
    <p:sldId id="286" r:id="rId4"/>
    <p:sldId id="289" r:id="rId5"/>
    <p:sldId id="287" r:id="rId6"/>
    <p:sldId id="290" r:id="rId7"/>
    <p:sldId id="291" r:id="rId8"/>
    <p:sldId id="294" r:id="rId9"/>
    <p:sldId id="298" r:id="rId10"/>
    <p:sldId id="299" r:id="rId11"/>
    <p:sldId id="300" r:id="rId12"/>
    <p:sldId id="301" r:id="rId13"/>
    <p:sldId id="302" r:id="rId14"/>
    <p:sldId id="297" r:id="rId15"/>
    <p:sldId id="270" r:id="rId16"/>
    <p:sldId id="282" r:id="rId17"/>
    <p:sldId id="284"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EB079B1-9BF3-4D44-8966-F8F17235AAA5}" type="datetimeFigureOut">
              <a:rPr lang="en-US" smtClean="0"/>
              <a:pPr/>
              <a:t>1/30/17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A0359E9-E882-427E-99B9-428CFE99CE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B079B1-9BF3-4D44-8966-F8F17235AAA5}" type="datetimeFigureOut">
              <a:rPr lang="en-US" smtClean="0"/>
              <a:pPr/>
              <a:t>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B079B1-9BF3-4D44-8966-F8F17235AAA5}" type="datetimeFigureOut">
              <a:rPr lang="en-US" smtClean="0"/>
              <a:pPr/>
              <a:t>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EB079B1-9BF3-4D44-8966-F8F17235AAA5}" type="datetimeFigureOut">
              <a:rPr lang="en-US" smtClean="0"/>
              <a:pPr/>
              <a:t>1/30/17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A0359E9-E882-427E-99B9-428CFE99CE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EB079B1-9BF3-4D44-8966-F8F17235AAA5}" type="datetimeFigureOut">
              <a:rPr lang="en-US" smtClean="0"/>
              <a:pPr/>
              <a:t>1/30/17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A0359E9-E882-427E-99B9-428CFE99CE9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EB079B1-9BF3-4D44-8966-F8F17235AAA5}" type="datetimeFigureOut">
              <a:rPr lang="en-US" smtClean="0"/>
              <a:pPr/>
              <a:t>1/30/17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EB079B1-9BF3-4D44-8966-F8F17235AAA5}" type="datetimeFigureOut">
              <a:rPr lang="en-US" smtClean="0"/>
              <a:pPr/>
              <a:t>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A0359E9-E882-427E-99B9-428CFE99CE9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EB079B1-9BF3-4D44-8966-F8F17235AAA5}" type="datetimeFigureOut">
              <a:rPr lang="en-US" smtClean="0"/>
              <a:pPr/>
              <a:t>1/30/17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B079B1-9BF3-4D44-8966-F8F17235AAA5}" type="datetimeFigureOut">
              <a:rPr lang="en-US" smtClean="0"/>
              <a:pPr/>
              <a:t>1/30/17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EB079B1-9BF3-4D44-8966-F8F17235AAA5}" type="datetimeFigureOut">
              <a:rPr lang="en-US" smtClean="0"/>
              <a:pPr/>
              <a:t>1/30/17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EB079B1-9BF3-4D44-8966-F8F17235AAA5}" type="datetimeFigureOut">
              <a:rPr lang="en-US" smtClean="0"/>
              <a:pPr/>
              <a:t>1/30/17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0359E9-E882-427E-99B9-428CFE99CE9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EB079B1-9BF3-4D44-8966-F8F17235AAA5}" type="datetimeFigureOut">
              <a:rPr lang="en-US" smtClean="0"/>
              <a:pPr/>
              <a:t>1/30/17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A0359E9-E882-427E-99B9-428CFE99CE9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371600"/>
            <a:ext cx="8458200" cy="1222375"/>
          </a:xfrm>
        </p:spPr>
        <p:txBody>
          <a:bodyPr/>
          <a:lstStyle/>
          <a:p>
            <a:r>
              <a:rPr lang="en-US" dirty="0" smtClean="0"/>
              <a:t>Western Europe in the middle ages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valry.jpg"/>
          <p:cNvPicPr>
            <a:picLocks noGrp="1" noChangeAspect="1"/>
          </p:cNvPicPr>
          <p:nvPr>
            <p:ph idx="1"/>
          </p:nvPr>
        </p:nvPicPr>
        <p:blipFill>
          <a:blip r:embed="rId2" cstate="print"/>
          <a:stretch>
            <a:fillRect/>
          </a:stretch>
        </p:blipFill>
        <p:spPr>
          <a:xfrm>
            <a:off x="533400" y="1201468"/>
            <a:ext cx="8289063" cy="4626779"/>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apult 1.gif"/>
          <p:cNvPicPr>
            <a:picLocks noGrp="1" noChangeAspect="1"/>
          </p:cNvPicPr>
          <p:nvPr>
            <p:ph idx="1"/>
          </p:nvPr>
        </p:nvPicPr>
        <p:blipFill>
          <a:blip r:embed="rId2" cstate="print"/>
          <a:stretch>
            <a:fillRect/>
          </a:stretch>
        </p:blipFill>
        <p:spPr>
          <a:xfrm>
            <a:off x="1752600" y="914400"/>
            <a:ext cx="6194956" cy="4634858"/>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apon 1.gif"/>
          <p:cNvPicPr>
            <a:picLocks noGrp="1" noChangeAspect="1"/>
          </p:cNvPicPr>
          <p:nvPr>
            <p:ph idx="1"/>
          </p:nvPr>
        </p:nvPicPr>
        <p:blipFill>
          <a:blip r:embed="rId2" cstate="print"/>
          <a:stretch>
            <a:fillRect/>
          </a:stretch>
        </p:blipFill>
        <p:spPr>
          <a:xfrm>
            <a:off x="2743200" y="0"/>
            <a:ext cx="3657600" cy="6858002"/>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th 9.jpg"/>
          <p:cNvPicPr>
            <a:picLocks noGrp="1" noChangeAspect="1"/>
          </p:cNvPicPr>
          <p:nvPr>
            <p:ph idx="1"/>
          </p:nvPr>
        </p:nvPicPr>
        <p:blipFill>
          <a:blip r:embed="rId2" cstate="print"/>
          <a:stretch>
            <a:fillRect/>
          </a:stretch>
        </p:blipFill>
        <p:spPr>
          <a:xfrm>
            <a:off x="2667000" y="236966"/>
            <a:ext cx="4267200" cy="6107557"/>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066800"/>
          </a:xfrm>
        </p:spPr>
        <p:txBody>
          <a:bodyPr>
            <a:normAutofit/>
          </a:bodyPr>
          <a:lstStyle/>
          <a:p>
            <a:r>
              <a:rPr lang="en-US" dirty="0" smtClean="0"/>
              <a:t>Christianity in Europe</a:t>
            </a:r>
            <a:endParaRPr lang="en-US" dirty="0"/>
          </a:p>
        </p:txBody>
      </p:sp>
      <p:sp>
        <p:nvSpPr>
          <p:cNvPr id="3" name="Content Placeholder 2"/>
          <p:cNvSpPr>
            <a:spLocks noGrp="1"/>
          </p:cNvSpPr>
          <p:nvPr>
            <p:ph idx="1"/>
          </p:nvPr>
        </p:nvSpPr>
        <p:spPr>
          <a:xfrm>
            <a:off x="304800" y="1066800"/>
            <a:ext cx="8686800" cy="5486400"/>
          </a:xfrm>
        </p:spPr>
        <p:txBody>
          <a:bodyPr>
            <a:normAutofit fontScale="92500"/>
          </a:bodyPr>
          <a:lstStyle/>
          <a:p>
            <a:r>
              <a:rPr lang="en-US" b="1" dirty="0" smtClean="0"/>
              <a:t>Christianity becomes the major religion in Europe</a:t>
            </a:r>
          </a:p>
          <a:p>
            <a:r>
              <a:rPr lang="en-US" b="1" dirty="0" smtClean="0"/>
              <a:t>Church Unifies People of Europe</a:t>
            </a:r>
            <a:r>
              <a:rPr lang="en-US" dirty="0" smtClean="0"/>
              <a:t> </a:t>
            </a:r>
          </a:p>
          <a:p>
            <a:pPr lvl="1"/>
            <a:r>
              <a:rPr lang="en-US" dirty="0" smtClean="0"/>
              <a:t>Only Source of Hope (SALVATION)</a:t>
            </a:r>
          </a:p>
          <a:p>
            <a:pPr lvl="1"/>
            <a:r>
              <a:rPr lang="en-US" dirty="0" smtClean="0"/>
              <a:t>Provides Social Services (Education, Medicine, Care for Poor)</a:t>
            </a:r>
          </a:p>
          <a:p>
            <a:pPr lvl="1"/>
            <a:r>
              <a:rPr lang="en-US" dirty="0" smtClean="0"/>
              <a:t>Stability and Order (Canon Law)</a:t>
            </a:r>
          </a:p>
          <a:p>
            <a:pPr lvl="1"/>
            <a:r>
              <a:rPr lang="en-US" dirty="0" smtClean="0"/>
              <a:t>Enormous Wealth (1/4 of Land) + Tithes (Tax/Donation)</a:t>
            </a:r>
          </a:p>
          <a:p>
            <a:r>
              <a:rPr lang="en-US" b="1" dirty="0"/>
              <a:t>The Papacy</a:t>
            </a:r>
          </a:p>
          <a:p>
            <a:pPr lvl="1"/>
            <a:r>
              <a:rPr lang="en-US" dirty="0"/>
              <a:t>Strong Leadership – Took over for Roman </a:t>
            </a:r>
            <a:r>
              <a:rPr lang="en-US" dirty="0" smtClean="0"/>
              <a:t>Emperors</a:t>
            </a:r>
          </a:p>
          <a:p>
            <a:pPr lvl="1"/>
            <a:r>
              <a:rPr lang="en-US" dirty="0" smtClean="0"/>
              <a:t>Most Powerful leaders in Europe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iptorium.jpg"/>
          <p:cNvPicPr>
            <a:picLocks noGrp="1" noChangeAspect="1"/>
          </p:cNvPicPr>
          <p:nvPr>
            <p:ph idx="1"/>
          </p:nvPr>
        </p:nvPicPr>
        <p:blipFill>
          <a:blip r:embed="rId2" cstate="print"/>
          <a:stretch>
            <a:fillRect/>
          </a:stretch>
        </p:blipFill>
        <p:spPr>
          <a:xfrm>
            <a:off x="152400" y="1066800"/>
            <a:ext cx="8644538" cy="4114800"/>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iptoria.jpg"/>
          <p:cNvPicPr>
            <a:picLocks noGrp="1" noChangeAspect="1"/>
          </p:cNvPicPr>
          <p:nvPr>
            <p:ph idx="1"/>
          </p:nvPr>
        </p:nvPicPr>
        <p:blipFill>
          <a:blip r:embed="rId2" cstate="print"/>
          <a:stretch>
            <a:fillRect/>
          </a:stretch>
        </p:blipFill>
        <p:spPr>
          <a:xfrm>
            <a:off x="1676400" y="308769"/>
            <a:ext cx="5410200" cy="6387042"/>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Voltaire</a:t>
            </a:r>
            <a:endParaRPr lang="en-US" dirty="0"/>
          </a:p>
        </p:txBody>
      </p:sp>
      <p:sp>
        <p:nvSpPr>
          <p:cNvPr id="3" name="Content Placeholder 2"/>
          <p:cNvSpPr>
            <a:spLocks noGrp="1"/>
          </p:cNvSpPr>
          <p:nvPr>
            <p:ph idx="1"/>
          </p:nvPr>
        </p:nvSpPr>
        <p:spPr/>
        <p:txBody>
          <a:bodyPr>
            <a:normAutofit/>
          </a:bodyPr>
          <a:lstStyle/>
          <a:p>
            <a:pPr algn="ctr">
              <a:buNone/>
            </a:pPr>
            <a:endParaRPr lang="en-US" sz="4000" b="1" dirty="0" smtClean="0"/>
          </a:p>
          <a:p>
            <a:pPr algn="ctr">
              <a:buNone/>
            </a:pPr>
            <a:r>
              <a:rPr lang="en-US" sz="4000" b="1" dirty="0" smtClean="0"/>
              <a:t>“The Holy Roman Empire was neither Holy, nor Roman, nor an Empire”</a:t>
            </a:r>
            <a:endParaRPr lang="en-US" sz="4000" b="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dirty="0" smtClean="0"/>
              <a:t>Pope Urban II</a:t>
            </a:r>
            <a:endParaRPr lang="en-US" dirty="0"/>
          </a:p>
        </p:txBody>
      </p:sp>
      <p:sp>
        <p:nvSpPr>
          <p:cNvPr id="3" name="Content Placeholder 2"/>
          <p:cNvSpPr>
            <a:spLocks noGrp="1"/>
          </p:cNvSpPr>
          <p:nvPr>
            <p:ph idx="1"/>
          </p:nvPr>
        </p:nvSpPr>
        <p:spPr>
          <a:xfrm>
            <a:off x="304800" y="1066800"/>
            <a:ext cx="8686800" cy="5791200"/>
          </a:xfrm>
        </p:spPr>
        <p:txBody>
          <a:bodyPr>
            <a:normAutofit fontScale="77500" lnSpcReduction="20000"/>
          </a:bodyPr>
          <a:lstStyle/>
          <a:p>
            <a:pPr>
              <a:buNone/>
            </a:pPr>
            <a:r>
              <a:rPr lang="en-US" b="1" i="1" dirty="0" smtClean="0"/>
              <a:t>"</a:t>
            </a:r>
            <a:r>
              <a:rPr lang="en-US" sz="3400" b="1" i="1" dirty="0" smtClean="0"/>
              <a:t>The noble race of Franks must come to the aid their fellow Christians in the East. The infidel Turks are advancing into the heart of Eastern Christendom; Christians are being oppressed and attacked; churches and holy places are being defiled. Jerusalem is groaning under the Saracen yoke. The Holy </a:t>
            </a:r>
            <a:r>
              <a:rPr lang="en-US" sz="3400" b="1" i="1" dirty="0" err="1" smtClean="0"/>
              <a:t>Sepulchre</a:t>
            </a:r>
            <a:r>
              <a:rPr lang="en-US" sz="3400" b="1" i="1" dirty="0" smtClean="0"/>
              <a:t> is in Moslem hands and has been turned into a mosque. Pilgrims are harassed and even prevented from access to the Holy Land.</a:t>
            </a:r>
            <a:r>
              <a:rPr lang="en-US" sz="3400" b="1" dirty="0" smtClean="0"/>
              <a:t>  </a:t>
            </a:r>
            <a:r>
              <a:rPr lang="en-US" sz="3400" b="1" i="1" dirty="0" smtClean="0"/>
              <a:t>The West must march to the defense of the East. All should go, rich and poor alike. The Franks must stop their internal wars and squabbles. Let them go instead against the infidel and fight a righteous war.</a:t>
            </a:r>
            <a:r>
              <a:rPr lang="en-US" sz="3400" b="1" dirty="0" smtClean="0"/>
              <a:t>  </a:t>
            </a:r>
            <a:r>
              <a:rPr lang="en-US" sz="3400" b="1" i="1" dirty="0" smtClean="0"/>
              <a:t>God himself will lead them, for they will be doing His work. There will be absolution and remission of sins for all who die in the service of Christ. Here they are poor and miserable sinners; there they will be rich and happy. Let none hesitate; they must march next summer. God wills it! </a:t>
            </a:r>
            <a:endParaRPr lang="en-US" sz="3400"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usades%20Siege%20Weapons.jpg"/>
          <p:cNvPicPr>
            <a:picLocks noGrp="1" noChangeAspect="1"/>
          </p:cNvPicPr>
          <p:nvPr>
            <p:ph idx="1"/>
          </p:nvPr>
        </p:nvPicPr>
        <p:blipFill>
          <a:blip r:embed="rId2" cstate="print"/>
          <a:stretch>
            <a:fillRect/>
          </a:stretch>
        </p:blipFill>
        <p:spPr>
          <a:xfrm>
            <a:off x="1600200" y="16976"/>
            <a:ext cx="5334000" cy="6650293"/>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Europe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4902422"/>
              </p:ext>
            </p:extLst>
          </p:nvPr>
        </p:nvGraphicFramePr>
        <p:xfrm>
          <a:off x="304800" y="1554161"/>
          <a:ext cx="8686800" cy="5077265"/>
        </p:xfrm>
        <a:graphic>
          <a:graphicData uri="http://schemas.openxmlformats.org/drawingml/2006/table">
            <a:tbl>
              <a:tblPr firstRow="1" bandRow="1">
                <a:tableStyleId>{5C22544A-7EE6-4342-B048-85BDC9FD1C3A}</a:tableStyleId>
              </a:tblPr>
              <a:tblGrid>
                <a:gridCol w="2590800"/>
                <a:gridCol w="3124200"/>
                <a:gridCol w="2971800"/>
              </a:tblGrid>
              <a:tr h="851415">
                <a:tc>
                  <a:txBody>
                    <a:bodyPr/>
                    <a:lstStyle/>
                    <a:p>
                      <a:pPr algn="ctr"/>
                      <a:r>
                        <a:rPr lang="en-US" dirty="0" smtClean="0">
                          <a:solidFill>
                            <a:schemeClr val="tx1"/>
                          </a:solidFill>
                        </a:rPr>
                        <a:t>476 – 800</a:t>
                      </a:r>
                    </a:p>
                    <a:p>
                      <a:pPr algn="ctr"/>
                      <a:r>
                        <a:rPr lang="en-US" sz="3200" dirty="0" smtClean="0">
                          <a:solidFill>
                            <a:schemeClr val="tx1"/>
                          </a:solidFill>
                        </a:rPr>
                        <a:t>Dark</a:t>
                      </a:r>
                      <a:r>
                        <a:rPr lang="en-US" sz="3200" baseline="0" dirty="0" smtClean="0">
                          <a:solidFill>
                            <a:schemeClr val="tx1"/>
                          </a:solidFill>
                        </a:rPr>
                        <a:t> Age</a:t>
                      </a:r>
                      <a:endParaRPr lang="en-US" sz="3200" dirty="0">
                        <a:solidFill>
                          <a:schemeClr val="tx1"/>
                        </a:solidFill>
                      </a:endParaRPr>
                    </a:p>
                  </a:txBody>
                  <a:tcPr/>
                </a:tc>
                <a:tc>
                  <a:txBody>
                    <a:bodyPr/>
                    <a:lstStyle/>
                    <a:p>
                      <a:pPr algn="ctr"/>
                      <a:r>
                        <a:rPr lang="en-US" dirty="0" smtClean="0">
                          <a:solidFill>
                            <a:schemeClr val="tx1"/>
                          </a:solidFill>
                        </a:rPr>
                        <a:t>800 - 1204</a:t>
                      </a:r>
                    </a:p>
                    <a:p>
                      <a:pPr algn="ctr"/>
                      <a:r>
                        <a:rPr lang="en-US" sz="3200" dirty="0" smtClean="0">
                          <a:solidFill>
                            <a:schemeClr val="tx1"/>
                          </a:solidFill>
                        </a:rPr>
                        <a:t>Middle Age</a:t>
                      </a:r>
                    </a:p>
                  </a:txBody>
                  <a:tcPr/>
                </a:tc>
                <a:tc>
                  <a:txBody>
                    <a:bodyPr/>
                    <a:lstStyle/>
                    <a:p>
                      <a:pPr algn="ctr"/>
                      <a:r>
                        <a:rPr lang="en-US" dirty="0" smtClean="0">
                          <a:solidFill>
                            <a:schemeClr val="tx1"/>
                          </a:solidFill>
                        </a:rPr>
                        <a:t>1204 - 1450</a:t>
                      </a:r>
                    </a:p>
                    <a:p>
                      <a:pPr algn="ctr"/>
                      <a:r>
                        <a:rPr lang="en-US" sz="3200" dirty="0" smtClean="0">
                          <a:solidFill>
                            <a:schemeClr val="tx1"/>
                          </a:solidFill>
                        </a:rPr>
                        <a:t>High Middle Age</a:t>
                      </a:r>
                    </a:p>
                  </a:txBody>
                  <a:tcPr/>
                </a:tc>
              </a:tr>
              <a:tr h="4223825">
                <a:tc>
                  <a:txBody>
                    <a:bodyPr/>
                    <a:lstStyle/>
                    <a:p>
                      <a:r>
                        <a:rPr lang="en-US" dirty="0" smtClean="0"/>
                        <a:t>Fall of Rome</a:t>
                      </a:r>
                    </a:p>
                    <a:p>
                      <a:endParaRPr lang="en-US" dirty="0" smtClean="0"/>
                    </a:p>
                    <a:p>
                      <a:r>
                        <a:rPr lang="en-US" dirty="0" smtClean="0"/>
                        <a:t>De Urbanization</a:t>
                      </a:r>
                    </a:p>
                    <a:p>
                      <a:endParaRPr lang="en-US" dirty="0" smtClean="0"/>
                    </a:p>
                    <a:p>
                      <a:r>
                        <a:rPr lang="en-US" dirty="0" smtClean="0"/>
                        <a:t>Learning Declines</a:t>
                      </a:r>
                    </a:p>
                    <a:p>
                      <a:endParaRPr lang="en-US" dirty="0" smtClean="0"/>
                    </a:p>
                    <a:p>
                      <a:r>
                        <a:rPr lang="en-US" dirty="0" smtClean="0"/>
                        <a:t>Language is Lost</a:t>
                      </a:r>
                    </a:p>
                    <a:p>
                      <a:endParaRPr lang="en-US" dirty="0" smtClean="0"/>
                    </a:p>
                    <a:p>
                      <a:r>
                        <a:rPr lang="en-US" dirty="0" smtClean="0"/>
                        <a:t>Constant</a:t>
                      </a:r>
                      <a:r>
                        <a:rPr lang="en-US" baseline="0" dirty="0" smtClean="0"/>
                        <a:t> Invasion + War</a:t>
                      </a:r>
                    </a:p>
                    <a:p>
                      <a:endParaRPr lang="en-US" baseline="0" dirty="0" smtClean="0"/>
                    </a:p>
                    <a:p>
                      <a:r>
                        <a:rPr lang="en-US" baseline="0" dirty="0" smtClean="0"/>
                        <a:t>Trade Ceases</a:t>
                      </a:r>
                      <a:endParaRPr lang="en-US" dirty="0"/>
                    </a:p>
                  </a:txBody>
                  <a:tcPr/>
                </a:tc>
                <a:tc>
                  <a:txBody>
                    <a:bodyPr/>
                    <a:lstStyle/>
                    <a:p>
                      <a:r>
                        <a:rPr lang="en-US" dirty="0" smtClean="0"/>
                        <a:t>Feudalism Emerges</a:t>
                      </a:r>
                    </a:p>
                    <a:p>
                      <a:endParaRPr lang="en-US" dirty="0" smtClean="0"/>
                    </a:p>
                    <a:p>
                      <a:r>
                        <a:rPr lang="en-US" dirty="0" smtClean="0"/>
                        <a:t>RCC Source of Unity and Stability</a:t>
                      </a:r>
                    </a:p>
                    <a:p>
                      <a:endParaRPr lang="en-US" dirty="0" smtClean="0"/>
                    </a:p>
                    <a:p>
                      <a:r>
                        <a:rPr lang="en-US" dirty="0" smtClean="0"/>
                        <a:t>Holy</a:t>
                      </a:r>
                      <a:r>
                        <a:rPr lang="en-US" baseline="0" dirty="0" smtClean="0"/>
                        <a:t> Roman Empire - Charlemagne</a:t>
                      </a:r>
                    </a:p>
                    <a:p>
                      <a:endParaRPr lang="en-US" baseline="0" dirty="0" smtClean="0"/>
                    </a:p>
                    <a:p>
                      <a:r>
                        <a:rPr lang="en-US" baseline="0" dirty="0" smtClean="0"/>
                        <a:t>No Trade – Economic Self Sufficiency</a:t>
                      </a:r>
                    </a:p>
                    <a:p>
                      <a:endParaRPr lang="en-US" dirty="0"/>
                    </a:p>
                  </a:txBody>
                  <a:tcPr/>
                </a:tc>
                <a:tc>
                  <a:txBody>
                    <a:bodyPr/>
                    <a:lstStyle/>
                    <a:p>
                      <a:r>
                        <a:rPr lang="en-US" dirty="0" smtClean="0"/>
                        <a:t>“Rebirth</a:t>
                      </a:r>
                      <a:r>
                        <a:rPr lang="en-US" baseline="0" dirty="0" smtClean="0"/>
                        <a:t> of Europe”</a:t>
                      </a:r>
                    </a:p>
                    <a:p>
                      <a:endParaRPr lang="en-US" baseline="0" dirty="0" smtClean="0"/>
                    </a:p>
                    <a:p>
                      <a:r>
                        <a:rPr lang="en-US" baseline="0" dirty="0" smtClean="0"/>
                        <a:t>Crusades increase interaction and diffusion</a:t>
                      </a:r>
                    </a:p>
                    <a:p>
                      <a:endParaRPr lang="en-US" baseline="0" dirty="0" smtClean="0"/>
                    </a:p>
                    <a:p>
                      <a:r>
                        <a:rPr lang="en-US" baseline="0" dirty="0" smtClean="0"/>
                        <a:t>New Learning/Tech</a:t>
                      </a:r>
                    </a:p>
                    <a:p>
                      <a:endParaRPr lang="en-US" baseline="0" dirty="0" smtClean="0"/>
                    </a:p>
                    <a:p>
                      <a:r>
                        <a:rPr lang="en-US" baseline="0" dirty="0" smtClean="0"/>
                        <a:t>Trade Re Emerges</a:t>
                      </a:r>
                    </a:p>
                    <a:p>
                      <a:endParaRPr lang="en-US" baseline="0" dirty="0" smtClean="0"/>
                    </a:p>
                    <a:p>
                      <a:r>
                        <a:rPr lang="en-US" baseline="0" smtClean="0"/>
                        <a:t>Urbanization</a:t>
                      </a:r>
                      <a:endParaRPr lang="en-US" dirty="0"/>
                    </a:p>
                  </a:txBody>
                  <a:tcPr/>
                </a:tc>
              </a:tr>
            </a:tbl>
          </a:graphicData>
        </a:graphic>
      </p:graphicFrame>
    </p:spTree>
    <p:extLst>
      <p:ext uri="{BB962C8B-B14F-4D97-AF65-F5344CB8AC3E}">
        <p14:creationId xmlns:p14="http://schemas.microsoft.com/office/powerpoint/2010/main" val="21129124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95-1140_EUR_crusades-CWA_152.jpg"/>
          <p:cNvPicPr>
            <a:picLocks noGrp="1" noChangeAspect="1"/>
          </p:cNvPicPr>
          <p:nvPr>
            <p:ph idx="1"/>
          </p:nvPr>
        </p:nvPicPr>
        <p:blipFill>
          <a:blip r:embed="rId2" cstate="print"/>
          <a:stretch>
            <a:fillRect/>
          </a:stretch>
        </p:blipFill>
        <p:spPr>
          <a:xfrm>
            <a:off x="152400" y="152400"/>
            <a:ext cx="8610600" cy="6626194"/>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ttle%20of%20Crusades1.jpg"/>
          <p:cNvPicPr>
            <a:picLocks noGrp="1" noChangeAspect="1"/>
          </p:cNvPicPr>
          <p:nvPr>
            <p:ph idx="1"/>
          </p:nvPr>
        </p:nvPicPr>
        <p:blipFill>
          <a:blip r:embed="rId2" cstate="print"/>
          <a:stretch>
            <a:fillRect/>
          </a:stretch>
        </p:blipFill>
        <p:spPr>
          <a:xfrm>
            <a:off x="152399" y="1219200"/>
            <a:ext cx="8876381" cy="3810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usades_final.jpg"/>
          <p:cNvPicPr>
            <a:picLocks noGrp="1" noChangeAspect="1"/>
          </p:cNvPicPr>
          <p:nvPr>
            <p:ph idx="1"/>
          </p:nvPr>
        </p:nvPicPr>
        <p:blipFill>
          <a:blip r:embed="rId2" cstate="print"/>
          <a:stretch>
            <a:fillRect/>
          </a:stretch>
        </p:blipFill>
        <p:spPr>
          <a:xfrm>
            <a:off x="0" y="990600"/>
            <a:ext cx="9094557" cy="531381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Requite evil with good and he who is your enemy will become your dearest friend. But none will attain this save those who endure with fortitude and are greatly </a:t>
            </a:r>
            <a:r>
              <a:rPr lang="en-US" dirty="0" err="1" smtClean="0"/>
              <a:t>favoured</a:t>
            </a:r>
            <a:r>
              <a:rPr lang="en-US" dirty="0" smtClean="0"/>
              <a:t> by Allah.</a:t>
            </a:r>
          </a:p>
          <a:p>
            <a:pPr lvl="1"/>
            <a:r>
              <a:rPr lang="en-US" dirty="0" smtClean="0"/>
              <a:t>The Quran</a:t>
            </a:r>
          </a:p>
          <a:p>
            <a:endParaRPr lang="en-US" dirty="0" smtClean="0"/>
          </a:p>
          <a:p>
            <a:r>
              <a:rPr lang="en-US" dirty="0" smtClean="0"/>
              <a:t>"Blessed be the peacemakers" (Matthew 5:9)</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782"/>
            <a:ext cx="8686800" cy="838200"/>
          </a:xfrm>
        </p:spPr>
        <p:txBody>
          <a:bodyPr>
            <a:normAutofit fontScale="90000"/>
          </a:bodyPr>
          <a:lstStyle/>
          <a:p>
            <a:r>
              <a:rPr lang="en-US" dirty="0" smtClean="0"/>
              <a:t>Successor States of the Roman Empire</a:t>
            </a:r>
            <a:endParaRPr lang="en-US" dirty="0"/>
          </a:p>
        </p:txBody>
      </p:sp>
      <p:sp>
        <p:nvSpPr>
          <p:cNvPr id="3" name="Content Placeholder 2"/>
          <p:cNvSpPr>
            <a:spLocks noGrp="1"/>
          </p:cNvSpPr>
          <p:nvPr>
            <p:ph idx="1"/>
          </p:nvPr>
        </p:nvSpPr>
        <p:spPr>
          <a:xfrm>
            <a:off x="304800" y="1066800"/>
            <a:ext cx="8686800" cy="5486400"/>
          </a:xfrm>
        </p:spPr>
        <p:txBody>
          <a:bodyPr>
            <a:normAutofit/>
          </a:bodyPr>
          <a:lstStyle/>
          <a:p>
            <a:r>
              <a:rPr lang="en-US" dirty="0" smtClean="0"/>
              <a:t>Visigoths – Spain</a:t>
            </a:r>
          </a:p>
          <a:p>
            <a:r>
              <a:rPr lang="en-US" dirty="0"/>
              <a:t>Angles and Saxons - England</a:t>
            </a:r>
          </a:p>
          <a:p>
            <a:r>
              <a:rPr lang="en-US" dirty="0" smtClean="0"/>
              <a:t>Franks – France/Germany</a:t>
            </a:r>
          </a:p>
          <a:p>
            <a:pPr lvl="1"/>
            <a:r>
              <a:rPr lang="en-US" dirty="0"/>
              <a:t>Clovis Converts to Christianity</a:t>
            </a:r>
          </a:p>
          <a:p>
            <a:pPr lvl="1"/>
            <a:r>
              <a:rPr lang="en-US" dirty="0"/>
              <a:t>Carolingian Dynasty</a:t>
            </a:r>
          </a:p>
          <a:p>
            <a:pPr lvl="1"/>
            <a:r>
              <a:rPr lang="en-US" dirty="0"/>
              <a:t>Charlemagne – Holy Roman Emperor</a:t>
            </a:r>
          </a:p>
          <a:p>
            <a:pPr lvl="2"/>
            <a:r>
              <a:rPr lang="en-US" dirty="0"/>
              <a:t>No Bureaucracy</a:t>
            </a:r>
          </a:p>
          <a:p>
            <a:pPr lvl="2"/>
            <a:r>
              <a:rPr lang="en-US" dirty="0" err="1"/>
              <a:t>Missi</a:t>
            </a:r>
            <a:r>
              <a:rPr lang="en-US" dirty="0"/>
              <a:t> </a:t>
            </a:r>
            <a:r>
              <a:rPr lang="en-US" dirty="0" err="1"/>
              <a:t>Dominici</a:t>
            </a:r>
            <a:r>
              <a:rPr lang="en-US" dirty="0"/>
              <a:t> – Imperial Officials</a:t>
            </a:r>
          </a:p>
          <a:p>
            <a:pPr lvl="1"/>
            <a:r>
              <a:rPr lang="en-US" dirty="0"/>
              <a:t>Gradual </a:t>
            </a:r>
            <a:r>
              <a:rPr lang="en-US" dirty="0" smtClean="0"/>
              <a:t>Centralization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Vikings – Northern Europe</a:t>
            </a:r>
            <a:endParaRPr lang="en-US" dirty="0"/>
          </a:p>
        </p:txBody>
      </p:sp>
      <p:sp>
        <p:nvSpPr>
          <p:cNvPr id="3" name="Content Placeholder 2"/>
          <p:cNvSpPr>
            <a:spLocks noGrp="1"/>
          </p:cNvSpPr>
          <p:nvPr>
            <p:ph idx="1"/>
          </p:nvPr>
        </p:nvSpPr>
        <p:spPr/>
        <p:txBody>
          <a:bodyPr/>
          <a:lstStyle/>
          <a:p>
            <a:r>
              <a:rPr lang="en-US" dirty="0" smtClean="0"/>
              <a:t>Norse Expansion begins 800 CE</a:t>
            </a:r>
          </a:p>
          <a:p>
            <a:r>
              <a:rPr lang="en-US" dirty="0" smtClean="0"/>
              <a:t>Motivated by population pressure and resistance to Christianity</a:t>
            </a:r>
          </a:p>
          <a:p>
            <a:r>
              <a:rPr lang="en-US" dirty="0" smtClean="0"/>
              <a:t>Great Seafarers</a:t>
            </a:r>
          </a:p>
          <a:p>
            <a:r>
              <a:rPr lang="en-US" dirty="0" smtClean="0"/>
              <a:t>Merchant Communities</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Feudalism: The Political, Social and Economic Structure of the Middle Ages</a:t>
            </a:r>
            <a:endParaRPr lang="en-US" dirty="0"/>
          </a:p>
        </p:txBody>
      </p:sp>
      <p:sp>
        <p:nvSpPr>
          <p:cNvPr id="3" name="Content Placeholder 2"/>
          <p:cNvSpPr>
            <a:spLocks noGrp="1"/>
          </p:cNvSpPr>
          <p:nvPr>
            <p:ph idx="1"/>
          </p:nvPr>
        </p:nvSpPr>
        <p:spPr>
          <a:xfrm>
            <a:off x="152400" y="1447800"/>
            <a:ext cx="8839200" cy="5029200"/>
          </a:xfrm>
        </p:spPr>
        <p:txBody>
          <a:bodyPr>
            <a:normAutofit lnSpcReduction="10000"/>
          </a:bodyPr>
          <a:lstStyle/>
          <a:p>
            <a:pPr marL="0" indent="0">
              <a:buNone/>
            </a:pPr>
            <a:r>
              <a:rPr lang="en-US" dirty="0" smtClean="0"/>
              <a:t>POLITICAL:</a:t>
            </a:r>
          </a:p>
          <a:p>
            <a:pPr>
              <a:buFont typeface="Arial"/>
              <a:buChar char="•"/>
            </a:pPr>
            <a:r>
              <a:rPr lang="en-US" dirty="0" smtClean="0"/>
              <a:t>Decentralized System of Government</a:t>
            </a:r>
          </a:p>
          <a:p>
            <a:pPr>
              <a:buFont typeface="Arial"/>
              <a:buChar char="•"/>
            </a:pPr>
            <a:r>
              <a:rPr lang="en-US" dirty="0" smtClean="0"/>
              <a:t>Regional Kingdoms with limited power</a:t>
            </a:r>
          </a:p>
          <a:p>
            <a:pPr>
              <a:buFont typeface="Arial"/>
              <a:buChar char="•"/>
            </a:pPr>
            <a:r>
              <a:rPr lang="en-US" dirty="0" smtClean="0"/>
              <a:t>Church is the dominant institution</a:t>
            </a:r>
          </a:p>
          <a:p>
            <a:pPr>
              <a:buFont typeface="Arial"/>
              <a:buChar char="•"/>
            </a:pPr>
            <a:r>
              <a:rPr lang="en-US" dirty="0" smtClean="0"/>
              <a:t>Land is the source of power</a:t>
            </a:r>
          </a:p>
          <a:p>
            <a:pPr marL="0" indent="0">
              <a:buNone/>
            </a:pPr>
            <a:r>
              <a:rPr lang="en-US" dirty="0" smtClean="0"/>
              <a:t>SOCIAL:</a:t>
            </a:r>
          </a:p>
          <a:p>
            <a:pPr>
              <a:buFont typeface="Arial"/>
              <a:buChar char="•"/>
            </a:pPr>
            <a:r>
              <a:rPr lang="en-US" dirty="0" smtClean="0"/>
              <a:t>Rigid Social Class Structure (No Mobility)</a:t>
            </a:r>
          </a:p>
          <a:p>
            <a:pPr>
              <a:buFont typeface="Arial"/>
              <a:buChar char="•"/>
            </a:pPr>
            <a:r>
              <a:rPr lang="en-US" dirty="0" smtClean="0"/>
              <a:t>Reciprocal Relationships (Feudal Contracts)</a:t>
            </a:r>
          </a:p>
          <a:p>
            <a:pPr>
              <a:buFont typeface="Arial"/>
              <a:buChar char="•"/>
            </a:pPr>
            <a:r>
              <a:rPr lang="en-US" dirty="0" smtClean="0"/>
              <a:t>Land is exchanged for loyalty/service/labor</a:t>
            </a:r>
          </a:p>
          <a:p>
            <a:pPr marL="0" indent="0">
              <a:buNone/>
            </a:pPr>
            <a:endParaRPr lang="en-US" dirty="0"/>
          </a:p>
          <a:p>
            <a:pPr lvl="1"/>
            <a:endParaRPr lang="en-US" dirty="0" smtClean="0"/>
          </a:p>
          <a:p>
            <a:pPr marL="457200" lvl="1" indent="0">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1143000" y="533400"/>
            <a:ext cx="6629400" cy="6096000"/>
            <a:chOff x="1780" y="1560"/>
            <a:chExt cx="9260" cy="8460"/>
          </a:xfrm>
        </p:grpSpPr>
        <p:sp>
          <p:nvSpPr>
            <p:cNvPr id="6" name="AutoShape 3"/>
            <p:cNvSpPr>
              <a:spLocks noChangeArrowheads="1"/>
            </p:cNvSpPr>
            <p:nvPr/>
          </p:nvSpPr>
          <p:spPr bwMode="auto">
            <a:xfrm>
              <a:off x="1780" y="1560"/>
              <a:ext cx="9260" cy="84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7" name="AutoShape 4"/>
            <p:cNvCxnSpPr>
              <a:cxnSpLocks noChangeShapeType="1"/>
            </p:cNvCxnSpPr>
            <p:nvPr/>
          </p:nvCxnSpPr>
          <p:spPr bwMode="auto">
            <a:xfrm>
              <a:off x="5380" y="3420"/>
              <a:ext cx="2040" cy="0"/>
            </a:xfrm>
            <a:prstGeom prst="straightConnector1">
              <a:avLst/>
            </a:prstGeom>
            <a:noFill/>
            <a:ln w="9525">
              <a:solidFill>
                <a:srgbClr val="000000"/>
              </a:solidFill>
              <a:round/>
              <a:headEnd/>
              <a:tailEnd/>
            </a:ln>
          </p:spPr>
        </p:cxnSp>
        <p:cxnSp>
          <p:nvCxnSpPr>
            <p:cNvPr id="8" name="AutoShape 5"/>
            <p:cNvCxnSpPr>
              <a:cxnSpLocks noChangeShapeType="1"/>
            </p:cNvCxnSpPr>
            <p:nvPr/>
          </p:nvCxnSpPr>
          <p:spPr bwMode="auto">
            <a:xfrm>
              <a:off x="4620" y="4800"/>
              <a:ext cx="3600" cy="0"/>
            </a:xfrm>
            <a:prstGeom prst="straightConnector1">
              <a:avLst/>
            </a:prstGeom>
            <a:noFill/>
            <a:ln w="9525">
              <a:solidFill>
                <a:srgbClr val="000000"/>
              </a:solidFill>
              <a:round/>
              <a:headEnd/>
              <a:tailEnd/>
            </a:ln>
          </p:spPr>
        </p:cxnSp>
        <p:cxnSp>
          <p:nvCxnSpPr>
            <p:cNvPr id="9" name="AutoShape 6"/>
            <p:cNvCxnSpPr>
              <a:cxnSpLocks noChangeShapeType="1"/>
            </p:cNvCxnSpPr>
            <p:nvPr/>
          </p:nvCxnSpPr>
          <p:spPr bwMode="auto">
            <a:xfrm>
              <a:off x="3700" y="6480"/>
              <a:ext cx="5380" cy="0"/>
            </a:xfrm>
            <a:prstGeom prst="straightConnector1">
              <a:avLst/>
            </a:prstGeom>
            <a:noFill/>
            <a:ln w="9525">
              <a:solidFill>
                <a:srgbClr val="000000"/>
              </a:solidFill>
              <a:round/>
              <a:headEnd/>
              <a:tailEnd/>
            </a:ln>
          </p:spPr>
        </p:cxnSp>
        <p:cxnSp>
          <p:nvCxnSpPr>
            <p:cNvPr id="10" name="AutoShape 7"/>
            <p:cNvCxnSpPr>
              <a:cxnSpLocks noChangeShapeType="1"/>
            </p:cNvCxnSpPr>
            <p:nvPr/>
          </p:nvCxnSpPr>
          <p:spPr bwMode="auto">
            <a:xfrm flipV="1">
              <a:off x="2780" y="8140"/>
              <a:ext cx="7220" cy="20"/>
            </a:xfrm>
            <a:prstGeom prst="straightConnector1">
              <a:avLst/>
            </a:prstGeom>
            <a:noFill/>
            <a:ln w="9525">
              <a:solidFill>
                <a:srgbClr val="000000"/>
              </a:solidFill>
              <a:round/>
              <a:headEnd/>
              <a:tailEnd/>
            </a:ln>
          </p:spPr>
        </p:cxnSp>
        <p:sp>
          <p:nvSpPr>
            <p:cNvPr id="11" name="Text Box 8"/>
            <p:cNvSpPr txBox="1">
              <a:spLocks noChangeArrowheads="1"/>
            </p:cNvSpPr>
            <p:nvPr/>
          </p:nvSpPr>
          <p:spPr bwMode="auto">
            <a:xfrm>
              <a:off x="5880" y="2700"/>
              <a:ext cx="114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KING</a:t>
              </a: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268" y="3836"/>
              <a:ext cx="2152" cy="76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   </a:t>
              </a:r>
              <a:r>
                <a:rPr kumimoji="0" lang="en-US" sz="2600" b="0" i="0" u="none" strike="noStrike" cap="none" normalizeH="0" baseline="0" dirty="0" smtClean="0">
                  <a:ln>
                    <a:noFill/>
                  </a:ln>
                  <a:solidFill>
                    <a:schemeClr val="tx1"/>
                  </a:solidFill>
                  <a:effectLst/>
                  <a:latin typeface="Calibri" pitchFamily="34" charset="0"/>
                </a:rPr>
                <a:t>Lords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Text Box 10"/>
            <p:cNvSpPr txBox="1">
              <a:spLocks noChangeArrowheads="1"/>
            </p:cNvSpPr>
            <p:nvPr/>
          </p:nvSpPr>
          <p:spPr bwMode="auto">
            <a:xfrm>
              <a:off x="4620" y="5000"/>
              <a:ext cx="3400" cy="13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rPr>
                <a:t>Knights</a:t>
              </a: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Text Box 11"/>
            <p:cNvSpPr txBox="1">
              <a:spLocks noChangeArrowheads="1"/>
            </p:cNvSpPr>
            <p:nvPr/>
          </p:nvSpPr>
          <p:spPr bwMode="auto">
            <a:xfrm>
              <a:off x="3700" y="6660"/>
              <a:ext cx="5380" cy="1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0" i="0" u="none" strike="noStrike" cap="none" normalizeH="0" baseline="0" dirty="0" smtClean="0">
                  <a:ln>
                    <a:noFill/>
                  </a:ln>
                  <a:solidFill>
                    <a:schemeClr val="tx1"/>
                  </a:solidFill>
                  <a:effectLst/>
                  <a:latin typeface="Calibri" pitchFamily="34" charset="0"/>
                </a:rPr>
                <a:t>    Peasants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 Box 12"/>
            <p:cNvSpPr txBox="1">
              <a:spLocks noChangeArrowheads="1"/>
            </p:cNvSpPr>
            <p:nvPr/>
          </p:nvSpPr>
          <p:spPr bwMode="auto">
            <a:xfrm>
              <a:off x="3140" y="8300"/>
              <a:ext cx="6460" cy="16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Calibri" pitchFamily="34" charset="0"/>
                </a:rPr>
                <a:t>Serfs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rPr>
                <a:t>(Bound to the land)</a:t>
              </a:r>
              <a:endParaRPr kumimoji="0" lang="en-US" sz="1800" b="0" i="0" u="none" strike="noStrike" cap="none" normalizeH="0" baseline="0" dirty="0" smtClean="0">
                <a:ln>
                  <a:noFill/>
                </a:ln>
                <a:solidFill>
                  <a:schemeClr val="tx1"/>
                </a:solidFill>
                <a:effectLst/>
                <a:latin typeface="Calibri"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a:t>
            </a:r>
            <a:endParaRPr lang="en-US" dirty="0"/>
          </a:p>
        </p:txBody>
      </p:sp>
      <p:sp>
        <p:nvSpPr>
          <p:cNvPr id="3" name="Content Placeholder 2"/>
          <p:cNvSpPr>
            <a:spLocks noGrp="1"/>
          </p:cNvSpPr>
          <p:nvPr>
            <p:ph idx="1"/>
          </p:nvPr>
        </p:nvSpPr>
        <p:spPr>
          <a:xfrm>
            <a:off x="304800" y="1554162"/>
            <a:ext cx="8686800" cy="2789237"/>
          </a:xfrm>
        </p:spPr>
        <p:txBody>
          <a:bodyPr>
            <a:normAutofit fontScale="85000" lnSpcReduction="20000"/>
          </a:bodyPr>
          <a:lstStyle/>
          <a:p>
            <a:r>
              <a:rPr lang="en-US" dirty="0" err="1" smtClean="0"/>
              <a:t>Manorialism</a:t>
            </a:r>
            <a:r>
              <a:rPr lang="en-US" dirty="0" smtClean="0"/>
              <a:t>: Economic system of the Middle Ages based on land (The Manor)</a:t>
            </a:r>
          </a:p>
          <a:p>
            <a:r>
              <a:rPr lang="en-US" dirty="0" smtClean="0"/>
              <a:t>Manors are self-sufficient</a:t>
            </a:r>
          </a:p>
          <a:p>
            <a:pPr lvl="1"/>
            <a:r>
              <a:rPr lang="en-US" dirty="0" smtClean="0"/>
              <a:t>Everything needed for survival is on the manor</a:t>
            </a:r>
          </a:p>
          <a:p>
            <a:pPr lvl="1"/>
            <a:r>
              <a:rPr lang="en-US" dirty="0" smtClean="0"/>
              <a:t>No trade/interaction</a:t>
            </a:r>
          </a:p>
          <a:p>
            <a:r>
              <a:rPr lang="en-US" dirty="0" smtClean="0"/>
              <a:t>Barter System: All goods and services are exchanged for labor and protection.</a:t>
            </a:r>
          </a:p>
          <a:p>
            <a:endParaRPr lang="en-US" dirty="0" smtClean="0"/>
          </a:p>
        </p:txBody>
      </p:sp>
      <p:sp>
        <p:nvSpPr>
          <p:cNvPr id="4" name="Rectangle 3"/>
          <p:cNvSpPr/>
          <p:nvPr/>
        </p:nvSpPr>
        <p:spPr>
          <a:xfrm>
            <a:off x="609600" y="55626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Spring Planting</a:t>
            </a:r>
            <a:endParaRPr lang="en-US" dirty="0"/>
          </a:p>
        </p:txBody>
      </p:sp>
      <p:sp>
        <p:nvSpPr>
          <p:cNvPr id="5" name="Rectangle 4"/>
          <p:cNvSpPr/>
          <p:nvPr/>
        </p:nvSpPr>
        <p:spPr>
          <a:xfrm>
            <a:off x="3505200" y="54102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Fallow Field</a:t>
            </a:r>
          </a:p>
          <a:p>
            <a:pPr algn="ctr"/>
            <a:r>
              <a:rPr lang="en-US" dirty="0" smtClean="0"/>
              <a:t>(Empty)</a:t>
            </a:r>
            <a:endParaRPr lang="en-US" dirty="0"/>
          </a:p>
        </p:txBody>
      </p:sp>
      <p:sp>
        <p:nvSpPr>
          <p:cNvPr id="6" name="Rectangle 5"/>
          <p:cNvSpPr/>
          <p:nvPr/>
        </p:nvSpPr>
        <p:spPr>
          <a:xfrm>
            <a:off x="6324600" y="54864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Fall Planting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oth 12.jpg"/>
          <p:cNvPicPr>
            <a:picLocks noGrp="1" noChangeAspect="1"/>
          </p:cNvPicPr>
          <p:nvPr>
            <p:ph idx="1"/>
          </p:nvPr>
        </p:nvPicPr>
        <p:blipFill>
          <a:blip r:embed="rId2" cstate="print"/>
          <a:stretch>
            <a:fillRect/>
          </a:stretch>
        </p:blipFill>
        <p:spPr>
          <a:xfrm>
            <a:off x="1828800" y="0"/>
            <a:ext cx="4648200" cy="6867094"/>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th 8.gif"/>
          <p:cNvPicPr>
            <a:picLocks noGrp="1" noChangeAspect="1"/>
          </p:cNvPicPr>
          <p:nvPr>
            <p:ph idx="1"/>
          </p:nvPr>
        </p:nvPicPr>
        <p:blipFill>
          <a:blip r:embed="rId2" cstate="print"/>
          <a:stretch>
            <a:fillRect/>
          </a:stretch>
        </p:blipFill>
        <p:spPr>
          <a:xfrm>
            <a:off x="2362200" y="152400"/>
            <a:ext cx="4572000" cy="6359934"/>
          </a:xfr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266</TotalTime>
  <Words>594</Words>
  <Application>Microsoft Macintosh PowerPoint</Application>
  <PresentationFormat>On-screen Show (4:3)</PresentationFormat>
  <Paragraphs>96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Trek</vt:lpstr>
      <vt:lpstr>Western Europe in the middle ages</vt:lpstr>
      <vt:lpstr>Western Europe Timeline</vt:lpstr>
      <vt:lpstr>Successor States of the Roman Empire</vt:lpstr>
      <vt:lpstr>The Vikings – Northern Europe</vt:lpstr>
      <vt:lpstr>Feudalism: The Political, Social and Economic Structure of the Middle Ages</vt:lpstr>
      <vt:lpstr>PowerPoint Presentation</vt:lpstr>
      <vt:lpstr>ECONOMIC</vt:lpstr>
      <vt:lpstr>PowerPoint Presentation</vt:lpstr>
      <vt:lpstr>PowerPoint Presentation</vt:lpstr>
      <vt:lpstr>PowerPoint Presentation</vt:lpstr>
      <vt:lpstr>PowerPoint Presentation</vt:lpstr>
      <vt:lpstr>PowerPoint Presentation</vt:lpstr>
      <vt:lpstr>PowerPoint Presentation</vt:lpstr>
      <vt:lpstr>Christianity in Europe</vt:lpstr>
      <vt:lpstr>PowerPoint Presentation</vt:lpstr>
      <vt:lpstr>PowerPoint Presentation</vt:lpstr>
      <vt:lpstr>Voltaire</vt:lpstr>
      <vt:lpstr>Pope Urban II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High Middle Ages in Western Europe</dc:title>
  <dc:creator>M. Rivera</dc:creator>
  <cp:lastModifiedBy>MATTHEW RIVERA</cp:lastModifiedBy>
  <cp:revision>21</cp:revision>
  <dcterms:created xsi:type="dcterms:W3CDTF">2008-02-23T00:07:14Z</dcterms:created>
  <dcterms:modified xsi:type="dcterms:W3CDTF">2017-01-31T01:29:28Z</dcterms:modified>
</cp:coreProperties>
</file>