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5" r:id="rId2"/>
    <p:sldId id="257" r:id="rId3"/>
    <p:sldId id="264" r:id="rId4"/>
    <p:sldId id="262" r:id="rId5"/>
    <p:sldId id="26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6" r:id="rId18"/>
    <p:sldId id="288" r:id="rId19"/>
    <p:sldId id="290" r:id="rId20"/>
    <p:sldId id="292" r:id="rId21"/>
    <p:sldId id="293" r:id="rId22"/>
    <p:sldId id="304" r:id="rId23"/>
    <p:sldId id="297" r:id="rId24"/>
    <p:sldId id="299" r:id="rId25"/>
    <p:sldId id="302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69" d="100"/>
          <a:sy n="69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070C-031F-C447-847E-FD920D3EAB3F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8F1AF-C12D-3242-A899-A497986CD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8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eter_Bruegel_the_Elder" TargetMode="External"/><Relationship Id="rId4" Type="http://schemas.openxmlformats.org/officeDocument/2006/relationships/hyperlink" Target="http://en.wikipedia.org/wiki/Museo_del_Prado" TargetMode="External"/><Relationship Id="rId5" Type="http://schemas.openxmlformats.org/officeDocument/2006/relationships/hyperlink" Target="http://en.wikipedia.org/wiki/Madri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77946-6150-154A-BB23-B38A991C50E6}" type="slidenum">
              <a:rPr lang="en-US"/>
              <a:pPr/>
              <a:t>14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painted c. 1562 by </a:t>
            </a:r>
            <a:r>
              <a:rPr lang="en-US">
                <a:hlinkClick r:id="rId3" tooltip="Pieter Bruegel the Elder"/>
              </a:rPr>
              <a:t>Pieter Bruegel the Elder</a:t>
            </a:r>
            <a:r>
              <a:rPr lang="en-US"/>
              <a:t>. It currently hangs in the </a:t>
            </a:r>
            <a:r>
              <a:rPr lang="en-US">
                <a:hlinkClick r:id="rId4" tooltip="Museo del Prado"/>
              </a:rPr>
              <a:t>Museo del Prado</a:t>
            </a:r>
            <a:r>
              <a:rPr lang="en-US"/>
              <a:t>, </a:t>
            </a:r>
            <a:r>
              <a:rPr lang="en-US">
                <a:hlinkClick r:id="rId5" tooltip="Madrid"/>
              </a:rPr>
              <a:t>Madrid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EBB56A-8449-0A4B-B9F6-08B81EF86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8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50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E008AE-C912-4E1E-94BD-2D14F7C731ED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B5F142-3577-4D51-A4F3-35EAA796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1" Type="http://schemas.microsoft.com/office/2007/relationships/media" Target="file:///C:\Documents%20and%20Settings\Administrator\My%20Documents\My%20Pictures\Crusades%20ppt\bells.wav" TargetMode="External"/><Relationship Id="rId2" Type="http://schemas.openxmlformats.org/officeDocument/2006/relationships/audio" Target="file:///C:\Documents%20and%20Settings\Administrator\My%20Documents\My%20Pictures\Crusades%20ppt\bells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gif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12.xml"/><Relationship Id="rId6" Type="http://schemas.openxmlformats.org/officeDocument/2006/relationships/audio" Target="../media/audio1.bin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.png"/><Relationship Id="rId1" Type="http://schemas.microsoft.com/office/2007/relationships/media" Target="file:///H:\Ancient%20History\disaster.wav" TargetMode="External"/><Relationship Id="rId2" Type="http://schemas.openxmlformats.org/officeDocument/2006/relationships/audio" Target="file:///H:\Ancient%20History\disaster.wa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9/93/1349_burning_of_Jews-European_chronicle_on_Black_Death.jpg" TargetMode="Externa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7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1" Type="http://schemas.microsoft.com/office/2007/relationships/media" Target="file:///C:\Documents%20and%20Settings\Administrator\My%20Documents\My%20Pictures\Crusades%20ppt\bouuu.wav" TargetMode="External"/><Relationship Id="rId2" Type="http://schemas.openxmlformats.org/officeDocument/2006/relationships/audio" Target="file:///C:\Documents%20and%20Settings\Administrator\My%20Documents\My%20Pictures\Crusades%20ppt\bouuu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2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THE CRUSADES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A Quest for the Holy Land</a:t>
            </a:r>
          </a:p>
        </p:txBody>
      </p:sp>
      <p:pic>
        <p:nvPicPr>
          <p:cNvPr id="2052" name="bells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night-horseba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619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Book Antiqua" charset="0"/>
              </a:rPr>
              <a:t>Crusades Continue Through 1200</a:t>
            </a:r>
            <a:r>
              <a:rPr lang="ja-JP" altLang="en-US" sz="4000">
                <a:latin typeface="Arial"/>
              </a:rPr>
              <a:t>’</a:t>
            </a:r>
            <a:r>
              <a:rPr lang="en-US" sz="4000">
                <a:latin typeface="Book Antiqua" charset="0"/>
              </a:rPr>
              <a:t>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Several more crusades attempted with no victories for the Christians</a:t>
            </a:r>
          </a:p>
          <a:p>
            <a:r>
              <a:rPr lang="en-US">
                <a:latin typeface="Book Antiqua" charset="0"/>
              </a:rPr>
              <a:t>Children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Book Antiqua" charset="0"/>
              </a:rPr>
              <a:t>s crusade, - 30,000 soldiers - many of them under 12 years old – Never made it to the Holy Land </a:t>
            </a:r>
          </a:p>
        </p:txBody>
      </p:sp>
      <p:pic>
        <p:nvPicPr>
          <p:cNvPr id="25605" name="Picture 5" descr="children's crus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832225"/>
            <a:ext cx="307975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2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in Europe after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8686800" cy="5867400"/>
          </a:xfrm>
        </p:spPr>
        <p:txBody>
          <a:bodyPr/>
          <a:lstStyle/>
          <a:p>
            <a:r>
              <a:rPr lang="en-US" sz="2800" b="1" dirty="0"/>
              <a:t>Feudalism Ends: </a:t>
            </a:r>
            <a:r>
              <a:rPr lang="en-US" sz="2800" dirty="0" smtClean="0"/>
              <a:t>New wealth caused the manor system to break down and people paid taxes instead of pledging loyalty and service.</a:t>
            </a:r>
            <a:endParaRPr lang="en-US" sz="2800" dirty="0"/>
          </a:p>
          <a:p>
            <a:r>
              <a:rPr lang="en-US" sz="2800" b="1" dirty="0"/>
              <a:t>Towns and Cities</a:t>
            </a:r>
            <a:r>
              <a:rPr lang="en-US" sz="2800" b="1" dirty="0" smtClean="0"/>
              <a:t>: </a:t>
            </a:r>
            <a:r>
              <a:rPr lang="en-US" sz="2800" dirty="0" smtClean="0"/>
              <a:t>As people left the manors they moved to towns and cities to find work.</a:t>
            </a:r>
            <a:endParaRPr lang="en-US" sz="2800" dirty="0"/>
          </a:p>
          <a:p>
            <a:r>
              <a:rPr lang="en-US" sz="2800" b="1" dirty="0"/>
              <a:t>Nations Arise</a:t>
            </a:r>
            <a:r>
              <a:rPr lang="en-US" sz="2800" b="1" dirty="0" smtClean="0"/>
              <a:t>: </a:t>
            </a:r>
            <a:r>
              <a:rPr lang="en-US" sz="2800" dirty="0" smtClean="0"/>
              <a:t>Kings amassed power by collecting taxes and raising armies to provide protection.  </a:t>
            </a:r>
            <a:endParaRPr lang="en-US" sz="2800" dirty="0"/>
          </a:p>
          <a:p>
            <a:r>
              <a:rPr lang="en-US" sz="2800" b="1" dirty="0"/>
              <a:t>Cultural Diffusion</a:t>
            </a:r>
            <a:r>
              <a:rPr lang="en-US" sz="2800" b="1" dirty="0" smtClean="0"/>
              <a:t>: </a:t>
            </a:r>
            <a:r>
              <a:rPr lang="en-US" sz="2800" dirty="0" smtClean="0"/>
              <a:t>New ideas, disease and technology changed the political, social and economic structures of Europe. 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4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Hundred Years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89916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war between </a:t>
            </a:r>
            <a:r>
              <a:rPr lang="en-US" u="sng" dirty="0" smtClean="0"/>
              <a:t>ENGLAND</a:t>
            </a:r>
            <a:r>
              <a:rPr lang="en-US" dirty="0" smtClean="0"/>
              <a:t> and </a:t>
            </a:r>
            <a:r>
              <a:rPr lang="en-US" u="sng" dirty="0" smtClean="0"/>
              <a:t>FRANCE</a:t>
            </a:r>
            <a:r>
              <a:rPr lang="en-US" dirty="0" smtClean="0"/>
              <a:t> over </a:t>
            </a:r>
            <a:r>
              <a:rPr lang="en-US" u="sng" dirty="0" smtClean="0"/>
              <a:t>LAND</a:t>
            </a:r>
            <a:r>
              <a:rPr lang="en-US" dirty="0" smtClean="0"/>
              <a:t> and </a:t>
            </a:r>
            <a:r>
              <a:rPr lang="en-US" u="sng" dirty="0" smtClean="0"/>
              <a:t>POWER</a:t>
            </a:r>
            <a:r>
              <a:rPr lang="en-US" dirty="0" smtClean="0"/>
              <a:t>.  </a:t>
            </a:r>
            <a:r>
              <a:rPr lang="en-US" dirty="0"/>
              <a:t>The </a:t>
            </a:r>
            <a:r>
              <a:rPr lang="en-US" u="sng" dirty="0" smtClean="0"/>
              <a:t>LONGBOW</a:t>
            </a:r>
            <a:r>
              <a:rPr lang="en-US" dirty="0" smtClean="0"/>
              <a:t> was </a:t>
            </a:r>
            <a:r>
              <a:rPr lang="en-US" dirty="0"/>
              <a:t>used in warfare for the 1</a:t>
            </a:r>
            <a:r>
              <a:rPr lang="en-US" baseline="30000" dirty="0"/>
              <a:t>st</a:t>
            </a:r>
            <a:r>
              <a:rPr lang="en-US" dirty="0"/>
              <a:t> time. </a:t>
            </a:r>
          </a:p>
          <a:p>
            <a:pPr marL="0" indent="0">
              <a:buNone/>
            </a:pPr>
            <a:r>
              <a:rPr lang="en-US" dirty="0"/>
              <a:t>RESULTS:</a:t>
            </a:r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dirty="0" smtClean="0"/>
              <a:t>Major buildup of National Armies and Trained Military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Joan of Arc emerges as a Nationalist leader in France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France solidified as the dominant power in Western Europe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dirty="0" smtClean="0"/>
              <a:t>Rise of Nationalism in England and France</a:t>
            </a:r>
          </a:p>
          <a:p>
            <a:pPr marL="0" indent="0">
              <a:buNone/>
            </a:pPr>
            <a:r>
              <a:rPr lang="en-US" u="sng" dirty="0" smtClean="0"/>
              <a:t>Nationalism</a:t>
            </a:r>
            <a:r>
              <a:rPr lang="en-US" dirty="0" smtClean="0"/>
              <a:t>: Intense pride in one’s country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8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The Black Death: The Bubonic Plague Ravishes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Causes: </a:t>
            </a:r>
          </a:p>
          <a:p>
            <a:pPr marL="514350" indent="-514350">
              <a:buAutoNum type="arabicParenR"/>
            </a:pPr>
            <a:r>
              <a:rPr lang="en-US" dirty="0" smtClean="0"/>
              <a:t>Increased trade and interaction </a:t>
            </a:r>
            <a:r>
              <a:rPr lang="en-US" dirty="0" smtClean="0">
                <a:sym typeface="Wingdings"/>
              </a:rPr>
              <a:t>spreads the disease quickly</a:t>
            </a:r>
          </a:p>
          <a:p>
            <a:pPr marL="514350" indent="-514350">
              <a:buAutoNum type="arabicParenR"/>
            </a:pPr>
            <a:r>
              <a:rPr lang="en-US" dirty="0" smtClean="0">
                <a:sym typeface="Wingdings"/>
              </a:rPr>
              <a:t>Poor sanitation and hygiene</a:t>
            </a:r>
          </a:p>
          <a:p>
            <a:pPr marL="514350" indent="-514350">
              <a:buAutoNum type="arabicParenR"/>
            </a:pPr>
            <a:r>
              <a:rPr lang="en-US" dirty="0" smtClean="0">
                <a:sym typeface="Wingdings"/>
              </a:rPr>
              <a:t>Lack of medical knowledge</a:t>
            </a:r>
          </a:p>
          <a:p>
            <a:pPr marL="514350" indent="-514350">
              <a:buAutoNum type="arabicParenR"/>
            </a:pPr>
            <a:r>
              <a:rPr lang="en-US" dirty="0" smtClean="0">
                <a:sym typeface="Wingdings"/>
              </a:rPr>
              <a:t>PANIC</a:t>
            </a:r>
          </a:p>
          <a:p>
            <a:pPr marL="0" indent="0">
              <a:buNone/>
            </a:pPr>
            <a:r>
              <a:rPr lang="en-US" sz="2800" b="1" dirty="0" smtClean="0">
                <a:sym typeface="Wingdings"/>
              </a:rPr>
              <a:t>Results:</a:t>
            </a:r>
          </a:p>
          <a:p>
            <a:pPr marL="514350" indent="-514350">
              <a:buAutoNum type="arabicParenR"/>
            </a:pPr>
            <a:r>
              <a:rPr lang="en-US" dirty="0" smtClean="0"/>
              <a:t>Almost 1/3 of Europe’s population dies (Over 25 million)</a:t>
            </a:r>
            <a:endParaRPr lang="en-US" dirty="0">
              <a:sym typeface="Wingdings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ym typeface="Wingdings"/>
              </a:rPr>
              <a:t>Massive Labor Shortages  Economic Depression</a:t>
            </a:r>
            <a:endParaRPr lang="en-US" dirty="0">
              <a:sym typeface="Wingdings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ym typeface="Wingdings"/>
              </a:rPr>
              <a:t>Decreases faith in the Church</a:t>
            </a:r>
            <a:endParaRPr lang="en-US" dirty="0">
              <a:sym typeface="Wingdings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ym typeface="Wingdings"/>
              </a:rPr>
              <a:t>Anti-Semitism – Many people blamed Jews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1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eath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431482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Triumph of Death</a:t>
            </a:r>
          </a:p>
        </p:txBody>
      </p:sp>
    </p:spTree>
    <p:extLst>
      <p:ext uri="{BB962C8B-B14F-4D97-AF65-F5344CB8AC3E}">
        <p14:creationId xmlns:p14="http://schemas.microsoft.com/office/powerpoint/2010/main" val="349812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9CC3895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plagu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plague5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362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eathp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43363"/>
            <a:ext cx="4953000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4" name="Picture 12" descr="h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13"/>
            <a:ext cx="419100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skeletonguita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18367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>
                <a:solidFill>
                  <a:srgbClr val="840018"/>
                </a:solidFill>
                <a:latin typeface="Goudy Stout" charset="0"/>
              </a:rPr>
              <a:t>The Black Death, </a:t>
            </a:r>
          </a:p>
          <a:p>
            <a:pPr algn="ctr"/>
            <a:r>
              <a:rPr lang="en-US" sz="3200">
                <a:solidFill>
                  <a:srgbClr val="840018"/>
                </a:solidFill>
                <a:latin typeface="Goudy Stout" charset="0"/>
              </a:rPr>
              <a:t>1348</a:t>
            </a:r>
            <a:r>
              <a:rPr lang="en-US" sz="3600">
                <a:latin typeface="Goudy Stou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23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" fill="hold"/>
                                        <p:tgtEl>
                                          <p:spTgt spid="8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2743200" cy="609600"/>
          </a:xfrm>
          <a:gradFill rotWithShape="1">
            <a:gsLst>
              <a:gs pos="0">
                <a:srgbClr val="990000"/>
              </a:gs>
              <a:gs pos="100000">
                <a:srgbClr val="701304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en-US" sz="6000">
                <a:solidFill>
                  <a:schemeClr val="bg1"/>
                </a:solidFill>
                <a:latin typeface="Chiller" charset="0"/>
              </a:rPr>
              <a:t>D e a t 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382000" cy="57150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  <a:tabLst>
                <a:tab pos="1997075" algn="l"/>
              </a:tabLst>
            </a:pPr>
            <a:r>
              <a:rPr lang="en-US" sz="2000"/>
              <a:t>The Plague occurred in 3 Forms</a:t>
            </a:r>
          </a:p>
          <a:p>
            <a:pPr>
              <a:lnSpc>
                <a:spcPct val="90000"/>
              </a:lnSpc>
              <a:buFontTx/>
              <a:buNone/>
              <a:tabLst>
                <a:tab pos="1997075" algn="l"/>
              </a:tabLst>
            </a:pPr>
            <a:r>
              <a:rPr lang="en-US" sz="2400">
                <a:solidFill>
                  <a:srgbClr val="990000"/>
                </a:solidFill>
              </a:rPr>
              <a:t>		</a:t>
            </a: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</a:t>
            </a:r>
            <a:r>
              <a:rPr lang="en-US" sz="200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NEUMONIC </a:t>
            </a: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</a:t>
            </a:r>
            <a:r>
              <a:rPr lang="en-US" sz="200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HASE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Attacked the Lungs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Caused fierce coughing &amp; sneezing fits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Chest pain, Bloody sputum</a:t>
            </a:r>
          </a:p>
          <a:p>
            <a:pPr>
              <a:lnSpc>
                <a:spcPct val="90000"/>
              </a:lnSpc>
              <a:buFontTx/>
              <a:buNone/>
              <a:tabLst>
                <a:tab pos="1997075" algn="l"/>
              </a:tabLst>
            </a:pPr>
            <a:r>
              <a:rPr lang="en-US" sz="2400">
                <a:solidFill>
                  <a:srgbClr val="003366"/>
                </a:solidFill>
              </a:rPr>
              <a:t>		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sz="20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EPTICEMIC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</a:t>
            </a:r>
            <a:r>
              <a:rPr lang="en-US" sz="20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HASE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Rarest and Deadliest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Traveled thru bloodstream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Black spots beneath skin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Victims choked on own blood, Excruciating Pain!</a:t>
            </a:r>
          </a:p>
          <a:p>
            <a:pPr>
              <a:lnSpc>
                <a:spcPct val="90000"/>
              </a:lnSpc>
              <a:buFontTx/>
              <a:buNone/>
              <a:tabLst>
                <a:tab pos="1997075" algn="l"/>
              </a:tabLst>
            </a:pPr>
            <a:r>
              <a:rPr lang="en-US" sz="2400"/>
              <a:t>		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</a:rPr>
              <a:t>B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UBONIC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</a:rPr>
              <a:t> P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HASE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Most Common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Egg-sized swellings (buboes)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Neck, armpits, groin (dark blisters)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Headaches, Weakness, Nausea/Vomiting</a:t>
            </a:r>
          </a:p>
          <a:p>
            <a:pPr>
              <a:lnSpc>
                <a:spcPct val="90000"/>
              </a:lnSpc>
              <a:tabLst>
                <a:tab pos="1997075" algn="l"/>
              </a:tabLst>
            </a:pPr>
            <a:r>
              <a:rPr lang="en-US" sz="2000"/>
              <a:t>Severe Fever and Delirium</a:t>
            </a:r>
          </a:p>
        </p:txBody>
      </p:sp>
      <p:pic>
        <p:nvPicPr>
          <p:cNvPr id="33796" name="Picture 4" descr="septicem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8563" y="2743200"/>
            <a:ext cx="2865437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8" name="Picture 6" descr="buboonnec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16667" r="11545"/>
          <a:stretch>
            <a:fillRect/>
          </a:stretch>
        </p:blipFill>
        <p:spPr>
          <a:xfrm>
            <a:off x="6283325" y="4876800"/>
            <a:ext cx="28606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0" name="Picture 8" descr="plaguestrick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7002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828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0E1CB66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EFD8476A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781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562600" y="137160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000" b="1">
                <a:solidFill>
                  <a:schemeClr val="bg1"/>
                </a:solidFill>
              </a:rPr>
              <a:t>The Whirligig was not that bad of a torture.  It just spun the victim around in circles until he puked, mostly all over himself.</a:t>
            </a:r>
          </a:p>
        </p:txBody>
      </p:sp>
    </p:spTree>
    <p:extLst>
      <p:ext uri="{BB962C8B-B14F-4D97-AF65-F5344CB8AC3E}">
        <p14:creationId xmlns:p14="http://schemas.microsoft.com/office/powerpoint/2010/main" val="110996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" fill="hold"/>
                                        <p:tgtEl>
                                          <p:spTgt spid="33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32" fill="hold"/>
                                        <p:tgtEl>
                                          <p:spTgt spid="33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mit2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32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4"/>
                </p:tgtEl>
              </p:cMediaNode>
            </p:audio>
          </p:childTnLst>
        </p:cTn>
      </p:par>
    </p:tnLst>
    <p:bldLst>
      <p:bldP spid="33795" grpId="0" build="p" autoUpdateAnimBg="0"/>
      <p:bldP spid="3380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27" descr="pla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1588" y="292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391" name="Group 1031"/>
          <p:cNvGrpSpPr>
            <a:grpSpLocks/>
          </p:cNvGrpSpPr>
          <p:nvPr/>
        </p:nvGrpSpPr>
        <p:grpSpPr bwMode="auto">
          <a:xfrm>
            <a:off x="5943600" y="2667000"/>
            <a:ext cx="2819400" cy="1981200"/>
            <a:chOff x="0" y="0"/>
            <a:chExt cx="4163" cy="633"/>
          </a:xfrm>
        </p:grpSpPr>
        <p:sp>
          <p:nvSpPr>
            <p:cNvPr id="16390" name="Rectangle 1030"/>
            <p:cNvSpPr>
              <a:spLocks noChangeArrowheads="1"/>
            </p:cNvSpPr>
            <p:nvPr/>
          </p:nvSpPr>
          <p:spPr bwMode="auto">
            <a:xfrm>
              <a:off x="0" y="0"/>
              <a:ext cx="4163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Rectangle 1029"/>
            <p:cNvSpPr>
              <a:spLocks noChangeArrowheads="1"/>
            </p:cNvSpPr>
            <p:nvPr/>
          </p:nvSpPr>
          <p:spPr bwMode="auto">
            <a:xfrm>
              <a:off x="0" y="0"/>
              <a:ext cx="4163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 u="sng">
                  <a:solidFill>
                    <a:srgbClr val="080808"/>
                  </a:solidFill>
                  <a:latin typeface="Arial" charset="0"/>
                  <a:cs typeface="Arial" charset="0"/>
                </a:rPr>
                <a:t>Myth or Fact?</a:t>
              </a:r>
              <a: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600">
                  <a:solidFill>
                    <a:srgbClr val="080808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600" i="1">
                  <a:solidFill>
                    <a:srgbClr val="080808"/>
                  </a:solidFill>
                  <a:latin typeface="Arial" charset="0"/>
                  <a:cs typeface="Arial" charset="0"/>
                </a:rPr>
                <a:t>Song)</a:t>
              </a:r>
            </a:p>
            <a:p>
              <a:pPr algn="ctr"/>
              <a: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  <a:t>Ring around the rosie,</a:t>
              </a:r>
              <a:b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  <a:t>A pocket full of posies,</a:t>
              </a:r>
              <a:b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  <a:t>Ashes! Ashes!</a:t>
              </a:r>
              <a:b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2000">
                  <a:solidFill>
                    <a:srgbClr val="080808"/>
                  </a:solidFill>
                  <a:latin typeface="Arial" charset="0"/>
                  <a:cs typeface="Arial" charset="0"/>
                </a:rPr>
                <a:t>We all fall down! </a:t>
              </a:r>
              <a:endParaRPr lang="en-US" sz="2000">
                <a:solidFill>
                  <a:srgbClr val="080808"/>
                </a:solidFill>
              </a:endParaRPr>
            </a:p>
          </p:txBody>
        </p:sp>
      </p:grpSp>
      <p:pic>
        <p:nvPicPr>
          <p:cNvPr id="16395" name="Picture 1035" descr="Ring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48213"/>
            <a:ext cx="3733800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Rectangle 1042"/>
          <p:cNvSpPr>
            <a:spLocks noChangeArrowheads="1"/>
          </p:cNvSpPr>
          <p:nvPr/>
        </p:nvSpPr>
        <p:spPr bwMode="auto">
          <a:xfrm>
            <a:off x="1588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407" name="Picture 1047" descr="blackde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1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Impact" charset="0"/>
              </a:rPr>
              <a:t>WHY?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Ignorance Surrounded Cause and Cure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Europeans were Frantic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>
                <a:latin typeface="Century Gothic" charset="0"/>
              </a:rPr>
              <a:t>	</a:t>
            </a:r>
            <a:r>
              <a:rPr lang="en-US" sz="2000" u="sng">
                <a:latin typeface="Century Gothic" charset="0"/>
              </a:rPr>
              <a:t>Blames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Alignment of Planets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Infected Clothing, Humans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God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>
                <a:latin typeface="Century Gothic" charset="0"/>
              </a:rPr>
              <a:t>s Wrath aimed at Sin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Jews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>
                <a:latin typeface="Century Gothic" charset="0"/>
              </a:rPr>
              <a:t>	</a:t>
            </a:r>
            <a:r>
              <a:rPr lang="en-US" sz="2000" u="sng">
                <a:latin typeface="Century Gothic" charset="0"/>
              </a:rPr>
              <a:t>Cures/Remedies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Pomanders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Mixture of Molasses &amp; Chopped Snake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Repentance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entury Gothic" charset="0"/>
              </a:rPr>
              <a:t>Flagellants</a:t>
            </a:r>
          </a:p>
        </p:txBody>
      </p:sp>
      <p:pic>
        <p:nvPicPr>
          <p:cNvPr id="37893" name="Picture 5" descr="Image:Black Deat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371600"/>
            <a:ext cx="3505200" cy="234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6" name="Picture 8" descr="plague_buri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297363"/>
            <a:ext cx="3429000" cy="2560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9" name="disaster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629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9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7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9"/>
                </p:tgtEl>
              </p:cMediaNode>
            </p:audio>
          </p:childTnLst>
        </p:cTn>
      </p:par>
    </p:tnLst>
    <p:bldLst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Image:1349 burning of Jews-European chronicle on Black Deat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" b="11336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6019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charset="0"/>
              </a:rPr>
              <a:t>The burning of Jews in 1349 (from a European chronicle written on the Black Death between 1349 and 1352)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52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What were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0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/>
              <a:t>Crusade</a:t>
            </a:r>
            <a:r>
              <a:rPr lang="en-US" sz="4000" dirty="0"/>
              <a:t> = </a:t>
            </a:r>
            <a:r>
              <a:rPr lang="en-US" sz="4000" u="sng" dirty="0" smtClean="0"/>
              <a:t>HOLY WAR</a:t>
            </a:r>
            <a:endParaRPr lang="en-US" sz="4000" u="sng" dirty="0"/>
          </a:p>
          <a:p>
            <a:pPr marL="0" indent="0">
              <a:buNone/>
            </a:pPr>
            <a:r>
              <a:rPr lang="en-US" sz="4000" dirty="0" smtClean="0"/>
              <a:t>European </a:t>
            </a:r>
            <a:r>
              <a:rPr lang="en-US" sz="4000" u="sng" dirty="0" smtClean="0"/>
              <a:t>Christians</a:t>
            </a:r>
            <a:r>
              <a:rPr lang="en-US" sz="4000" dirty="0" smtClean="0"/>
              <a:t> </a:t>
            </a:r>
            <a:r>
              <a:rPr lang="en-US" sz="4000" dirty="0"/>
              <a:t>fought against Arab </a:t>
            </a:r>
            <a:r>
              <a:rPr lang="en-US" sz="4000" u="sng" dirty="0" smtClean="0"/>
              <a:t>Muslims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Crusades were a battle for control of the Holy Land </a:t>
            </a:r>
            <a:r>
              <a:rPr lang="en-US" sz="4000" dirty="0" smtClean="0"/>
              <a:t>– </a:t>
            </a:r>
            <a:r>
              <a:rPr lang="en-US" sz="4000" u="sng" dirty="0" smtClean="0"/>
              <a:t>Jerusalem</a:t>
            </a:r>
            <a:endParaRPr lang="en-US" sz="4000" u="sng" dirty="0"/>
          </a:p>
          <a:p>
            <a:pPr marL="0" indent="0">
              <a:buNone/>
            </a:pPr>
            <a:r>
              <a:rPr lang="en-US" sz="4000" dirty="0" smtClean="0"/>
              <a:t>Pope </a:t>
            </a:r>
            <a:r>
              <a:rPr lang="en-US" sz="4000" dirty="0"/>
              <a:t>Urban calls for a Crusade against the “infidels” (Muslims) in 1096 </a:t>
            </a:r>
            <a:r>
              <a:rPr lang="en-US" sz="4000" dirty="0" smtClean="0"/>
              <a:t>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68413" y="1052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11413" y="105251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8" name="Picture 4" descr="plague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2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Image:Bubonic plague map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548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Absurd attempted cures for the plague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106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Live in a sewer</a:t>
            </a:r>
          </a:p>
          <a:p>
            <a:r>
              <a:rPr lang="en-US" sz="3600" dirty="0" smtClean="0"/>
              <a:t>Bath in Urine</a:t>
            </a:r>
          </a:p>
          <a:p>
            <a:r>
              <a:rPr lang="en-US" sz="3600" dirty="0" smtClean="0"/>
              <a:t>Rub your wounds with a live Chicken</a:t>
            </a:r>
          </a:p>
          <a:p>
            <a:r>
              <a:rPr lang="en-US" sz="3600" dirty="0" smtClean="0"/>
              <a:t>Leaching</a:t>
            </a:r>
          </a:p>
          <a:p>
            <a:r>
              <a:rPr lang="en-US" sz="3600" dirty="0" smtClean="0"/>
              <a:t>Smear yourself with Poop (yes, poop)</a:t>
            </a:r>
          </a:p>
          <a:p>
            <a:r>
              <a:rPr lang="en-US" sz="3600" dirty="0" smtClean="0"/>
              <a:t>Whip yourself to atone for your sins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035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1033" descr="Charon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76200"/>
            <a:ext cx="327183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1026"/>
          <p:cNvSpPr>
            <a:spLocks noChangeArrowheads="1"/>
          </p:cNvSpPr>
          <p:nvPr/>
        </p:nvSpPr>
        <p:spPr bwMode="auto">
          <a:xfrm>
            <a:off x="2017713" y="246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1029" descr="DanceOD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2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5562600" y="0"/>
            <a:ext cx="3581400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charset="0"/>
              </a:rPr>
              <a:t>DISASTER STRIKES</a:t>
            </a:r>
          </a:p>
          <a:p>
            <a:pPr eaLnBrk="0" hangingPunct="0"/>
            <a:r>
              <a:rPr lang="en-US" b="1">
                <a:solidFill>
                  <a:srgbClr val="080808"/>
                </a:solidFill>
                <a:latin typeface="Tempus Sans ITC" charset="0"/>
              </a:rPr>
              <a:t>Estimated population of Europe from 1000 to 1352. </a:t>
            </a:r>
          </a:p>
          <a:p>
            <a:pPr lvl="1" eaLnBrk="0" hangingPunct="0">
              <a:buFontTx/>
              <a:buChar char="•"/>
            </a:pP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1000 38 million </a:t>
            </a:r>
          </a:p>
          <a:p>
            <a:pPr lvl="1" eaLnBrk="0" hangingPunct="0">
              <a:buFontTx/>
              <a:buChar char="•"/>
            </a:pP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1100 48 million </a:t>
            </a:r>
          </a:p>
          <a:p>
            <a:pPr lvl="1" eaLnBrk="0" hangingPunct="0">
              <a:buFontTx/>
              <a:buChar char="•"/>
            </a:pP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1200 59 million </a:t>
            </a:r>
          </a:p>
          <a:p>
            <a:pPr lvl="1" eaLnBrk="0" hangingPunct="0">
              <a:buFontTx/>
              <a:buChar char="•"/>
            </a:pP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1300 70 million</a:t>
            </a: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 </a:t>
            </a:r>
          </a:p>
          <a:p>
            <a:pPr lvl="1" eaLnBrk="0" hangingPunct="0">
              <a:buFontTx/>
              <a:buChar char="•"/>
            </a:pP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1347</a:t>
            </a: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75 million</a:t>
            </a: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 </a:t>
            </a:r>
          </a:p>
          <a:p>
            <a:pPr lvl="1" eaLnBrk="0" hangingPunct="0">
              <a:buFontTx/>
              <a:buChar char="•"/>
            </a:pP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1352</a:t>
            </a:r>
            <a:r>
              <a:rPr lang="en-US" sz="2800" b="1">
                <a:solidFill>
                  <a:schemeClr val="bg1"/>
                </a:solidFill>
                <a:latin typeface="Tempus Sans ITC" charset="0"/>
              </a:rPr>
              <a:t> </a:t>
            </a:r>
            <a:r>
              <a:rPr lang="en-US" sz="2800" b="1">
                <a:solidFill>
                  <a:srgbClr val="080808"/>
                </a:solidFill>
                <a:latin typeface="Tempus Sans ITC" charset="0"/>
              </a:rPr>
              <a:t>50 million</a:t>
            </a:r>
            <a:r>
              <a:rPr lang="en-US" sz="3200">
                <a:solidFill>
                  <a:schemeClr val="bg1"/>
                </a:solidFill>
                <a:latin typeface="Tempus Sans ITC" charset="0"/>
              </a:rPr>
              <a:t> </a:t>
            </a:r>
          </a:p>
          <a:p>
            <a:pPr eaLnBrk="0" hangingPunct="0"/>
            <a:r>
              <a:rPr lang="en-US" sz="3200" b="1">
                <a:solidFill>
                  <a:srgbClr val="080808"/>
                </a:solidFill>
                <a:latin typeface="Tempus Sans ITC" charset="0"/>
              </a:rPr>
              <a:t>25 million people died in just under five years between 1347 and 1352</a:t>
            </a:r>
            <a:r>
              <a:rPr lang="en-US" b="1">
                <a:solidFill>
                  <a:schemeClr val="bg1"/>
                </a:solidFill>
                <a:latin typeface="Tempus Sans ITC" charset="0"/>
              </a:rPr>
              <a:t>.</a:t>
            </a:r>
            <a:r>
              <a:rPr lang="en-US">
                <a:solidFill>
                  <a:schemeClr val="bg1"/>
                </a:solidFill>
                <a:latin typeface="Tempus Sans IT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06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16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524000" y="0"/>
            <a:ext cx="6184900" cy="4679950"/>
            <a:chOff x="0" y="0"/>
            <a:chExt cx="3896" cy="18043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27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896" cy="1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How it was Transmitted</a:t>
              </a:r>
              <a:r>
                <a:rPr lang="en-US" sz="3200" b="1">
                  <a:latin typeface="Arial" charset="0"/>
                  <a:cs typeface="Arial" charset="0"/>
                </a:rPr>
                <a:t> </a:t>
              </a:r>
              <a:br>
                <a:rPr lang="en-US" sz="3200" b="1">
                  <a:latin typeface="Arial" charset="0"/>
                  <a:cs typeface="Arial" charset="0"/>
                </a:rPr>
              </a:br>
              <a:r>
                <a:rPr lang="en-US" sz="1200">
                  <a:latin typeface="Arial" charset="0"/>
                  <a:cs typeface="Arial" charset="0"/>
                </a:rPr>
                <a:t/>
              </a:r>
              <a:br>
                <a:rPr lang="en-US" sz="1200">
                  <a:latin typeface="Arial" charset="0"/>
                  <a:cs typeface="Arial" charset="0"/>
                </a:rPr>
              </a:br>
              <a:r>
                <a:rPr lang="en-US" sz="1200">
                  <a:latin typeface="Arial" charset="0"/>
                  <a:cs typeface="Arial" charset="0"/>
                </a:rPr>
                <a:t>  </a:t>
              </a:r>
              <a:r>
                <a:rPr lang="en-US" sz="24100">
                  <a:latin typeface="Arial" charset="0"/>
                  <a:cs typeface="Arial" charset="0"/>
                </a:rPr>
                <a:t> </a:t>
              </a:r>
              <a:r>
                <a:rPr lang="en-US" sz="1200">
                  <a:latin typeface="Arial" charset="0"/>
                  <a:cs typeface="Arial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14341" name="Picture 5" descr="plagu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0163"/>
            <a:ext cx="8610600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e:Yersinia pestis fluoresce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23622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819400" y="4800600"/>
            <a:ext cx="4419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Yersinia pestis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</a:rPr>
              <a:t>seen at 2000x magnification. This bacterium, carried and spread by fleas, is the cause of the various forms of the disease plague</a:t>
            </a:r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57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Image:World distribution of plague 19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1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  <a:ea typeface="+mn-ea"/>
              </a:rPr>
              <a:t>Attempts to Stop the Plague</a:t>
            </a:r>
          </a:p>
        </p:txBody>
      </p:sp>
      <p:pic>
        <p:nvPicPr>
          <p:cNvPr id="16387" name="Picture 5" descr="doctor's rob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044700" cy="3657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85800" y="5562600"/>
            <a:ext cx="289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E8A9"/>
                </a:solidFill>
                <a:latin typeface="Comic Sans MS" charset="0"/>
              </a:rPr>
              <a:t>A Doctor</a:t>
            </a:r>
            <a:r>
              <a:rPr lang="ja-JP" altLang="en-US" sz="2800" b="1">
                <a:solidFill>
                  <a:srgbClr val="FFE8A9"/>
                </a:solidFill>
                <a:latin typeface="Comic Sans MS" charset="0"/>
              </a:rPr>
              <a:t>’</a:t>
            </a:r>
            <a:r>
              <a:rPr lang="en-US" sz="2800" b="1">
                <a:solidFill>
                  <a:srgbClr val="FFE8A9"/>
                </a:solidFill>
                <a:latin typeface="Comic Sans MS" charset="0"/>
              </a:rPr>
              <a:t>s Robe</a:t>
            </a:r>
          </a:p>
        </p:txBody>
      </p:sp>
      <p:pic>
        <p:nvPicPr>
          <p:cNvPr id="66568" name="Picture 8" descr="doctor_aid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2621" r="1512" b="3004"/>
          <a:stretch>
            <a:fillRect/>
          </a:stretch>
        </p:blipFill>
        <p:spPr bwMode="auto">
          <a:xfrm>
            <a:off x="4114800" y="2438400"/>
            <a:ext cx="4267200" cy="2743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800600" y="5334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solidFill>
                  <a:srgbClr val="FFE8A9"/>
                </a:solidFill>
                <a:latin typeface="Comic Sans MS" charset="0"/>
              </a:rPr>
              <a:t>“</a:t>
            </a:r>
            <a:r>
              <a:rPr lang="en-US" sz="2800" b="1">
                <a:solidFill>
                  <a:srgbClr val="FFE8A9"/>
                </a:solidFill>
                <a:latin typeface="Comic Sans MS" charset="0"/>
              </a:rPr>
              <a:t>Leeching</a:t>
            </a:r>
            <a:r>
              <a:rPr lang="ja-JP" altLang="en-US" sz="2800" b="1">
                <a:solidFill>
                  <a:srgbClr val="FFE8A9"/>
                </a:solidFill>
                <a:latin typeface="Comic Sans MS" charset="0"/>
              </a:rPr>
              <a:t>”</a:t>
            </a:r>
            <a:endParaRPr lang="en-US" sz="2800" b="1">
              <a:solidFill>
                <a:srgbClr val="FFE8A9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62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Why did Christian from Western Europe go and fight in the Crusades:</a:t>
            </a:r>
            <a:endParaRPr lang="en-US" sz="2800" dirty="0"/>
          </a:p>
          <a:p>
            <a:pPr marL="0" indent="0">
              <a:buNone/>
            </a:pPr>
            <a:r>
              <a:rPr lang="en-US" sz="3200" b="1" dirty="0"/>
              <a:t>Wealth</a:t>
            </a:r>
            <a:r>
              <a:rPr lang="en-US" sz="3200" dirty="0"/>
              <a:t>:  </a:t>
            </a:r>
            <a:r>
              <a:rPr lang="en-US" sz="3200" u="sng" dirty="0" smtClean="0"/>
              <a:t>The desire for the riches of the Islamic world</a:t>
            </a:r>
            <a:endParaRPr lang="en-US" sz="3200" u="sng" dirty="0"/>
          </a:p>
          <a:p>
            <a:pPr marL="0" indent="0">
              <a:buNone/>
            </a:pPr>
            <a:r>
              <a:rPr lang="en-US" sz="3200" b="1" dirty="0"/>
              <a:t>Adventure</a:t>
            </a:r>
            <a:r>
              <a:rPr lang="en-US" sz="3200" dirty="0"/>
              <a:t>: </a:t>
            </a:r>
            <a:r>
              <a:rPr lang="en-US" sz="3200" u="sng" dirty="0" smtClean="0"/>
              <a:t>Knights could travel the world and fight in exotic places</a:t>
            </a:r>
          </a:p>
          <a:p>
            <a:pPr marL="0" indent="0">
              <a:buNone/>
            </a:pPr>
            <a:r>
              <a:rPr lang="en-US" sz="3200" b="1" dirty="0" smtClean="0"/>
              <a:t>Religion</a:t>
            </a:r>
            <a:r>
              <a:rPr lang="en-US" sz="3200" dirty="0"/>
              <a:t>: </a:t>
            </a:r>
            <a:r>
              <a:rPr lang="en-US" sz="3200" u="sng" dirty="0" smtClean="0"/>
              <a:t>Crusaders believed the future of Christianity depended on them.</a:t>
            </a:r>
          </a:p>
          <a:p>
            <a:pPr marL="0" indent="0">
              <a:buNone/>
            </a:pPr>
            <a:r>
              <a:rPr lang="en-US" sz="3200" b="1" dirty="0" smtClean="0"/>
              <a:t>Salvation</a:t>
            </a:r>
            <a:r>
              <a:rPr lang="en-US" sz="3200" dirty="0"/>
              <a:t>: </a:t>
            </a:r>
            <a:r>
              <a:rPr lang="en-US" sz="3200" u="sng" dirty="0" smtClean="0"/>
              <a:t>(Heaven) Knights who fought and died in a crusade were </a:t>
            </a:r>
            <a:r>
              <a:rPr lang="en-US" sz="3200" u="sng" dirty="0" err="1" smtClean="0"/>
              <a:t>garaunteed</a:t>
            </a:r>
            <a:r>
              <a:rPr lang="en-US" sz="3200" u="sng" dirty="0" smtClean="0"/>
              <a:t> to go to heaven!</a:t>
            </a:r>
            <a:endParaRPr lang="en-US" sz="32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Who? When? What?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Richard the Lion Heart (England)</a:t>
            </a:r>
          </a:p>
          <a:p>
            <a:r>
              <a:rPr lang="en-US" sz="4000" dirty="0" smtClean="0"/>
              <a:t>Saladin (Islam)</a:t>
            </a:r>
          </a:p>
          <a:p>
            <a:r>
              <a:rPr lang="en-US" sz="4000" dirty="0" smtClean="0"/>
              <a:t>Barbarossa (Holy Roman Empire)</a:t>
            </a:r>
          </a:p>
          <a:p>
            <a:endParaRPr lang="en-US" sz="4000" dirty="0"/>
          </a:p>
          <a:p>
            <a:r>
              <a:rPr lang="en-US" sz="4000" dirty="0" smtClean="0"/>
              <a:t>1099 CE – Christians capture Jerusalem</a:t>
            </a:r>
          </a:p>
          <a:p>
            <a:r>
              <a:rPr lang="en-US" sz="4000" dirty="0" smtClean="0"/>
              <a:t>1187 – Saladin re-captures Jerusalem</a:t>
            </a:r>
          </a:p>
          <a:p>
            <a:r>
              <a:rPr lang="en-US" sz="4000" dirty="0" smtClean="0"/>
              <a:t>1192 - Truce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6447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was the impact of the Crusades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u="sng" dirty="0" smtClean="0"/>
              <a:t>ECONOMIC</a:t>
            </a:r>
          </a:p>
          <a:p>
            <a:r>
              <a:rPr lang="en-US" sz="3200" dirty="0" smtClean="0"/>
              <a:t>Increased Cities and Trade</a:t>
            </a:r>
          </a:p>
          <a:p>
            <a:r>
              <a:rPr lang="en-US" sz="3200" dirty="0" smtClean="0"/>
              <a:t>Increased Wealth and Banking</a:t>
            </a:r>
          </a:p>
          <a:p>
            <a:r>
              <a:rPr lang="en-US" sz="3200" dirty="0" smtClean="0"/>
              <a:t>End of </a:t>
            </a:r>
            <a:r>
              <a:rPr lang="en-US" sz="3200" dirty="0" err="1" smtClean="0"/>
              <a:t>Manorialism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u="sng" dirty="0" smtClean="0"/>
              <a:t>POLITICAL</a:t>
            </a:r>
          </a:p>
          <a:p>
            <a:r>
              <a:rPr lang="en-US" sz="3200" dirty="0" smtClean="0"/>
              <a:t>Power of kings increased (Taxes)</a:t>
            </a:r>
          </a:p>
          <a:p>
            <a:r>
              <a:rPr lang="en-US" sz="3200" dirty="0" smtClean="0"/>
              <a:t>End of Feudalism – Growth of the Nation</a:t>
            </a:r>
          </a:p>
          <a:p>
            <a:pPr marL="0" indent="0">
              <a:buNone/>
            </a:pPr>
            <a:r>
              <a:rPr lang="en-US" sz="3200" u="sng" dirty="0" smtClean="0"/>
              <a:t>RELIGIOUS</a:t>
            </a:r>
          </a:p>
          <a:p>
            <a:r>
              <a:rPr lang="en-US" sz="3200" dirty="0" smtClean="0"/>
              <a:t>Power of Christian Church Grows</a:t>
            </a:r>
          </a:p>
          <a:p>
            <a:r>
              <a:rPr lang="en-US" sz="3200" dirty="0" smtClean="0"/>
              <a:t>Tensions between Christians and Muslims</a:t>
            </a:r>
          </a:p>
          <a:p>
            <a:pPr marL="0" indent="0">
              <a:buNone/>
            </a:pPr>
            <a:r>
              <a:rPr lang="en-US" sz="3200" u="sng" dirty="0" smtClean="0"/>
              <a:t>LONG TERM</a:t>
            </a:r>
          </a:p>
          <a:p>
            <a:r>
              <a:rPr lang="en-US" sz="3200" dirty="0" smtClean="0"/>
              <a:t>Opened Europe up to the rest of the world</a:t>
            </a:r>
          </a:p>
          <a:p>
            <a:r>
              <a:rPr lang="en-US" sz="3200" dirty="0" smtClean="0"/>
              <a:t>Increased Cultural Diffusion and Global Interactions</a:t>
            </a:r>
            <a:endParaRPr lang="en-US" sz="4000" dirty="0" smtClean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7134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The First Crusade (1096-1099)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>
                <a:latin typeface="Book Antiqua" charset="0"/>
              </a:rPr>
              <a:t>Peasant army</a:t>
            </a:r>
          </a:p>
          <a:p>
            <a:pPr lvl="1"/>
            <a:r>
              <a:rPr lang="en-US">
                <a:latin typeface="Book Antiqua" charset="0"/>
              </a:rPr>
              <a:t>Untrained</a:t>
            </a:r>
          </a:p>
          <a:p>
            <a:pPr lvl="1"/>
            <a:r>
              <a:rPr lang="en-US">
                <a:latin typeface="Book Antiqua" charset="0"/>
              </a:rPr>
              <a:t>Lacked military equipment</a:t>
            </a:r>
          </a:p>
          <a:p>
            <a:pPr lvl="1"/>
            <a:r>
              <a:rPr lang="en-US">
                <a:latin typeface="Book Antiqua" charset="0"/>
              </a:rPr>
              <a:t>Many killed by Muslim Turks</a:t>
            </a:r>
          </a:p>
          <a:p>
            <a:r>
              <a:rPr lang="en-US">
                <a:latin typeface="Book Antiqua" charset="0"/>
              </a:rPr>
              <a:t>Knights</a:t>
            </a:r>
          </a:p>
          <a:p>
            <a:pPr lvl="1"/>
            <a:r>
              <a:rPr lang="en-US">
                <a:latin typeface="Book Antiqua" charset="0"/>
              </a:rPr>
              <a:t>Succeeded in capturing Jerusalem</a:t>
            </a:r>
          </a:p>
        </p:txBody>
      </p:sp>
      <p:pic>
        <p:nvPicPr>
          <p:cNvPr id="21508" name="Picture 4" descr="crusades figh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306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C206778B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BEA37DD1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9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15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74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Second Crusade (1147-1149)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After victory many Christians went back home.</a:t>
            </a:r>
          </a:p>
          <a:p>
            <a:r>
              <a:rPr lang="en-US">
                <a:latin typeface="Book Antiqua" charset="0"/>
              </a:rPr>
              <a:t>The Turks eventually took back much of the territory.</a:t>
            </a:r>
          </a:p>
          <a:p>
            <a:r>
              <a:rPr lang="en-US">
                <a:latin typeface="Book Antiqua" charset="0"/>
              </a:rPr>
              <a:t>King of France and Emperor of Germany sent troops to stop the Turks.</a:t>
            </a:r>
          </a:p>
          <a:p>
            <a:endParaRPr lang="en-US">
              <a:latin typeface="Book Antiqua" charset="0"/>
            </a:endParaRPr>
          </a:p>
        </p:txBody>
      </p:sp>
      <p:pic>
        <p:nvPicPr>
          <p:cNvPr id="22532" name="Picture 4" descr="web_RichardTheLion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72200" y="4495800"/>
            <a:ext cx="2590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3C98351F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4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0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Second Crusade (1147-1149)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>
                <a:latin typeface="Book Antiqua" charset="0"/>
              </a:rPr>
              <a:t>Saladin leads the Muslim Turks to victory, defeating the Christians</a:t>
            </a:r>
          </a:p>
          <a:p>
            <a:r>
              <a:rPr lang="en-US" sz="2000">
                <a:latin typeface="Book Antiqua" charset="0"/>
              </a:rPr>
              <a:t>* He was considered a very wise ruler. He was known for his sometimes kind treatment of fallen enemies. Many Christians saw him as a model of knightly </a:t>
            </a:r>
            <a:r>
              <a:rPr lang="en-US" sz="2000" u="sng">
                <a:latin typeface="Book Antiqua" charset="0"/>
              </a:rPr>
              <a:t>chivalry</a:t>
            </a:r>
            <a:r>
              <a:rPr lang="en-US" sz="2000">
                <a:latin typeface="Book Antiqua" charset="0"/>
              </a:rPr>
              <a:t>.</a:t>
            </a:r>
          </a:p>
        </p:txBody>
      </p:sp>
      <p:pic>
        <p:nvPicPr>
          <p:cNvPr id="23556" name="Picture 4" descr="Sala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60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bouuu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5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 Antiqua" charset="0"/>
              </a:rPr>
              <a:t>Third Crusade (1189-1192)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40386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Book Antiqua" charset="0"/>
              </a:rPr>
              <a:t>King Richard of England convinces the Turks to allow Christians to visit the Holy Land</a:t>
            </a:r>
          </a:p>
        </p:txBody>
      </p:sp>
      <p:pic>
        <p:nvPicPr>
          <p:cNvPr id="24580" name="Picture 4" descr="richar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1905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_croisade3_sala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593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5339A05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4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764</TotalTime>
  <Words>846</Words>
  <Application>Microsoft Macintosh PowerPoint</Application>
  <PresentationFormat>On-screen Show (4:3)</PresentationFormat>
  <Paragraphs>137</Paragraphs>
  <Slides>26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THE CRUSADES</vt:lpstr>
      <vt:lpstr>What were the Crusades?</vt:lpstr>
      <vt:lpstr>PowerPoint Presentation</vt:lpstr>
      <vt:lpstr>Who? When? What?</vt:lpstr>
      <vt:lpstr>What was the impact of the Crusades</vt:lpstr>
      <vt:lpstr>The First Crusade (1096-1099)</vt:lpstr>
      <vt:lpstr>Second Crusade (1147-1149)</vt:lpstr>
      <vt:lpstr>Second Crusade (1147-1149)</vt:lpstr>
      <vt:lpstr>Third Crusade (1189-1192)</vt:lpstr>
      <vt:lpstr>Crusades Continue Through 1200’s</vt:lpstr>
      <vt:lpstr>What happens in Europe after the Crusades?</vt:lpstr>
      <vt:lpstr>The Hundred Years War</vt:lpstr>
      <vt:lpstr>The Black Death: The Bubonic Plague Ravishes Europe</vt:lpstr>
      <vt:lpstr>PowerPoint Presentation</vt:lpstr>
      <vt:lpstr>PowerPoint Presentation</vt:lpstr>
      <vt:lpstr>D e a t h</vt:lpstr>
      <vt:lpstr>PowerPoint Presentation</vt:lpstr>
      <vt:lpstr>WHY?</vt:lpstr>
      <vt:lpstr>PowerPoint Presentation</vt:lpstr>
      <vt:lpstr>PowerPoint Presentation</vt:lpstr>
      <vt:lpstr>PowerPoint Presentation</vt:lpstr>
      <vt:lpstr>Absurd attempted cures for the plague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M. Rivera</dc:creator>
  <cp:lastModifiedBy>MATTHEW RIVERA</cp:lastModifiedBy>
  <cp:revision>41</cp:revision>
  <dcterms:created xsi:type="dcterms:W3CDTF">2008-09-01T20:05:22Z</dcterms:created>
  <dcterms:modified xsi:type="dcterms:W3CDTF">2017-02-24T03:52:58Z</dcterms:modified>
</cp:coreProperties>
</file>