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8" r:id="rId6"/>
    <p:sldId id="258" r:id="rId7"/>
    <p:sldId id="259" r:id="rId8"/>
    <p:sldId id="300" r:id="rId9"/>
    <p:sldId id="299" r:id="rId10"/>
    <p:sldId id="301" r:id="rId11"/>
    <p:sldId id="271" r:id="rId12"/>
    <p:sldId id="275" r:id="rId13"/>
    <p:sldId id="276" r:id="rId14"/>
    <p:sldId id="272" r:id="rId15"/>
    <p:sldId id="273" r:id="rId16"/>
    <p:sldId id="274" r:id="rId17"/>
    <p:sldId id="278" r:id="rId18"/>
    <p:sldId id="269" r:id="rId19"/>
    <p:sldId id="265" r:id="rId20"/>
    <p:sldId id="266" r:id="rId21"/>
    <p:sldId id="260" r:id="rId22"/>
    <p:sldId id="279" r:id="rId23"/>
    <p:sldId id="280" r:id="rId24"/>
    <p:sldId id="263" r:id="rId25"/>
    <p:sldId id="264" r:id="rId26"/>
    <p:sldId id="270" r:id="rId27"/>
    <p:sldId id="282" r:id="rId28"/>
    <p:sldId id="283" r:id="rId29"/>
    <p:sldId id="284" r:id="rId30"/>
    <p:sldId id="281" r:id="rId31"/>
    <p:sldId id="286" r:id="rId32"/>
    <p:sldId id="285" r:id="rId33"/>
    <p:sldId id="288" r:id="rId34"/>
    <p:sldId id="287" r:id="rId35"/>
    <p:sldId id="291" r:id="rId36"/>
    <p:sldId id="292" r:id="rId37"/>
    <p:sldId id="289" r:id="rId38"/>
    <p:sldId id="290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62" d="100"/>
          <a:sy n="62" d="100"/>
        </p:scale>
        <p:origin x="-17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48B8-0C19-4F4F-B714-6B3E5508DF81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AE97-7366-4E46-ABD8-A453AFDCB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8E38-4967-45A3-81C1-59A9C5693BAA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D321-1FB9-4BA6-9CEF-F89DAABDD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643E-78FD-41D8-B100-F709127A0C6D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6D77-0FA0-49D7-8407-F3FF9E88E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94BD-D3A9-4612-A2ED-00FC1B7D27C7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4C49F-E1A5-4A6A-95DA-3F255E9D5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64B4-B0FE-48E2-BEE5-F01146A35124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359CA-B717-44B7-B89C-C9422D025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2E04-0637-416A-B2D8-42144ED22C62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D7F2-2741-4653-BC74-883CAA7C3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4AB6-93D3-4029-AD18-9EC35DEF6449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DA28-D88F-488F-9DC2-661EDD477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A6E8-218E-456E-BC61-51381376E91A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CFD5-5946-4904-90B4-C175494EA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8BE88-8D80-4D8A-BCC7-F6647F85A0C4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14A0-57AF-4E1A-9A3E-AE6B4E522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E5EA-1186-464C-8998-AF501AE8C681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50B6-5ED4-4984-BFC6-331509C97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BB93-9BC6-4BA4-828E-1E9FC99275B4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BC1D-009F-40E8-8D8D-3CC673713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EBF6CD-AF85-49FB-A704-386C6FECB15E}" type="datetimeFigureOut">
              <a:rPr lang="en-US"/>
              <a:pPr>
                <a:defRPr/>
              </a:pPr>
              <a:t>4/20/17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0FF64C-DE43-4D00-87CA-C16B043E1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1" Type="http://schemas.microsoft.com/office/2007/relationships/media" Target="file:///C:\Documents%20and%20Settings\mrivera\Desktop\EAST\Videos\Religion-WMA.wmv" TargetMode="External"/><Relationship Id="rId2" Type="http://schemas.openxmlformats.org/officeDocument/2006/relationships/video" Target="file:///C:\Documents%20and%20Settings\mrivera\Desktop\EAST\Videos\Religion-WMA.wmv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Aim:  What caused the Age of Exploration?</a:t>
            </a:r>
            <a:endParaRPr lang="en-US" dirty="0"/>
          </a:p>
        </p:txBody>
      </p:sp>
      <p:sp>
        <p:nvSpPr>
          <p:cNvPr id="13314" name="Text Box 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DO </a:t>
            </a:r>
            <a:r>
              <a:rPr lang="en-US" sz="2400" b="1" dirty="0" smtClean="0"/>
              <a:t>NOW:</a:t>
            </a:r>
            <a:endParaRPr lang="en-US" sz="2400" b="1" dirty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895600" y="4038600"/>
            <a:ext cx="449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/>
              <a:t>AGE OF DISCOVERY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/>
              <a:t>OLD IMPERIALISM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/>
              <a:t>THE ENCOUNTER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29" t="2295" r="9959" b="2295"/>
          <a:stretch/>
        </p:blipFill>
        <p:spPr>
          <a:xfrm>
            <a:off x="457200" y="-36332"/>
            <a:ext cx="8446477" cy="6900194"/>
          </a:xfrm>
        </p:spPr>
      </p:pic>
    </p:spTree>
    <p:extLst>
      <p:ext uri="{BB962C8B-B14F-4D97-AF65-F5344CB8AC3E}">
        <p14:creationId xmlns:p14="http://schemas.microsoft.com/office/powerpoint/2010/main" val="65378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Which Nations are Exploring?</a:t>
            </a:r>
            <a:endParaRPr lang="en-US" b="1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Portugal (King Henry)</a:t>
            </a:r>
            <a:endParaRPr lang="en-US" sz="4000" dirty="0" smtClean="0"/>
          </a:p>
          <a:p>
            <a:pPr lvl="1" eaLnBrk="1" hangingPunct="1"/>
            <a:r>
              <a:rPr lang="en-US" sz="3200" dirty="0" smtClean="0"/>
              <a:t>Navigation </a:t>
            </a:r>
            <a:r>
              <a:rPr lang="en-US" sz="3200" dirty="0" smtClean="0"/>
              <a:t>School </a:t>
            </a:r>
            <a:r>
              <a:rPr lang="en-US" sz="3200" dirty="0" smtClean="0"/>
              <a:t>– Best Tech/Captains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Vasco </a:t>
            </a:r>
            <a:r>
              <a:rPr lang="en-US" sz="3200" dirty="0" smtClean="0"/>
              <a:t>De Gama reaches India</a:t>
            </a:r>
          </a:p>
          <a:p>
            <a:pPr eaLnBrk="1" hangingPunct="1"/>
            <a:r>
              <a:rPr lang="en-US" sz="4000" dirty="0" smtClean="0"/>
              <a:t>Spain</a:t>
            </a:r>
            <a:endParaRPr lang="en-US" sz="3800" dirty="0" smtClean="0"/>
          </a:p>
          <a:p>
            <a:pPr lvl="1" eaLnBrk="1" hangingPunct="1"/>
            <a:r>
              <a:rPr lang="en-US" sz="3200" dirty="0" smtClean="0"/>
              <a:t>Columbus reaches </a:t>
            </a:r>
            <a:r>
              <a:rPr lang="en-US" sz="3200" dirty="0" smtClean="0"/>
              <a:t>Caribbean</a:t>
            </a:r>
            <a:endParaRPr lang="en-US" sz="3200" dirty="0"/>
          </a:p>
          <a:p>
            <a:pPr eaLnBrk="1" hangingPunct="1"/>
            <a:r>
              <a:rPr lang="en-US" sz="4000" dirty="0" smtClean="0"/>
              <a:t>English and Dutch</a:t>
            </a:r>
            <a:endParaRPr lang="en-US" sz="3800" dirty="0"/>
          </a:p>
          <a:p>
            <a:pPr lvl="1" eaLnBrk="1" hangingPunct="1"/>
            <a:r>
              <a:rPr lang="en-US" sz="3200" dirty="0" smtClean="0"/>
              <a:t>Private Trading Companies (Joint-Stock)</a:t>
            </a:r>
          </a:p>
          <a:p>
            <a:pPr lvl="1" eaLnBrk="1" hangingPunct="1"/>
            <a:r>
              <a:rPr lang="en-US" sz="3200" dirty="0" smtClean="0"/>
              <a:t>Strong Navies</a:t>
            </a:r>
            <a:endParaRPr lang="en-US" sz="3200" dirty="0"/>
          </a:p>
          <a:p>
            <a:pPr marL="393700" lvl="1" indent="0" eaLnBrk="1" hangingPunct="1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3" descr="Spa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333375"/>
            <a:ext cx="7620000" cy="6524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3" descr="Portuga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342900"/>
            <a:ext cx="7620000" cy="65151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Compromise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Treaty of Tordesillas</a:t>
            </a:r>
          </a:p>
          <a:p>
            <a:pPr lvl="1" eaLnBrk="1" hangingPunct="1"/>
            <a:r>
              <a:rPr lang="en-US" sz="3200" smtClean="0"/>
              <a:t>Line of Demarcation</a:t>
            </a:r>
          </a:p>
          <a:p>
            <a:pPr lvl="1" eaLnBrk="1" hangingPunct="1"/>
            <a:r>
              <a:rPr lang="en-US" sz="3200" smtClean="0"/>
              <a:t>West was Spain</a:t>
            </a:r>
          </a:p>
          <a:p>
            <a:pPr lvl="1" eaLnBrk="1" hangingPunct="1"/>
            <a:r>
              <a:rPr lang="en-US" sz="3200" smtClean="0"/>
              <a:t>East was Portugal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Content Placeholder 3" descr="Treaty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457200"/>
            <a:ext cx="5791200" cy="62372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ontent Placeholder 3" descr="Treaty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143000"/>
            <a:ext cx="8545513" cy="4343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Who’s Who in Exploration?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4582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u="sng" smtClean="0"/>
              <a:t>Vasco DeGama </a:t>
            </a:r>
            <a:r>
              <a:rPr lang="en-US" smtClean="0"/>
              <a:t>– 1</a:t>
            </a:r>
            <a:r>
              <a:rPr lang="en-US" baseline="30000" smtClean="0"/>
              <a:t>st</a:t>
            </a:r>
            <a:r>
              <a:rPr lang="en-US" smtClean="0"/>
              <a:t> to discover an all-water route to India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u="sng" smtClean="0"/>
              <a:t>Ferdinand Magellan </a:t>
            </a:r>
            <a:r>
              <a:rPr lang="en-US" smtClean="0"/>
              <a:t>– 1</a:t>
            </a:r>
            <a:r>
              <a:rPr lang="en-US" baseline="30000" smtClean="0"/>
              <a:t>st</a:t>
            </a:r>
            <a:r>
              <a:rPr lang="en-US" smtClean="0"/>
              <a:t> to circumnavigate the world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u="sng" smtClean="0"/>
              <a:t>Christopher Columbus</a:t>
            </a:r>
            <a:r>
              <a:rPr lang="en-US" smtClean="0"/>
              <a:t> – “1</a:t>
            </a:r>
            <a:r>
              <a:rPr lang="en-US" baseline="30000" smtClean="0"/>
              <a:t>st</a:t>
            </a:r>
            <a:r>
              <a:rPr lang="en-US" smtClean="0"/>
              <a:t>” to discover the Americas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u="sng" smtClean="0"/>
              <a:t>Zheng He </a:t>
            </a:r>
            <a:r>
              <a:rPr lang="en-US" smtClean="0"/>
              <a:t>– Ming Dynasty explorer, 1</a:t>
            </a:r>
            <a:r>
              <a:rPr lang="en-US" baseline="30000" smtClean="0"/>
              <a:t>st</a:t>
            </a:r>
            <a:r>
              <a:rPr lang="en-US" smtClean="0"/>
              <a:t> to open up China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3" descr="Magellan 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7163" y="838200"/>
            <a:ext cx="9301163" cy="52752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3" descr="De Gama Rout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533400"/>
            <a:ext cx="6694488" cy="56959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14400"/>
          </a:xfrm>
        </p:spPr>
        <p:txBody>
          <a:bodyPr/>
          <a:lstStyle/>
          <a:p>
            <a:pPr eaLnBrk="1" hangingPunct="1"/>
            <a:r>
              <a:rPr lang="en-US" b="1" smtClean="0"/>
              <a:t>Age of Exploration Vocabulary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u="sng" smtClean="0"/>
              <a:t>Astrolabe</a:t>
            </a:r>
            <a:r>
              <a:rPr lang="en-US" smtClean="0"/>
              <a:t> – Navigational device used to determine latitude, longitude and time of day.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(Sextant – an improved version of the astrolabe)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u="sng" smtClean="0"/>
              <a:t>Navigate</a:t>
            </a:r>
            <a:r>
              <a:rPr lang="en-US" smtClean="0"/>
              <a:t> – Plan or control the movement of a ship.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u="sng" smtClean="0"/>
              <a:t>Circumnavigate</a:t>
            </a:r>
            <a:r>
              <a:rPr lang="en-US" smtClean="0"/>
              <a:t> – Sail around the entire world. 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u="sng" smtClean="0"/>
              <a:t>Caravel</a:t>
            </a:r>
            <a:r>
              <a:rPr lang="en-US" smtClean="0"/>
              <a:t> – Small, light sailing ship with 2 or 3 masts.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u="sng" smtClean="0"/>
              <a:t>Cartography</a:t>
            </a:r>
            <a:r>
              <a:rPr lang="en-US" smtClean="0"/>
              <a:t> – Practice of mapmaking.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3" descr="Exploration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609600"/>
            <a:ext cx="5475288" cy="5715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Content Placeholder 3" descr="VascoDeGamaShi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685800"/>
            <a:ext cx="5273675" cy="5715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did Europeans Conquer </a:t>
            </a:r>
            <a:r>
              <a:rPr lang="en-US" smtClean="0"/>
              <a:t>the Americas?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1492 Christopher Columbus Discovers the Americas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The Conquistadors (Conquerors)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dirty="0" smtClean="0"/>
              <a:t>Hernando Cortes</a:t>
            </a:r>
          </a:p>
          <a:p>
            <a:pPr marL="880110" lvl="1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Demanded gold from Aztecs</a:t>
            </a:r>
          </a:p>
          <a:p>
            <a:pPr marL="880110" lvl="1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1521 Conquered Aztecs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dirty="0" smtClean="0"/>
              <a:t>Francisco Pizarro</a:t>
            </a:r>
          </a:p>
          <a:p>
            <a:pPr marL="880110" lvl="1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Spanish Conquered Inca in Peru</a:t>
            </a:r>
          </a:p>
          <a:p>
            <a:pPr marL="880110" lvl="1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1532 – 200 men defeat 30,000</a:t>
            </a:r>
          </a:p>
          <a:p>
            <a:pPr marL="880110" lvl="1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Advantages of the Spanish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389438"/>
          </a:xfrm>
        </p:spPr>
        <p:txBody>
          <a:bodyPr/>
          <a:lstStyle/>
          <a:p>
            <a:pPr eaLnBrk="1" hangingPunct="1"/>
            <a:r>
              <a:rPr lang="en-US" smtClean="0"/>
              <a:t>SUPERIOR WEAPONRY – GUNS, CANNONS, CAVALRY</a:t>
            </a:r>
          </a:p>
          <a:p>
            <a:pPr eaLnBrk="1" hangingPunct="1"/>
            <a:r>
              <a:rPr lang="en-US" smtClean="0"/>
              <a:t>HELP OF NATIVE GROUPS</a:t>
            </a:r>
          </a:p>
          <a:p>
            <a:pPr eaLnBrk="1" hangingPunct="1"/>
            <a:r>
              <a:rPr lang="en-US" smtClean="0"/>
              <a:t>DISEASE IN MESOAMERICAN EMPIRES</a:t>
            </a:r>
          </a:p>
          <a:p>
            <a:pPr eaLnBrk="1" hangingPunct="1"/>
            <a:r>
              <a:rPr lang="en-US" smtClean="0"/>
              <a:t>INTERNAL CONFLICTS OF AZTEC AND INCA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RESULTS OF COLONIALISM IN LATIN AMERICA</a:t>
            </a:r>
          </a:p>
          <a:p>
            <a:pPr marL="742950" lvl="1" indent="-285750" eaLnBrk="1" hangingPunct="1"/>
            <a:r>
              <a:rPr lang="en-US" smtClean="0"/>
              <a:t>Cash Crop Economies</a:t>
            </a:r>
          </a:p>
          <a:p>
            <a:pPr marL="742950" lvl="1" indent="-285750" eaLnBrk="1" hangingPunct="1"/>
            <a:r>
              <a:rPr lang="en-US" smtClean="0"/>
              <a:t>Class Systems based on birth</a:t>
            </a:r>
          </a:p>
          <a:p>
            <a:pPr marL="742950" lvl="1" indent="-285750" eaLnBrk="1" hangingPunct="1"/>
            <a:r>
              <a:rPr lang="en-US" smtClean="0"/>
              <a:t>Ethnic &amp; Racial Diversity</a:t>
            </a:r>
          </a:p>
          <a:p>
            <a:pPr marL="742950" lvl="1" indent="-285750" eaLnBrk="1" hangingPunct="1"/>
            <a:r>
              <a:rPr lang="en-US" smtClean="0"/>
              <a:t>Native Populations exposed to diseases from Europe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500" b="1" smtClean="0"/>
              <a:t>What does this picture say about the encounter between Europeans and Natives?</a:t>
            </a:r>
          </a:p>
        </p:txBody>
      </p:sp>
      <p:pic>
        <p:nvPicPr>
          <p:cNvPr id="34818" name="Content Placeholder 3" descr="Columbus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209800"/>
            <a:ext cx="5251450" cy="438943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3" descr="Columbus 3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9144000" cy="47275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850"/>
            <a:ext cx="8534400" cy="590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was the Columbian Exchange?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u="sng" dirty="0" smtClean="0"/>
              <a:t>Columbian Exchange</a:t>
            </a:r>
            <a:r>
              <a:rPr lang="en-US" dirty="0" smtClean="0"/>
              <a:t> – Global transfer of foods, plants, and animals during the colonization of the Americas.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Most Important for Europe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Corn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Potatoes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(Both are cheap and nutritious)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Most Important for the New World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Livestock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Foods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DISEASE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Content Placeholder 3" descr="Columbian Exchange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685800"/>
            <a:ext cx="6858000" cy="5943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4" name="Content Placeholder 3" descr="Columbian Exchange 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133600"/>
            <a:ext cx="8410575" cy="31734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8" name="Content Placeholder 3" descr="ceepidemi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066800"/>
            <a:ext cx="7035800" cy="5181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Astrolabe</a:t>
            </a:r>
          </a:p>
        </p:txBody>
      </p:sp>
      <p:pic>
        <p:nvPicPr>
          <p:cNvPr id="15362" name="Content Placeholder 3" descr="Astrolabe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6200" y="838200"/>
            <a:ext cx="4416425" cy="55387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81000" y="704850"/>
            <a:ext cx="8458200" cy="666750"/>
          </a:xfrm>
        </p:spPr>
        <p:txBody>
          <a:bodyPr/>
          <a:lstStyle/>
          <a:p>
            <a:pPr eaLnBrk="1" hangingPunct="1"/>
            <a:r>
              <a:rPr lang="en-US" sz="4000" smtClean="0"/>
              <a:t>What was the Commercial Revolution?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u="sng" smtClean="0"/>
              <a:t>Commercial Revolution </a:t>
            </a:r>
            <a:r>
              <a:rPr lang="en-US" sz="2400" smtClean="0"/>
              <a:t>– New Businesses and Trade Practices in Europe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u="sng" smtClean="0"/>
              <a:t>Capitalism</a:t>
            </a:r>
            <a:r>
              <a:rPr lang="en-US" sz="2400" smtClean="0"/>
              <a:t> – Economic system based on private ownership of businesses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u="sng" smtClean="0"/>
              <a:t>Joint-Stock Companies </a:t>
            </a:r>
            <a:r>
              <a:rPr lang="en-US" sz="2400" smtClean="0"/>
              <a:t>– People put their money together to begin a business (Corporations)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u="sng" smtClean="0"/>
              <a:t>Mercantilism</a:t>
            </a:r>
            <a:r>
              <a:rPr lang="en-US" sz="2400" smtClean="0"/>
              <a:t> – Economic System in which Colonies exist to benefit the “Mother Country”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Only export (sell) to Spain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Only import (buy) from Spain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type of Company will be established?</a:t>
            </a:r>
          </a:p>
          <a:p>
            <a:pPr eaLnBrk="1" hangingPunct="1"/>
            <a:r>
              <a:rPr lang="en-US" smtClean="0"/>
              <a:t>What are the risks?</a:t>
            </a:r>
          </a:p>
          <a:p>
            <a:pPr eaLnBrk="1" hangingPunct="1"/>
            <a:r>
              <a:rPr lang="en-US" smtClean="0"/>
              <a:t>What are the opportunities?</a:t>
            </a:r>
          </a:p>
          <a:p>
            <a:pPr eaLnBrk="1" hangingPunct="1"/>
            <a:r>
              <a:rPr lang="en-US" smtClean="0"/>
              <a:t>What is needed for the company to be successful?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Content Placeholder 3" descr="Mercantilis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79575"/>
            <a:ext cx="8991600" cy="37322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534400" cy="819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was the </a:t>
            </a:r>
            <a:r>
              <a:rPr lang="en-US" dirty="0" err="1" smtClean="0"/>
              <a:t>Encomienda</a:t>
            </a:r>
            <a:r>
              <a:rPr lang="en-US" dirty="0" smtClean="0"/>
              <a:t> System?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Encomienda System – Rigid social class structure based on European heritage.</a:t>
            </a:r>
          </a:p>
          <a:p>
            <a:pPr eaLnBrk="1" hangingPunct="1"/>
            <a:r>
              <a:rPr lang="en-US" smtClean="0"/>
              <a:t>Spanish Need Labor to Support Mercantilism </a:t>
            </a:r>
            <a:br>
              <a:rPr lang="en-US" smtClean="0"/>
            </a:br>
            <a:r>
              <a:rPr lang="en-US" b="1" smtClean="0"/>
              <a:t>(steady labor supply!)</a:t>
            </a:r>
          </a:p>
          <a:p>
            <a:pPr eaLnBrk="1" hangingPunct="1"/>
            <a:r>
              <a:rPr lang="en-US" smtClean="0"/>
              <a:t>Spanish claim rights to the land and force natives to work</a:t>
            </a:r>
          </a:p>
          <a:p>
            <a:pPr eaLnBrk="1" hangingPunct="1"/>
            <a:r>
              <a:rPr lang="en-US" smtClean="0"/>
              <a:t>Harsh conditions, starvation and disease lead to a decline in Native Populations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HACIENDA SYSTEM (similar to MANORS) needed labor of peasants!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533400"/>
            <a:ext cx="6858000" cy="55895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TRANSATLANTIC SLAVE TRADE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CAUSES</a:t>
            </a:r>
          </a:p>
          <a:p>
            <a:pPr eaLnBrk="1" hangingPunct="1"/>
            <a:r>
              <a:rPr lang="en-US" smtClean="0"/>
              <a:t>As the Europeans developed their American colonies, their NEED FOR CHEAP LABOR INCREASED!</a:t>
            </a:r>
          </a:p>
          <a:p>
            <a:pPr eaLnBrk="1" hangingPunct="1"/>
            <a:r>
              <a:rPr lang="en-US" smtClean="0"/>
              <a:t>Death of large numbers of natives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EFFECTS</a:t>
            </a:r>
          </a:p>
          <a:p>
            <a:pPr eaLnBrk="1" hangingPunct="1"/>
            <a:r>
              <a:rPr lang="en-US" smtClean="0"/>
              <a:t>Hastened the decline of African Kingdoms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Trans-Atlant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68363"/>
            <a:ext cx="64770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6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315200" cy="552450"/>
          </a:xfrm>
        </p:spPr>
        <p:txBody>
          <a:bodyPr/>
          <a:lstStyle/>
          <a:p>
            <a:pPr eaLnBrk="1" hangingPunct="1"/>
            <a:r>
              <a:rPr lang="en-US" sz="4600" smtClean="0">
                <a:solidFill>
                  <a:schemeClr val="tx1"/>
                </a:solidFill>
              </a:rPr>
              <a:t>TRANSATLANTIC SLAVE TRADE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important was the Church in Colonial America?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Europeans wanted to expand Christianity</a:t>
            </a:r>
          </a:p>
          <a:p>
            <a:pPr eaLnBrk="1" hangingPunct="1"/>
            <a:r>
              <a:rPr lang="en-US" smtClean="0"/>
              <a:t>Church Met the Needs of the People</a:t>
            </a:r>
          </a:p>
          <a:p>
            <a:pPr lvl="1" eaLnBrk="1" hangingPunct="1"/>
            <a:r>
              <a:rPr lang="en-US" smtClean="0"/>
              <a:t>Stability</a:t>
            </a:r>
          </a:p>
          <a:p>
            <a:pPr lvl="1" eaLnBrk="1" hangingPunct="1"/>
            <a:r>
              <a:rPr lang="en-US" smtClean="0"/>
              <a:t>Hope</a:t>
            </a:r>
          </a:p>
          <a:p>
            <a:pPr lvl="1" eaLnBrk="1" hangingPunct="1"/>
            <a:r>
              <a:rPr lang="en-US" smtClean="0"/>
              <a:t>Education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ligion-WM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30163" y="1143000"/>
            <a:ext cx="9113837" cy="4495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971800" y="838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Age of Exploration</a:t>
            </a:r>
            <a:endParaRPr lang="en-US" sz="2400" b="1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209800" y="13716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15</a:t>
            </a:r>
            <a:r>
              <a:rPr lang="en-US" sz="2400" b="1" baseline="30000"/>
              <a:t>th</a:t>
            </a:r>
            <a:r>
              <a:rPr lang="en-US" sz="2400" b="1"/>
              <a:t> century to 18</a:t>
            </a:r>
            <a:r>
              <a:rPr lang="en-US" sz="2400" b="1" baseline="30000"/>
              <a:t>th</a:t>
            </a:r>
            <a:r>
              <a:rPr lang="en-US" sz="2400" b="1"/>
              <a:t> century (1400s to 1700s)</a:t>
            </a: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DATES: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WHERE: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752600" y="2438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The New World  (The Americas)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04800" y="31242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MAIN IDEAS: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676400" y="3200400"/>
            <a:ext cx="7010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Overthrow of the Byzantine Empire in 1453 by the Ottoman Turks led Europeans to search for</a:t>
            </a:r>
          </a:p>
          <a:p>
            <a:pPr>
              <a:spcBef>
                <a:spcPct val="50000"/>
              </a:spcBef>
            </a:pPr>
            <a:endParaRPr lang="en-US" sz="2400" b="1"/>
          </a:p>
          <a:p>
            <a:pPr>
              <a:spcBef>
                <a:spcPct val="50000"/>
              </a:spcBef>
            </a:pPr>
            <a:r>
              <a:rPr lang="en-US" sz="2400" b="1"/>
              <a:t> ______________________________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57400" y="43434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New routes to Asia (for spices)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447800" y="5334000"/>
            <a:ext cx="7391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Made possible by  _________________________ 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__________________________________________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95800" y="51816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Technological Advancements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7800" y="57912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Such as:  Caravel, astrolabe, &amp; improvements in cartography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Caravel</a:t>
            </a:r>
          </a:p>
        </p:txBody>
      </p:sp>
      <p:pic>
        <p:nvPicPr>
          <p:cNvPr id="16386" name="Content Placeholder 3" descr="Caravel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143000"/>
            <a:ext cx="6200775" cy="4953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MAIN IDEAS continued…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229600" cy="4694238"/>
          </a:xfrm>
        </p:spPr>
        <p:txBody>
          <a:bodyPr/>
          <a:lstStyle/>
          <a:p>
            <a:r>
              <a:rPr lang="en-US" smtClean="0"/>
              <a:t>The Encounter (The Age of Discovery):  Europeans encounter the civilizations of the Americas (Maya, Aztec &amp; Inca)</a:t>
            </a:r>
          </a:p>
          <a:p>
            <a:pPr lvl="1"/>
            <a:r>
              <a:rPr lang="en-US" smtClean="0"/>
              <a:t>Maya, Aztec &amp; Inca were advanced PRIOR to the arrival of the Europeans</a:t>
            </a:r>
          </a:p>
          <a:p>
            <a:pPr lvl="3"/>
            <a:r>
              <a:rPr lang="en-US" smtClean="0"/>
              <a:t>intensive agriculture</a:t>
            </a:r>
          </a:p>
          <a:p>
            <a:pPr lvl="3"/>
            <a:r>
              <a:rPr lang="en-US" smtClean="0"/>
              <a:t>Irrigation</a:t>
            </a:r>
          </a:p>
          <a:p>
            <a:pPr lvl="3"/>
            <a:r>
              <a:rPr lang="en-US" smtClean="0"/>
              <a:t>Calendars</a:t>
            </a:r>
          </a:p>
          <a:p>
            <a:pPr lvl="3"/>
            <a:r>
              <a:rPr lang="en-US" smtClean="0"/>
              <a:t>Polytheistic</a:t>
            </a:r>
          </a:p>
          <a:p>
            <a:pPr lvl="3"/>
            <a:r>
              <a:rPr lang="en-US" smtClean="0"/>
              <a:t>writing systems</a:t>
            </a:r>
          </a:p>
          <a:p>
            <a:pPr lvl="3"/>
            <a:r>
              <a:rPr lang="en-US" smtClean="0"/>
              <a:t>art &amp; architecture (Maya ruins: ziggurats)</a:t>
            </a:r>
          </a:p>
          <a:p>
            <a:pPr lvl="3"/>
            <a:r>
              <a:rPr lang="en-US" smtClean="0"/>
              <a:t>terrace farming  (ability to adapt to surrounding geography)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IDEAS continued…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smtClean="0"/>
              <a:t>Conquistadors were Spanish conquerors whose goal was to INCREASE the WEALTH of Spain  (Gold, God &amp; Glory!!!)</a:t>
            </a:r>
          </a:p>
          <a:p>
            <a:r>
              <a:rPr lang="en-US" sz="2200" smtClean="0"/>
              <a:t>Set up an economy in the New World known as </a:t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_______________________, which means that </a:t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_______________________________________________</a:t>
            </a:r>
          </a:p>
          <a:p>
            <a:r>
              <a:rPr lang="en-US" sz="2200" smtClean="0"/>
              <a:t>Set up the ENCOMIENDA SYSTEM, which was a </a:t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system of ______________________ based on a </a:t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________________________________________.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447800" y="38100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Colonies exist to benefit the mother country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295400" y="3200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MERCANTILISM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676400" y="56388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RIGID CLASS STRUCTURE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667000" y="4953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FORCED LABOR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781050"/>
          </a:xfrm>
        </p:spPr>
        <p:txBody>
          <a:bodyPr/>
          <a:lstStyle/>
          <a:p>
            <a:r>
              <a:rPr lang="en-US" sz="4600" smtClean="0"/>
              <a:t>MAIN IDEAS continued…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xfrm>
            <a:off x="3810000" y="1524000"/>
            <a:ext cx="4800600" cy="2286000"/>
          </a:xfrm>
        </p:spPr>
        <p:txBody>
          <a:bodyPr/>
          <a:lstStyle/>
          <a:p>
            <a:r>
              <a:rPr lang="en-US" smtClean="0"/>
              <a:t>Social class was based on birth</a:t>
            </a:r>
          </a:p>
          <a:p>
            <a:r>
              <a:rPr lang="en-US" smtClean="0"/>
              <a:t>Peninsulares controlled most of the political, economic &amp; social power in Latin America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28194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81000" y="4114800"/>
            <a:ext cx="83820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/>
              <a:t>Columbian Exchange:</a:t>
            </a:r>
            <a:r>
              <a:rPr lang="en-US"/>
              <a:t>  global transfer of foods, plants &amp; animals during the colonization of the Americas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/>
              <a:t>Transatlantic Slave Trade</a:t>
            </a:r>
            <a:r>
              <a:rPr lang="en-US"/>
              <a:t> (Triangular Trade):  Europeans need CHEAP LABOR after many of the natives were killed through warfare &amp; disease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534400" cy="1428750"/>
          </a:xfrm>
        </p:spPr>
        <p:txBody>
          <a:bodyPr/>
          <a:lstStyle/>
          <a:p>
            <a:pPr algn="ctr"/>
            <a:r>
              <a:rPr lang="en-US" sz="4600" b="1" u="sng" smtClean="0"/>
              <a:t>SIGNIFICANCE</a:t>
            </a:r>
            <a:r>
              <a:rPr lang="en-US" sz="4600" b="1" smtClean="0"/>
              <a:t/>
            </a:r>
            <a:br>
              <a:rPr lang="en-US" sz="4600" b="1" smtClean="0"/>
            </a:br>
            <a:r>
              <a:rPr lang="en-US" sz="4600" b="1" smtClean="0"/>
              <a:t>Age of Exploration LED TO: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457200" y="3048000"/>
            <a:ext cx="8153400" cy="2438400"/>
          </a:xfrm>
        </p:spPr>
        <p:txBody>
          <a:bodyPr/>
          <a:lstStyle/>
          <a:p>
            <a:r>
              <a:rPr lang="en-US" smtClean="0"/>
              <a:t>The end of Europe’s regional isolation</a:t>
            </a:r>
          </a:p>
          <a:p>
            <a:r>
              <a:rPr lang="en-US" smtClean="0"/>
              <a:t>The beginning of a period of European GLOBAL DOMINATION (that will last until the end of World War II!!!)</a:t>
            </a:r>
          </a:p>
          <a:p>
            <a:r>
              <a:rPr lang="en-US" smtClean="0"/>
              <a:t>A quicker decline of the African Kingdoms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/>
          </p:cNvSpPr>
          <p:nvPr/>
        </p:nvSpPr>
        <p:spPr bwMode="auto">
          <a:xfrm>
            <a:off x="304800" y="1219200"/>
            <a:ext cx="8534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/>
            <a:r>
              <a:rPr lang="en-US" sz="4600" b="1" u="sng">
                <a:solidFill>
                  <a:schemeClr val="tx2"/>
                </a:solidFill>
                <a:latin typeface="Calibri" pitchFamily="34" charset="0"/>
              </a:rPr>
              <a:t>WORD ASSOCIATIONS</a:t>
            </a:r>
            <a:endParaRPr lang="en-US" sz="46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524000" y="2057400"/>
            <a:ext cx="6019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GOLD, GOD, GLORY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Mercantilism = benefit mother country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Encomienda = forced labor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Columbian – Exchange – Transfer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Circumnavigate</a:t>
            </a:r>
          </a:p>
        </p:txBody>
      </p:sp>
      <p:pic>
        <p:nvPicPr>
          <p:cNvPr id="17410" name="Content Placeholder 3" descr="Magellan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2286000"/>
            <a:ext cx="5715000" cy="3810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Go Exploring?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 you think Europeans are willing to risk their lives to jump on ships and travel all over the unknown world?  Would you?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Think-Pair-Share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3 Motives for Exploration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935163"/>
            <a:ext cx="8610600" cy="4389437"/>
          </a:xfrm>
        </p:spPr>
        <p:txBody>
          <a:bodyPr/>
          <a:lstStyle/>
          <a:p>
            <a:pPr eaLnBrk="1" hangingPunct="1"/>
            <a:r>
              <a:rPr lang="en-US" sz="5500" dirty="0" smtClean="0"/>
              <a:t>3 G’s</a:t>
            </a:r>
          </a:p>
          <a:p>
            <a:pPr lvl="1" eaLnBrk="1" hangingPunct="1"/>
            <a:r>
              <a:rPr lang="en-US" sz="4000" dirty="0" smtClean="0"/>
              <a:t>GOLD: The attraction of wealth</a:t>
            </a:r>
            <a:endParaRPr lang="en-US" sz="4000" dirty="0" smtClean="0"/>
          </a:p>
          <a:p>
            <a:pPr lvl="1" eaLnBrk="1" hangingPunct="1"/>
            <a:r>
              <a:rPr lang="en-US" sz="4000" dirty="0" smtClean="0"/>
              <a:t>GOD: Desire to spread Christianity</a:t>
            </a:r>
          </a:p>
          <a:p>
            <a:pPr lvl="1" eaLnBrk="1" hangingPunct="1"/>
            <a:r>
              <a:rPr lang="en-US" sz="4000" dirty="0" smtClean="0"/>
              <a:t>GLORY: Increase National Power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90550"/>
          </a:xfrm>
        </p:spPr>
        <p:txBody>
          <a:bodyPr/>
          <a:lstStyle/>
          <a:p>
            <a:r>
              <a:rPr lang="en-US" sz="3200" b="1" dirty="0" smtClean="0"/>
              <a:t>What changes in the world led to Exploration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r>
              <a:rPr lang="en-US" dirty="0" smtClean="0"/>
              <a:t>Renaissance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ncreases knowledge and education</a:t>
            </a:r>
          </a:p>
          <a:p>
            <a:pPr lvl="1"/>
            <a:r>
              <a:rPr lang="en-US" dirty="0" smtClean="0"/>
              <a:t>Adventurous Spirit</a:t>
            </a:r>
          </a:p>
          <a:p>
            <a:pPr lvl="1"/>
            <a:r>
              <a:rPr lang="en-US" dirty="0" smtClean="0"/>
              <a:t>Marco Polo – Increases curiosity about Asia</a:t>
            </a:r>
          </a:p>
          <a:p>
            <a:r>
              <a:rPr lang="en-US" dirty="0" smtClean="0"/>
              <a:t>Protestant Reformation – Weakens Catholic Church</a:t>
            </a:r>
          </a:p>
          <a:p>
            <a:pPr lvl="1"/>
            <a:r>
              <a:rPr lang="en-US" dirty="0" smtClean="0"/>
              <a:t>Counter Reformation – Church wants to increase power</a:t>
            </a:r>
          </a:p>
          <a:p>
            <a:pPr lvl="1"/>
            <a:r>
              <a:rPr lang="en-US" dirty="0" smtClean="0"/>
              <a:t>“New World” needs to be converted to Christianity</a:t>
            </a:r>
          </a:p>
          <a:p>
            <a:r>
              <a:rPr lang="en-US" dirty="0" smtClean="0"/>
              <a:t>New Technology</a:t>
            </a:r>
          </a:p>
          <a:p>
            <a:pPr lvl="1" eaLnBrk="1" hangingPunct="1"/>
            <a:r>
              <a:rPr lang="en-US" dirty="0" smtClean="0"/>
              <a:t>New Ships – The Caravel</a:t>
            </a:r>
            <a:endParaRPr lang="en-US" dirty="0"/>
          </a:p>
          <a:p>
            <a:pPr lvl="1" eaLnBrk="1" hangingPunct="1"/>
            <a:r>
              <a:rPr lang="en-US" dirty="0" smtClean="0"/>
              <a:t>Astrolabe and Compass (from China) </a:t>
            </a:r>
          </a:p>
          <a:p>
            <a:pPr lvl="1" eaLnBrk="1" hangingPunct="1"/>
            <a:r>
              <a:rPr lang="en-US" dirty="0" smtClean="0"/>
              <a:t>Gunpowder enable Europeans to dominate native peoples (MONGOLS)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4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r>
              <a:rPr lang="en-US" sz="3200" b="1" dirty="0" smtClean="0"/>
              <a:t>Why do Europeans want an ALL WATER ROUTE to Asia?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Muslims Control the “MIDDLE”</a:t>
            </a:r>
          </a:p>
          <a:p>
            <a:pPr lvl="1" eaLnBrk="1" hangingPunct="1"/>
            <a:r>
              <a:rPr lang="en-US" dirty="0" smtClean="0"/>
              <a:t>Charge High Taxes (takes away from profit)</a:t>
            </a:r>
          </a:p>
          <a:p>
            <a:pPr lvl="1" eaLnBrk="1" hangingPunct="1"/>
            <a:r>
              <a:rPr lang="en-US" dirty="0" smtClean="0"/>
              <a:t>Muslim-Christian Tensions</a:t>
            </a:r>
          </a:p>
          <a:p>
            <a:pPr eaLnBrk="1" hangingPunct="1"/>
            <a:r>
              <a:rPr lang="en-US" dirty="0" smtClean="0"/>
              <a:t>Europeans want MONEY</a:t>
            </a:r>
          </a:p>
          <a:p>
            <a:pPr lvl="1" eaLnBrk="1" hangingPunct="1"/>
            <a:r>
              <a:rPr lang="en-US" dirty="0" smtClean="0"/>
              <a:t>SPICES </a:t>
            </a:r>
            <a:r>
              <a:rPr lang="en-US" dirty="0"/>
              <a:t>were worth A </a:t>
            </a:r>
            <a:r>
              <a:rPr lang="en-US" dirty="0" smtClean="0"/>
              <a:t>LOT </a:t>
            </a:r>
          </a:p>
          <a:p>
            <a:pPr lvl="2" eaLnBrk="1" hangingPunct="1"/>
            <a:r>
              <a:rPr lang="en-US" dirty="0" smtClean="0"/>
              <a:t>Pepper, Cinnamon</a:t>
            </a:r>
            <a:endParaRPr lang="en-US" dirty="0"/>
          </a:p>
          <a:p>
            <a:pPr lvl="1" eaLnBrk="1" hangingPunct="1"/>
            <a:r>
              <a:rPr lang="en-US" dirty="0"/>
              <a:t>New lands could produce CASH </a:t>
            </a:r>
            <a:r>
              <a:rPr lang="en-US" dirty="0" smtClean="0"/>
              <a:t>CROPS</a:t>
            </a:r>
          </a:p>
          <a:p>
            <a:pPr lvl="2" eaLnBrk="1" hangingPunct="1"/>
            <a:r>
              <a:rPr lang="en-US" dirty="0" smtClean="0"/>
              <a:t>Sugar, Tobacco, Cotton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8539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1016</Words>
  <Application>Microsoft Macintosh PowerPoint</Application>
  <PresentationFormat>On-screen Show (4:3)</PresentationFormat>
  <Paragraphs>189</Paragraphs>
  <Slides>44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Aim:  What caused the Age of Exploration?</vt:lpstr>
      <vt:lpstr>Age of Exploration Vocabulary</vt:lpstr>
      <vt:lpstr>Astrolabe</vt:lpstr>
      <vt:lpstr>Caravel</vt:lpstr>
      <vt:lpstr>Circumnavigate</vt:lpstr>
      <vt:lpstr>Why Go Exploring?</vt:lpstr>
      <vt:lpstr>3 Motives for Exploration</vt:lpstr>
      <vt:lpstr>What changes in the world led to Exploration</vt:lpstr>
      <vt:lpstr>Why do Europeans want an ALL WATER ROUTE to Asia?</vt:lpstr>
      <vt:lpstr>PowerPoint Presentation</vt:lpstr>
      <vt:lpstr>Which Nations are Exploring?</vt:lpstr>
      <vt:lpstr>PowerPoint Presentation</vt:lpstr>
      <vt:lpstr>PowerPoint Presentation</vt:lpstr>
      <vt:lpstr>The Compromise</vt:lpstr>
      <vt:lpstr>PowerPoint Presentation</vt:lpstr>
      <vt:lpstr>PowerPoint Presentation</vt:lpstr>
      <vt:lpstr>Who’s Who in Exploration?</vt:lpstr>
      <vt:lpstr>PowerPoint Presentation</vt:lpstr>
      <vt:lpstr>PowerPoint Presentation</vt:lpstr>
      <vt:lpstr>PowerPoint Presentation</vt:lpstr>
      <vt:lpstr>PowerPoint Presentation</vt:lpstr>
      <vt:lpstr>How did Europeans Conquer the Americas?</vt:lpstr>
      <vt:lpstr>Advantages of the Spanish</vt:lpstr>
      <vt:lpstr>What does this picture say about the encounter between Europeans and Natives?</vt:lpstr>
      <vt:lpstr>PowerPoint Presentation</vt:lpstr>
      <vt:lpstr>What was the Columbian Exchange?</vt:lpstr>
      <vt:lpstr>PowerPoint Presentation</vt:lpstr>
      <vt:lpstr>PowerPoint Presentation</vt:lpstr>
      <vt:lpstr>PowerPoint Presentation</vt:lpstr>
      <vt:lpstr>What was the Commercial Revolution?</vt:lpstr>
      <vt:lpstr>Example</vt:lpstr>
      <vt:lpstr>PowerPoint Presentation</vt:lpstr>
      <vt:lpstr>What was the Encomienda System?</vt:lpstr>
      <vt:lpstr>PowerPoint Presentation</vt:lpstr>
      <vt:lpstr>TRANSATLANTIC SLAVE TRADE</vt:lpstr>
      <vt:lpstr>TRANSATLANTIC SLAVE TRADE</vt:lpstr>
      <vt:lpstr>How important was the Church in Colonial America?</vt:lpstr>
      <vt:lpstr>PowerPoint Presentation</vt:lpstr>
      <vt:lpstr>PowerPoint Presentation</vt:lpstr>
      <vt:lpstr>MAIN IDEAS continued…</vt:lpstr>
      <vt:lpstr>MAIN IDEAS continued…</vt:lpstr>
      <vt:lpstr>MAIN IDEAS continued…</vt:lpstr>
      <vt:lpstr>SIGNIFICANCE Age of Exploration LED TO: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 What caused the Age of Exploration?</dc:title>
  <dc:creator>M. Rivera</dc:creator>
  <cp:lastModifiedBy>MATTHEW RIVERA</cp:lastModifiedBy>
  <cp:revision>44</cp:revision>
  <dcterms:created xsi:type="dcterms:W3CDTF">2008-03-26T01:58:57Z</dcterms:created>
  <dcterms:modified xsi:type="dcterms:W3CDTF">2017-04-21T01:49:13Z</dcterms:modified>
</cp:coreProperties>
</file>