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1" r:id="rId2"/>
  </p:sldMasterIdLst>
  <p:notesMasterIdLst>
    <p:notesMasterId r:id="rId124"/>
  </p:notesMasterIdLst>
  <p:sldIdLst>
    <p:sldId id="256" r:id="rId3"/>
    <p:sldId id="257" r:id="rId4"/>
    <p:sldId id="258" r:id="rId5"/>
    <p:sldId id="266" r:id="rId6"/>
    <p:sldId id="409" r:id="rId7"/>
    <p:sldId id="410" r:id="rId8"/>
    <p:sldId id="267" r:id="rId9"/>
    <p:sldId id="269" r:id="rId10"/>
    <p:sldId id="272" r:id="rId11"/>
    <p:sldId id="271" r:id="rId12"/>
    <p:sldId id="260" r:id="rId13"/>
    <p:sldId id="278" r:id="rId14"/>
    <p:sldId id="259" r:id="rId15"/>
    <p:sldId id="286" r:id="rId16"/>
    <p:sldId id="279" r:id="rId17"/>
    <p:sldId id="280" r:id="rId18"/>
    <p:sldId id="281" r:id="rId19"/>
    <p:sldId id="414" r:id="rId20"/>
    <p:sldId id="277" r:id="rId21"/>
    <p:sldId id="268" r:id="rId22"/>
    <p:sldId id="261" r:id="rId23"/>
    <p:sldId id="282" r:id="rId24"/>
    <p:sldId id="344" r:id="rId25"/>
    <p:sldId id="342" r:id="rId26"/>
    <p:sldId id="343" r:id="rId27"/>
    <p:sldId id="413" r:id="rId28"/>
    <p:sldId id="283" r:id="rId29"/>
    <p:sldId id="287" r:id="rId30"/>
    <p:sldId id="263" r:id="rId31"/>
    <p:sldId id="411" r:id="rId32"/>
    <p:sldId id="264" r:id="rId33"/>
    <p:sldId id="292" r:id="rId34"/>
    <p:sldId id="412" r:id="rId35"/>
    <p:sldId id="408" r:id="rId36"/>
    <p:sldId id="307" r:id="rId37"/>
    <p:sldId id="288" r:id="rId38"/>
    <p:sldId id="289" r:id="rId39"/>
    <p:sldId id="290" r:id="rId40"/>
    <p:sldId id="296" r:id="rId41"/>
    <p:sldId id="294" r:id="rId42"/>
    <p:sldId id="303" r:id="rId43"/>
    <p:sldId id="302" r:id="rId44"/>
    <p:sldId id="304" r:id="rId45"/>
    <p:sldId id="295" r:id="rId46"/>
    <p:sldId id="306" r:id="rId47"/>
    <p:sldId id="317" r:id="rId48"/>
    <p:sldId id="298" r:id="rId49"/>
    <p:sldId id="299" r:id="rId50"/>
    <p:sldId id="300" r:id="rId51"/>
    <p:sldId id="338" r:id="rId52"/>
    <p:sldId id="318" r:id="rId53"/>
    <p:sldId id="319" r:id="rId54"/>
    <p:sldId id="321" r:id="rId55"/>
    <p:sldId id="322" r:id="rId56"/>
    <p:sldId id="323" r:id="rId57"/>
    <p:sldId id="328" r:id="rId58"/>
    <p:sldId id="415" r:id="rId59"/>
    <p:sldId id="416" r:id="rId60"/>
    <p:sldId id="326" r:id="rId61"/>
    <p:sldId id="339" r:id="rId62"/>
    <p:sldId id="311" r:id="rId63"/>
    <p:sldId id="403" r:id="rId64"/>
    <p:sldId id="327" r:id="rId65"/>
    <p:sldId id="418" r:id="rId66"/>
    <p:sldId id="419" r:id="rId67"/>
    <p:sldId id="347" r:id="rId68"/>
    <p:sldId id="330" r:id="rId69"/>
    <p:sldId id="331" r:id="rId70"/>
    <p:sldId id="348" r:id="rId71"/>
    <p:sldId id="350" r:id="rId72"/>
    <p:sldId id="351" r:id="rId73"/>
    <p:sldId id="417"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6"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407" r:id="rId104"/>
    <p:sldId id="384" r:id="rId105"/>
    <p:sldId id="383" r:id="rId106"/>
    <p:sldId id="385" r:id="rId107"/>
    <p:sldId id="386" r:id="rId108"/>
    <p:sldId id="387" r:id="rId109"/>
    <p:sldId id="388" r:id="rId110"/>
    <p:sldId id="390" r:id="rId111"/>
    <p:sldId id="391" r:id="rId112"/>
    <p:sldId id="392" r:id="rId113"/>
    <p:sldId id="393" r:id="rId114"/>
    <p:sldId id="394" r:id="rId115"/>
    <p:sldId id="395" r:id="rId116"/>
    <p:sldId id="396" r:id="rId117"/>
    <p:sldId id="397" r:id="rId118"/>
    <p:sldId id="399" r:id="rId119"/>
    <p:sldId id="400" r:id="rId120"/>
    <p:sldId id="401" r:id="rId121"/>
    <p:sldId id="402" r:id="rId122"/>
    <p:sldId id="398" r:id="rId1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90E5B-D242-4DCB-B273-198EEB34944E}" type="datetimeFigureOut">
              <a:rPr lang="en-US" smtClean="0"/>
              <a:pPr/>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A232A-B142-4346-9347-05C80961EC9B}" type="slidenum">
              <a:rPr lang="en-US" smtClean="0"/>
              <a:pPr/>
              <a:t>‹#›</a:t>
            </a:fld>
            <a:endParaRPr lang="en-US"/>
          </a:p>
        </p:txBody>
      </p:sp>
    </p:spTree>
    <p:extLst>
      <p:ext uri="{BB962C8B-B14F-4D97-AF65-F5344CB8AC3E}">
        <p14:creationId xmlns:p14="http://schemas.microsoft.com/office/powerpoint/2010/main" val="74803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Hitler fears communism</a:t>
            </a:r>
          </a:p>
          <a:p>
            <a:r>
              <a:rPr lang="en-US" dirty="0" smtClean="0"/>
              <a:t>Stalin fears fascism</a:t>
            </a:r>
          </a:p>
          <a:p>
            <a:r>
              <a:rPr lang="en-US" dirty="0" smtClean="0"/>
              <a:t>Both border Poland</a:t>
            </a:r>
          </a:p>
          <a:p>
            <a:endParaRPr lang="en-US" dirty="0"/>
          </a:p>
        </p:txBody>
      </p:sp>
      <p:sp>
        <p:nvSpPr>
          <p:cNvPr id="4" name="Slide Number Placeholder 3"/>
          <p:cNvSpPr>
            <a:spLocks noGrp="1"/>
          </p:cNvSpPr>
          <p:nvPr>
            <p:ph type="sldNum" sz="quarter" idx="10"/>
          </p:nvPr>
        </p:nvSpPr>
        <p:spPr/>
        <p:txBody>
          <a:bodyPr/>
          <a:lstStyle/>
          <a:p>
            <a:fld id="{05CA232A-B142-4346-9347-05C80961EC9B}"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Hitler fears communism</a:t>
            </a:r>
          </a:p>
          <a:p>
            <a:r>
              <a:rPr lang="en-US" dirty="0" smtClean="0"/>
              <a:t>Stalin fears fascism</a:t>
            </a:r>
          </a:p>
          <a:p>
            <a:r>
              <a:rPr lang="en-US" dirty="0" smtClean="0"/>
              <a:t>Both border Poland</a:t>
            </a:r>
          </a:p>
          <a:p>
            <a:endParaRPr lang="en-US" dirty="0"/>
          </a:p>
        </p:txBody>
      </p:sp>
      <p:sp>
        <p:nvSpPr>
          <p:cNvPr id="4" name="Slide Number Placeholder 3"/>
          <p:cNvSpPr>
            <a:spLocks noGrp="1"/>
          </p:cNvSpPr>
          <p:nvPr>
            <p:ph type="sldNum" sz="quarter" idx="10"/>
          </p:nvPr>
        </p:nvSpPr>
        <p:spPr/>
        <p:txBody>
          <a:bodyPr/>
          <a:lstStyle/>
          <a:p>
            <a:fld id="{05CA232A-B142-4346-9347-05C80961EC9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Soviet</a:t>
            </a:r>
            <a:r>
              <a:rPr lang="en-US" sz="1200" baseline="0" dirty="0" smtClean="0"/>
              <a:t> </a:t>
            </a:r>
            <a:r>
              <a:rPr lang="en-US" sz="1200" dirty="0" smtClean="0"/>
              <a:t>General </a:t>
            </a:r>
            <a:r>
              <a:rPr lang="en-US" sz="1200" dirty="0" err="1" smtClean="0"/>
              <a:t>Georgi</a:t>
            </a:r>
            <a:r>
              <a:rPr lang="en-US" sz="1200" dirty="0" smtClean="0"/>
              <a:t> Zhukov </a:t>
            </a:r>
            <a:endParaRPr lang="en-US" dirty="0"/>
          </a:p>
        </p:txBody>
      </p:sp>
      <p:sp>
        <p:nvSpPr>
          <p:cNvPr id="4" name="Slide Number Placeholder 3"/>
          <p:cNvSpPr>
            <a:spLocks noGrp="1"/>
          </p:cNvSpPr>
          <p:nvPr>
            <p:ph type="sldNum" sz="quarter" idx="10"/>
          </p:nvPr>
        </p:nvSpPr>
        <p:spPr/>
        <p:txBody>
          <a:bodyPr/>
          <a:lstStyle/>
          <a:p>
            <a:fld id="{05CA232A-B142-4346-9347-05C80961EC9B}"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German</a:t>
            </a:r>
            <a:r>
              <a:rPr lang="en-US" baseline="0" dirty="0" smtClean="0"/>
              <a:t> General – Friedrich </a:t>
            </a:r>
            <a:r>
              <a:rPr lang="en-US" baseline="0" dirty="0" err="1" smtClean="0"/>
              <a:t>Paulus</a:t>
            </a:r>
            <a:endParaRPr lang="en-US" dirty="0"/>
          </a:p>
        </p:txBody>
      </p:sp>
      <p:sp>
        <p:nvSpPr>
          <p:cNvPr id="4" name="Slide Number Placeholder 3"/>
          <p:cNvSpPr>
            <a:spLocks noGrp="1"/>
          </p:cNvSpPr>
          <p:nvPr>
            <p:ph type="sldNum" sz="quarter" idx="10"/>
          </p:nvPr>
        </p:nvSpPr>
        <p:spPr/>
        <p:txBody>
          <a:bodyPr/>
          <a:lstStyle/>
          <a:p>
            <a:fld id="{05CA232A-B142-4346-9347-05C80961EC9B}"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MIDWAY</a:t>
            </a:r>
            <a:r>
              <a:rPr lang="en-US" baseline="0" dirty="0" smtClean="0"/>
              <a:t> – ALLIES KNEW ABOUT ATTACK</a:t>
            </a:r>
            <a:endParaRPr lang="en-US" dirty="0"/>
          </a:p>
        </p:txBody>
      </p:sp>
      <p:sp>
        <p:nvSpPr>
          <p:cNvPr id="4" name="Slide Number Placeholder 3"/>
          <p:cNvSpPr>
            <a:spLocks noGrp="1"/>
          </p:cNvSpPr>
          <p:nvPr>
            <p:ph type="sldNum" sz="quarter" idx="10"/>
          </p:nvPr>
        </p:nvSpPr>
        <p:spPr/>
        <p:txBody>
          <a:bodyPr/>
          <a:lstStyle/>
          <a:p>
            <a:fld id="{05CA232A-B142-4346-9347-05C80961EC9B}"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Manhattan Project: Gen Leslie Grove and </a:t>
            </a:r>
            <a:r>
              <a:rPr lang="en-US" dirty="0" err="1" smtClean="0"/>
              <a:t>Scientis</a:t>
            </a:r>
            <a:r>
              <a:rPr lang="en-US" dirty="0" smtClean="0"/>
              <a:t> Robert Oppenheimer</a:t>
            </a:r>
            <a:endParaRPr lang="en-US" dirty="0"/>
          </a:p>
        </p:txBody>
      </p:sp>
      <p:sp>
        <p:nvSpPr>
          <p:cNvPr id="4" name="Slide Number Placeholder 3"/>
          <p:cNvSpPr>
            <a:spLocks noGrp="1"/>
          </p:cNvSpPr>
          <p:nvPr>
            <p:ph type="sldNum" sz="quarter" idx="10"/>
          </p:nvPr>
        </p:nvSpPr>
        <p:spPr/>
        <p:txBody>
          <a:bodyPr/>
          <a:lstStyle/>
          <a:p>
            <a:fld id="{9B329E9B-61B7-4A73-B86F-126CB4BDDEA6}"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Surrender on USS MISSOURI</a:t>
            </a:r>
            <a:endParaRPr lang="en-US" dirty="0"/>
          </a:p>
        </p:txBody>
      </p:sp>
      <p:sp>
        <p:nvSpPr>
          <p:cNvPr id="4" name="Slide Number Placeholder 3"/>
          <p:cNvSpPr>
            <a:spLocks noGrp="1"/>
          </p:cNvSpPr>
          <p:nvPr>
            <p:ph type="sldNum" sz="quarter" idx="10"/>
          </p:nvPr>
        </p:nvSpPr>
        <p:spPr/>
        <p:txBody>
          <a:bodyPr/>
          <a:lstStyle/>
          <a:p>
            <a:fld id="{9B329E9B-61B7-4A73-B86F-126CB4BDDEA6}" type="slidenum">
              <a:rPr lang="en-US" smtClean="0"/>
              <a:pPr/>
              <a:t>73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Generaly</a:t>
            </a:r>
            <a:r>
              <a:rPr lang="en-US" baseline="0" dirty="0" smtClean="0"/>
              <a:t> Assembly – 50 Countries, 5 Permanent Members of Security Council: Britain, France, US, China and USSR</a:t>
            </a:r>
            <a:endParaRPr lang="en-US" dirty="0"/>
          </a:p>
        </p:txBody>
      </p:sp>
      <p:sp>
        <p:nvSpPr>
          <p:cNvPr id="4" name="Slide Number Placeholder 3"/>
          <p:cNvSpPr>
            <a:spLocks noGrp="1"/>
          </p:cNvSpPr>
          <p:nvPr>
            <p:ph type="sldNum" sz="quarter" idx="10"/>
          </p:nvPr>
        </p:nvSpPr>
        <p:spPr/>
        <p:txBody>
          <a:bodyPr/>
          <a:lstStyle/>
          <a:p>
            <a:fld id="{9B329E9B-61B7-4A73-B86F-126CB4BDDEA6}" type="slidenum">
              <a:rPr lang="en-US" smtClean="0"/>
              <a:pPr/>
              <a:t>111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44F2F6A-ED99-40D1-870F-CDEEB310CEAE}" type="datetimeFigureOut">
              <a:rPr lang="en-US"/>
              <a:pPr>
                <a:defRPr/>
              </a:pPr>
              <a:t>3/12/2018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2BF7691-07C8-4A54-B300-AB915222E1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6E6A43A-B5AF-42EC-838D-3806DB2C37D5}" type="datetimeFigureOut">
              <a:rPr lang="en-US"/>
              <a:pPr>
                <a:defRPr/>
              </a:pPr>
              <a:t>3/12/2018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551E61-19A1-4CA6-BB9E-887CD5F75A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9E98B1-449C-45E8-8245-81DC9E4AD9D2}" type="datetimeFigureOut">
              <a:rPr lang="en-US"/>
              <a:pPr>
                <a:defRPr/>
              </a:pPr>
              <a:t>3/12/2018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F261EE1-811D-4429-9B33-A9B469B58C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44F2F6A-ED99-40D1-870F-CDEEB310CEAE}" type="datetimeFigureOut">
              <a:rPr lang="en-US">
                <a:solidFill>
                  <a:srgbClr val="646B86">
                    <a:shade val="90000"/>
                  </a:srgbClr>
                </a:solidFill>
              </a:rPr>
              <a:pPr>
                <a:defRPr/>
              </a:pPr>
              <a:t>3/12/2018</a:t>
            </a:fld>
            <a:endParaRPr lang="en-US">
              <a:solidFill>
                <a:srgbClr val="646B86">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72BF7691-07C8-4A54-B300-AB915222E138}"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72393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5B33D9-306C-49DC-BB32-0F413242ADE9}" type="datetimeFigureOut">
              <a:rPr lang="en-US">
                <a:solidFill>
                  <a:srgbClr val="646B86">
                    <a:shade val="90000"/>
                  </a:srgbClr>
                </a:solidFill>
              </a:rPr>
              <a:pPr>
                <a:defRPr/>
              </a:pPr>
              <a:t>3/12/2018</a:t>
            </a:fld>
            <a:endParaRPr lang="en-US">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8A943CA-62F0-4407-A61C-0B1D735342B7}"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49819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923D6-949A-4D48-9AF4-3C3C7D5F8112}" type="datetimeFigureOut">
              <a:rPr lang="en-US">
                <a:solidFill>
                  <a:srgbClr val="646B86">
                    <a:shade val="90000"/>
                  </a:srgbClr>
                </a:solidFill>
              </a:rPr>
              <a:pPr>
                <a:defRPr/>
              </a:pPr>
              <a:t>3/12/2018</a:t>
            </a:fld>
            <a:endParaRPr lang="en-US">
              <a:solidFill>
                <a:srgbClr val="646B86">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AB40AAE-A96F-44FF-A2D9-9B946FC4D53C}"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395700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7B97BD0-54FC-4309-A471-4083CE2DDDB2}" type="datetimeFigureOut">
              <a:rPr lang="en-US">
                <a:solidFill>
                  <a:srgbClr val="646B86">
                    <a:shade val="90000"/>
                  </a:srgbClr>
                </a:solidFill>
              </a:rPr>
              <a:pPr>
                <a:defRPr/>
              </a:pPr>
              <a:t>3/12/2018</a:t>
            </a:fld>
            <a:endParaRPr lang="en-US">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08E2405B-76E4-4DB7-B276-29B5F849D826}"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256144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441E87E-79C2-4845-91CD-C0549448027E}" type="datetimeFigureOut">
              <a:rPr lang="en-US">
                <a:solidFill>
                  <a:srgbClr val="646B86">
                    <a:shade val="90000"/>
                  </a:srgbClr>
                </a:solidFill>
              </a:rPr>
              <a:pPr>
                <a:defRPr/>
              </a:pPr>
              <a:t>3/12/2018</a:t>
            </a:fld>
            <a:endParaRPr lang="en-US">
              <a:solidFill>
                <a:srgbClr val="646B86">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B90BC52B-640C-45BA-B4E6-BEC10B68798B}"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349780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C22ECA1-0586-4332-B4FB-2DE8519013B8}" type="datetimeFigureOut">
              <a:rPr lang="en-US">
                <a:solidFill>
                  <a:srgbClr val="646B86">
                    <a:shade val="90000"/>
                  </a:srgbClr>
                </a:solidFill>
              </a:rPr>
              <a:pPr>
                <a:defRPr/>
              </a:pPr>
              <a:t>3/12/2018</a:t>
            </a:fld>
            <a:endParaRPr lang="en-US">
              <a:solidFill>
                <a:srgbClr val="646B86">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D20399B-58CF-47FE-B834-2A6B9F7FEFF1}"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2098285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ADAACEE-D939-418C-BA95-C28CE5F28EDC}" type="datetimeFigureOut">
              <a:rPr lang="en-US">
                <a:solidFill>
                  <a:srgbClr val="646B86">
                    <a:shade val="90000"/>
                  </a:srgbClr>
                </a:solidFill>
              </a:rPr>
              <a:pPr>
                <a:defRPr/>
              </a:pPr>
              <a:t>3/12/2018</a:t>
            </a:fld>
            <a:endParaRPr lang="en-US">
              <a:solidFill>
                <a:srgbClr val="646B86">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B10A948-5F9A-42A8-A6BC-5F96E664E530}"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3792994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EC2B4C0-885D-4AB0-8DD4-14EA5FAC2C49}" type="datetimeFigureOut">
              <a:rPr lang="en-US">
                <a:solidFill>
                  <a:srgbClr val="646B86">
                    <a:shade val="90000"/>
                  </a:srgbClr>
                </a:solidFill>
              </a:rPr>
              <a:pPr>
                <a:defRPr/>
              </a:pPr>
              <a:t>3/12/2018</a:t>
            </a:fld>
            <a:endParaRPr lang="en-US">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E1C67FE-3411-4C18-8F63-47C1EA0D4CBC}"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291476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5B33D9-306C-49DC-BB32-0F413242ADE9}" type="datetimeFigureOut">
              <a:rPr lang="en-US"/>
              <a:pPr>
                <a:defRPr/>
              </a:pPr>
              <a:t>3/12/2018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A943CA-62F0-4407-A61C-0B1D735342B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493AE01-E102-4D88-B9A3-8BB5001042E2}" type="datetimeFigureOut">
              <a:rPr lang="en-US">
                <a:solidFill>
                  <a:srgbClr val="646B86">
                    <a:shade val="90000"/>
                  </a:srgbClr>
                </a:solidFill>
              </a:rPr>
              <a:pPr>
                <a:defRPr/>
              </a:pPr>
              <a:t>3/12/2018</a:t>
            </a:fld>
            <a:endParaRPr lang="en-US">
              <a:solidFill>
                <a:srgbClr val="646B86">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08F2319-6172-4FC2-86CE-071336107DA7}"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291102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6E6A43A-B5AF-42EC-838D-3806DB2C37D5}" type="datetimeFigureOut">
              <a:rPr lang="en-US">
                <a:solidFill>
                  <a:srgbClr val="646B86">
                    <a:shade val="90000"/>
                  </a:srgbClr>
                </a:solidFill>
              </a:rPr>
              <a:pPr>
                <a:defRPr/>
              </a:pPr>
              <a:t>3/12/2018</a:t>
            </a:fld>
            <a:endParaRPr lang="en-US">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3551E61-19A1-4CA6-BB9E-887CD5F75A78}"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2088557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9E98B1-449C-45E8-8245-81DC9E4AD9D2}" type="datetimeFigureOut">
              <a:rPr lang="en-US">
                <a:solidFill>
                  <a:srgbClr val="646B86">
                    <a:shade val="90000"/>
                  </a:srgbClr>
                </a:solidFill>
              </a:rPr>
              <a:pPr>
                <a:defRPr/>
              </a:pPr>
              <a:t>3/12/2018</a:t>
            </a:fld>
            <a:endParaRPr lang="en-US">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F261EE1-811D-4429-9B33-A9B469B58C02}" type="slidenum">
              <a:rPr lang="en-US">
                <a:solidFill>
                  <a:srgbClr val="646B86">
                    <a:shade val="90000"/>
                  </a:srgbClr>
                </a:solidFill>
              </a:rPr>
              <a:pPr>
                <a:defRPr/>
              </a:pPr>
              <a:t>‹#›</a:t>
            </a:fld>
            <a:endParaRPr lang="en-US">
              <a:solidFill>
                <a:srgbClr val="646B86">
                  <a:shade val="90000"/>
                </a:srgbClr>
              </a:solidFill>
            </a:endParaRPr>
          </a:p>
        </p:txBody>
      </p:sp>
    </p:spTree>
    <p:extLst>
      <p:ext uri="{BB962C8B-B14F-4D97-AF65-F5344CB8AC3E}">
        <p14:creationId xmlns:p14="http://schemas.microsoft.com/office/powerpoint/2010/main" val="226104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923D6-949A-4D48-9AF4-3C3C7D5F8112}" type="datetimeFigureOut">
              <a:rPr lang="en-US"/>
              <a:pPr>
                <a:defRPr/>
              </a:pPr>
              <a:t>3/12/2018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40AAE-A96F-44FF-A2D9-9B946FC4D5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7B97BD0-54FC-4309-A471-4083CE2DDDB2}" type="datetimeFigureOut">
              <a:rPr lang="en-US"/>
              <a:pPr>
                <a:defRPr/>
              </a:pPr>
              <a:t>3/12/2018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8E2405B-76E4-4DB7-B276-29B5F849D8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441E87E-79C2-4845-91CD-C0549448027E}" type="datetimeFigureOut">
              <a:rPr lang="en-US"/>
              <a:pPr>
                <a:defRPr/>
              </a:pPr>
              <a:t>3/12/2018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90BC52B-640C-45BA-B4E6-BEC10B6879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C22ECA1-0586-4332-B4FB-2DE8519013B8}" type="datetimeFigureOut">
              <a:rPr lang="en-US"/>
              <a:pPr>
                <a:defRPr/>
              </a:pPr>
              <a:t>3/12/2018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D20399B-58CF-47FE-B834-2A6B9F7FEF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ADAACEE-D939-418C-BA95-C28CE5F28EDC}" type="datetimeFigureOut">
              <a:rPr lang="en-US"/>
              <a:pPr>
                <a:defRPr/>
              </a:pPr>
              <a:t>3/12/2018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B10A948-5F9A-42A8-A6BC-5F96E664E5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EC2B4C0-885D-4AB0-8DD4-14EA5FAC2C49}" type="datetimeFigureOut">
              <a:rPr lang="en-US"/>
              <a:pPr>
                <a:defRPr/>
              </a:pPr>
              <a:t>3/12/2018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E1C67FE-3411-4C18-8F63-47C1EA0D4C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493AE01-E102-4D88-B9A3-8BB5001042E2}" type="datetimeFigureOut">
              <a:rPr lang="en-US"/>
              <a:pPr>
                <a:defRPr/>
              </a:pPr>
              <a:t>3/12/2018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08F2319-6172-4FC2-86CE-071336107D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accent3">
                <a:lumMod val="60000"/>
                <a:lumOff val="40000"/>
              </a:schemeClr>
            </a:gs>
            <a:gs pos="15000">
              <a:schemeClr val="accent5">
                <a:lumMod val="60000"/>
                <a:lumOff val="40000"/>
              </a:schemeClr>
            </a:gs>
            <a:gs pos="89601">
              <a:schemeClr val="accent3">
                <a:lumMod val="40000"/>
                <a:lumOff val="60000"/>
              </a:schemeClr>
            </a:gs>
            <a:gs pos="99000">
              <a:schemeClr val="accent3">
                <a:lumMod val="5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21CC556-182F-4785-AFEC-C48BD28FFB96}" type="datetimeFigureOut">
              <a:rPr lang="en-US"/>
              <a:pPr>
                <a:defRPr/>
              </a:pPr>
              <a:t>3/12/2018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A5ECCB2F-1DCB-4B83-9131-064F2103FA9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68" r:id="rId1"/>
    <p:sldLayoutId id="2147483760" r:id="rId2"/>
    <p:sldLayoutId id="2147483769" r:id="rId3"/>
    <p:sldLayoutId id="2147483761" r:id="rId4"/>
    <p:sldLayoutId id="2147483762" r:id="rId5"/>
    <p:sldLayoutId id="2147483763" r:id="rId6"/>
    <p:sldLayoutId id="2147483764" r:id="rId7"/>
    <p:sldLayoutId id="2147483765" r:id="rId8"/>
    <p:sldLayoutId id="2147483770" r:id="rId9"/>
    <p:sldLayoutId id="2147483766" r:id="rId10"/>
    <p:sldLayoutId id="2147483767"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8CADAE"/>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8CADAE"/>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C7B7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accent3">
                <a:lumMod val="60000"/>
                <a:lumOff val="40000"/>
              </a:schemeClr>
            </a:gs>
            <a:gs pos="15000">
              <a:schemeClr val="accent5">
                <a:lumMod val="60000"/>
                <a:lumOff val="40000"/>
              </a:schemeClr>
            </a:gs>
            <a:gs pos="89601">
              <a:schemeClr val="accent3">
                <a:lumMod val="40000"/>
                <a:lumOff val="60000"/>
              </a:schemeClr>
            </a:gs>
            <a:gs pos="99000">
              <a:schemeClr val="accent3">
                <a:lumMod val="5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21CC556-182F-4785-AFEC-C48BD28FFB96}" type="datetimeFigureOut">
              <a:rPr lang="en-US">
                <a:solidFill>
                  <a:srgbClr val="646B86">
                    <a:shade val="90000"/>
                  </a:srgbClr>
                </a:solidFill>
              </a:rPr>
              <a:pPr>
                <a:defRPr/>
              </a:pPr>
              <a:t>3/12/2018</a:t>
            </a:fld>
            <a:endParaRPr lang="en-US">
              <a:solidFill>
                <a:srgbClr val="646B86">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646B86">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A5ECCB2F-1DCB-4B83-9131-064F2103FA9C}" type="slidenum">
              <a:rPr lang="en-US">
                <a:solidFill>
                  <a:srgbClr val="646B86">
                    <a:shade val="90000"/>
                  </a:srgbClr>
                </a:solidFill>
              </a:rPr>
              <a:pPr>
                <a:defRPr/>
              </a:pPr>
              <a:t>‹#›</a:t>
            </a:fld>
            <a:endParaRPr lang="en-US">
              <a:solidFill>
                <a:srgbClr val="646B86">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12317789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8CADAE"/>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8CADAE"/>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C7B7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772400" cy="2917825"/>
          </a:xfrm>
        </p:spPr>
        <p:txBody>
          <a:bodyPr>
            <a:normAutofit fontScale="90000"/>
          </a:bodyPr>
          <a:lstStyle/>
          <a:p>
            <a:pPr fontAlgn="auto">
              <a:spcAft>
                <a:spcPts val="0"/>
              </a:spcAft>
              <a:defRPr/>
            </a:pPr>
            <a:r>
              <a:rPr lang="en-US" sz="5300" dirty="0" smtClean="0"/>
              <a:t/>
            </a:r>
            <a:br>
              <a:rPr lang="en-US" sz="5300" dirty="0" smtClean="0"/>
            </a:br>
            <a:r>
              <a:rPr lang="en-US" sz="5300" dirty="0" smtClean="0"/>
              <a:t/>
            </a:r>
            <a:br>
              <a:rPr lang="en-US" sz="5300" dirty="0" smtClean="0"/>
            </a:br>
            <a:r>
              <a:rPr lang="en-US" sz="5300" dirty="0" smtClean="0"/>
              <a:t/>
            </a:r>
            <a:br>
              <a:rPr lang="en-US" sz="5300" dirty="0" smtClean="0"/>
            </a:br>
            <a:r>
              <a:rPr lang="en-US" sz="5300" dirty="0" smtClean="0"/>
              <a:t/>
            </a:r>
            <a:br>
              <a:rPr lang="en-US" sz="5300" dirty="0" smtClean="0"/>
            </a:br>
            <a:r>
              <a:rPr lang="en-US" sz="5300" dirty="0" smtClean="0"/>
              <a:t/>
            </a:r>
            <a:br>
              <a:rPr lang="en-US" sz="5300" dirty="0" smtClean="0"/>
            </a:br>
            <a:r>
              <a:rPr lang="en-US" sz="5300" dirty="0" smtClean="0"/>
              <a:t>Why did the policy of appeasement fail to stop the aggression of Adolf Hitler and Benito Mussolini?</a:t>
            </a:r>
            <a:r>
              <a:rPr lang="en-US" dirty="0" smtClean="0"/>
              <a:t>?</a:t>
            </a:r>
            <a:endParaRPr lang="en-US" dirty="0"/>
          </a:p>
        </p:txBody>
      </p:sp>
      <p:pic>
        <p:nvPicPr>
          <p:cNvPr id="1028" name="Picture 4" descr="http://calitreview.com/images/Benito_Mussolini_and_Adolf_Hitler.jpg"/>
          <p:cNvPicPr>
            <a:picLocks noChangeAspect="1" noChangeArrowheads="1"/>
          </p:cNvPicPr>
          <p:nvPr/>
        </p:nvPicPr>
        <p:blipFill>
          <a:blip r:embed="rId2" cstate="print"/>
          <a:srcRect/>
          <a:stretch>
            <a:fillRect/>
          </a:stretch>
        </p:blipFill>
        <p:spPr bwMode="auto">
          <a:xfrm>
            <a:off x="990600" y="3810000"/>
            <a:ext cx="2133600" cy="28632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dirty="0" smtClean="0"/>
          </a:p>
        </p:txBody>
      </p:sp>
      <p:sp>
        <p:nvSpPr>
          <p:cNvPr id="20482" name="Content Placeholder 2"/>
          <p:cNvSpPr>
            <a:spLocks noGrp="1"/>
          </p:cNvSpPr>
          <p:nvPr>
            <p:ph idx="1"/>
          </p:nvPr>
        </p:nvSpPr>
        <p:spPr/>
        <p:txBody>
          <a:bodyPr/>
          <a:lstStyle/>
          <a:p>
            <a:endParaRPr lang="en-US" dirty="0" smtClean="0"/>
          </a:p>
        </p:txBody>
      </p:sp>
      <p:pic>
        <p:nvPicPr>
          <p:cNvPr id="20483" name="Picture 2" descr="http://www.uncp.edu/home/rwb/rhineland36.jpg"/>
          <p:cNvPicPr>
            <a:picLocks noChangeAspect="1" noChangeArrowheads="1"/>
          </p:cNvPicPr>
          <p:nvPr/>
        </p:nvPicPr>
        <p:blipFill>
          <a:blip r:embed="rId2" cstate="print"/>
          <a:srcRect/>
          <a:stretch>
            <a:fillRect/>
          </a:stretch>
        </p:blipFill>
        <p:spPr bwMode="auto">
          <a:xfrm>
            <a:off x="457200" y="685800"/>
            <a:ext cx="83153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tle of the Bulge 2.jpg"/>
          <p:cNvPicPr>
            <a:picLocks noGrp="1" noChangeAspect="1"/>
          </p:cNvPicPr>
          <p:nvPr>
            <p:ph sz="quarter" idx="1"/>
          </p:nvPr>
        </p:nvPicPr>
        <p:blipFill>
          <a:blip r:embed="rId2" cstate="print"/>
          <a:stretch>
            <a:fillRect/>
          </a:stretch>
        </p:blipFill>
        <p:spPr>
          <a:xfrm>
            <a:off x="0" y="0"/>
            <a:ext cx="8839200" cy="6843944"/>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4400" b="1" dirty="0" smtClean="0"/>
              <a:t>V–E Day </a:t>
            </a:r>
            <a:r>
              <a:rPr lang="en-US" sz="4400" dirty="0" smtClean="0"/>
              <a:t>May </a:t>
            </a:r>
            <a:r>
              <a:rPr lang="en-US" sz="4400" dirty="0"/>
              <a:t>9, </a:t>
            </a:r>
            <a:r>
              <a:rPr lang="en-US" sz="4400" dirty="0" smtClean="0"/>
              <a:t>1945</a:t>
            </a:r>
            <a:endParaRPr lang="en-US" sz="4400" b="1" dirty="0"/>
          </a:p>
        </p:txBody>
      </p:sp>
      <p:sp>
        <p:nvSpPr>
          <p:cNvPr id="3" name="Content Placeholder 2"/>
          <p:cNvSpPr>
            <a:spLocks noGrp="1"/>
          </p:cNvSpPr>
          <p:nvPr>
            <p:ph sz="quarter" idx="1"/>
          </p:nvPr>
        </p:nvSpPr>
        <p:spPr>
          <a:xfrm>
            <a:off x="457200" y="1523999"/>
            <a:ext cx="8229600" cy="4800601"/>
          </a:xfrm>
        </p:spPr>
        <p:txBody>
          <a:bodyPr/>
          <a:lstStyle/>
          <a:p>
            <a:r>
              <a:rPr lang="en-US" sz="3600" dirty="0" smtClean="0"/>
              <a:t>Allies (3 mil) and Soviets (6 mil) close in on Berlin</a:t>
            </a:r>
          </a:p>
          <a:p>
            <a:r>
              <a:rPr lang="en-US" sz="3600" dirty="0" smtClean="0"/>
              <a:t>Hitler and Eva Braun commit suicide</a:t>
            </a:r>
          </a:p>
          <a:p>
            <a:r>
              <a:rPr lang="en-US" sz="3600" dirty="0" smtClean="0"/>
              <a:t>May 7, 1945 – General Eisenhower accepts unconditional surrender of the German Third Reich</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Legacy of WWII</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pPr algn="ctr"/>
            <a:r>
              <a:rPr lang="en-US" dirty="0" smtClean="0"/>
              <a:t>Costs of World War II</a:t>
            </a:r>
            <a:endParaRPr lang="en-US" dirty="0"/>
          </a:p>
        </p:txBody>
      </p:sp>
      <p:graphicFrame>
        <p:nvGraphicFramePr>
          <p:cNvPr id="4" name="Content Placeholder 3"/>
          <p:cNvGraphicFramePr>
            <a:graphicFrameLocks noGrp="1"/>
          </p:cNvGraphicFramePr>
          <p:nvPr>
            <p:ph sz="quarter" idx="1"/>
          </p:nvPr>
        </p:nvGraphicFramePr>
        <p:xfrm>
          <a:off x="152400" y="685801"/>
          <a:ext cx="8839200" cy="6125867"/>
        </p:xfrm>
        <a:graphic>
          <a:graphicData uri="http://schemas.openxmlformats.org/drawingml/2006/table">
            <a:tbl>
              <a:tblPr firstRow="1" bandRow="1">
                <a:tableStyleId>{5C22544A-7EE6-4342-B048-85BDC9FD1C3A}</a:tableStyleId>
              </a:tblPr>
              <a:tblGrid>
                <a:gridCol w="2209800"/>
                <a:gridCol w="2209800"/>
                <a:gridCol w="2209800"/>
                <a:gridCol w="2209800"/>
              </a:tblGrid>
              <a:tr h="1748937">
                <a:tc>
                  <a:txBody>
                    <a:bodyPr/>
                    <a:lstStyle/>
                    <a:p>
                      <a:pPr algn="ctr"/>
                      <a:r>
                        <a:rPr lang="en-US" sz="2800" dirty="0" smtClean="0"/>
                        <a:t>Nation</a:t>
                      </a:r>
                      <a:endParaRPr lang="en-US" sz="2800" dirty="0"/>
                    </a:p>
                  </a:txBody>
                  <a:tcPr/>
                </a:tc>
                <a:tc>
                  <a:txBody>
                    <a:bodyPr/>
                    <a:lstStyle/>
                    <a:p>
                      <a:pPr algn="ctr"/>
                      <a:r>
                        <a:rPr lang="en-US" sz="2800" dirty="0" smtClean="0"/>
                        <a:t>Direct War Costs</a:t>
                      </a:r>
                      <a:endParaRPr lang="en-US" sz="2800" dirty="0"/>
                    </a:p>
                  </a:txBody>
                  <a:tcPr/>
                </a:tc>
                <a:tc>
                  <a:txBody>
                    <a:bodyPr/>
                    <a:lstStyle/>
                    <a:p>
                      <a:pPr algn="ctr"/>
                      <a:r>
                        <a:rPr lang="en-US" sz="2400" dirty="0" smtClean="0"/>
                        <a:t>Military Killed/Missing</a:t>
                      </a:r>
                      <a:endParaRPr lang="en-US" sz="2400" dirty="0"/>
                    </a:p>
                  </a:txBody>
                  <a:tcPr/>
                </a:tc>
                <a:tc>
                  <a:txBody>
                    <a:bodyPr/>
                    <a:lstStyle/>
                    <a:p>
                      <a:pPr algn="ctr"/>
                      <a:r>
                        <a:rPr lang="en-US" sz="2800" dirty="0" smtClean="0"/>
                        <a:t>Civilians Killed</a:t>
                      </a:r>
                      <a:endParaRPr lang="en-US" sz="2800" dirty="0"/>
                    </a:p>
                  </a:txBody>
                  <a:tcPr/>
                </a:tc>
              </a:tr>
              <a:tr h="686410">
                <a:tc>
                  <a:txBody>
                    <a:bodyPr/>
                    <a:lstStyle/>
                    <a:p>
                      <a:pPr algn="l"/>
                      <a:r>
                        <a:rPr lang="en-US" sz="2800" dirty="0" smtClean="0"/>
                        <a:t>United States</a:t>
                      </a:r>
                      <a:endParaRPr lang="en-US" sz="2800" dirty="0"/>
                    </a:p>
                  </a:txBody>
                  <a:tcPr anchor="ctr"/>
                </a:tc>
                <a:tc>
                  <a:txBody>
                    <a:bodyPr/>
                    <a:lstStyle/>
                    <a:p>
                      <a:pPr algn="ctr"/>
                      <a:r>
                        <a:rPr lang="en-US" sz="2800" dirty="0" smtClean="0"/>
                        <a:t>288 Billion</a:t>
                      </a:r>
                      <a:endParaRPr lang="en-US" sz="2800" dirty="0"/>
                    </a:p>
                  </a:txBody>
                  <a:tcPr/>
                </a:tc>
                <a:tc>
                  <a:txBody>
                    <a:bodyPr/>
                    <a:lstStyle/>
                    <a:p>
                      <a:pPr algn="ctr"/>
                      <a:r>
                        <a:rPr lang="en-US" sz="2800" dirty="0" smtClean="0"/>
                        <a:t>292,131</a:t>
                      </a:r>
                      <a:endParaRPr lang="en-US" sz="2800" dirty="0"/>
                    </a:p>
                  </a:txBody>
                  <a:tcPr/>
                </a:tc>
                <a:tc>
                  <a:txBody>
                    <a:bodyPr/>
                    <a:lstStyle/>
                    <a:p>
                      <a:pPr algn="ctr"/>
                      <a:r>
                        <a:rPr lang="en-US" sz="2800" dirty="0" smtClean="0"/>
                        <a:t>-</a:t>
                      </a:r>
                      <a:endParaRPr lang="en-US" sz="2800" dirty="0"/>
                    </a:p>
                  </a:txBody>
                  <a:tcPr/>
                </a:tc>
              </a:tr>
              <a:tr h="686410">
                <a:tc>
                  <a:txBody>
                    <a:bodyPr/>
                    <a:lstStyle/>
                    <a:p>
                      <a:pPr algn="l"/>
                      <a:r>
                        <a:rPr lang="en-US" sz="2800" dirty="0" smtClean="0"/>
                        <a:t>Great Britain</a:t>
                      </a:r>
                      <a:endParaRPr lang="en-US" sz="2800" dirty="0"/>
                    </a:p>
                  </a:txBody>
                  <a:tcPr anchor="ctr"/>
                </a:tc>
                <a:tc>
                  <a:txBody>
                    <a:bodyPr/>
                    <a:lstStyle/>
                    <a:p>
                      <a:pPr algn="ctr"/>
                      <a:r>
                        <a:rPr lang="en-US" sz="2800" dirty="0" smtClean="0"/>
                        <a:t>117 Billion</a:t>
                      </a:r>
                      <a:endParaRPr lang="en-US" sz="2800" dirty="0"/>
                    </a:p>
                  </a:txBody>
                  <a:tcPr/>
                </a:tc>
                <a:tc>
                  <a:txBody>
                    <a:bodyPr/>
                    <a:lstStyle/>
                    <a:p>
                      <a:pPr algn="ctr"/>
                      <a:r>
                        <a:rPr lang="en-US" sz="2800" dirty="0" smtClean="0"/>
                        <a:t>272,311</a:t>
                      </a:r>
                      <a:endParaRPr lang="en-US" sz="2800" dirty="0"/>
                    </a:p>
                  </a:txBody>
                  <a:tcPr/>
                </a:tc>
                <a:tc>
                  <a:txBody>
                    <a:bodyPr/>
                    <a:lstStyle/>
                    <a:p>
                      <a:pPr algn="ctr"/>
                      <a:r>
                        <a:rPr lang="en-US" sz="2800" dirty="0" smtClean="0"/>
                        <a:t>60,595</a:t>
                      </a:r>
                      <a:endParaRPr lang="en-US" sz="2800" dirty="0"/>
                    </a:p>
                  </a:txBody>
                  <a:tcPr/>
                </a:tc>
              </a:tr>
              <a:tr h="686410">
                <a:tc>
                  <a:txBody>
                    <a:bodyPr/>
                    <a:lstStyle/>
                    <a:p>
                      <a:pPr algn="l"/>
                      <a:r>
                        <a:rPr lang="en-US" sz="2800" dirty="0" smtClean="0"/>
                        <a:t>France</a:t>
                      </a:r>
                      <a:endParaRPr lang="en-US" sz="2800" dirty="0"/>
                    </a:p>
                  </a:txBody>
                  <a:tcPr anchor="ctr"/>
                </a:tc>
                <a:tc>
                  <a:txBody>
                    <a:bodyPr/>
                    <a:lstStyle/>
                    <a:p>
                      <a:pPr algn="ctr"/>
                      <a:r>
                        <a:rPr lang="en-US" sz="2800" dirty="0" smtClean="0"/>
                        <a:t>111.3 Billion</a:t>
                      </a:r>
                      <a:endParaRPr lang="en-US" sz="2800" dirty="0"/>
                    </a:p>
                  </a:txBody>
                  <a:tcPr/>
                </a:tc>
                <a:tc>
                  <a:txBody>
                    <a:bodyPr/>
                    <a:lstStyle/>
                    <a:p>
                      <a:pPr algn="ctr"/>
                      <a:r>
                        <a:rPr lang="en-US" sz="2800" dirty="0" smtClean="0"/>
                        <a:t>205,707</a:t>
                      </a:r>
                      <a:endParaRPr lang="en-US" sz="2800" dirty="0"/>
                    </a:p>
                  </a:txBody>
                  <a:tcPr/>
                </a:tc>
                <a:tc>
                  <a:txBody>
                    <a:bodyPr/>
                    <a:lstStyle/>
                    <a:p>
                      <a:pPr algn="ctr"/>
                      <a:r>
                        <a:rPr lang="en-US" sz="2800" dirty="0" smtClean="0"/>
                        <a:t>173,260</a:t>
                      </a:r>
                      <a:endParaRPr lang="en-US" sz="2800" dirty="0"/>
                    </a:p>
                  </a:txBody>
                  <a:tcPr/>
                </a:tc>
              </a:tr>
              <a:tr h="686410">
                <a:tc>
                  <a:txBody>
                    <a:bodyPr/>
                    <a:lstStyle/>
                    <a:p>
                      <a:pPr algn="l"/>
                      <a:r>
                        <a:rPr lang="en-US" sz="2800" dirty="0" smtClean="0"/>
                        <a:t>USSR</a:t>
                      </a:r>
                      <a:endParaRPr lang="en-US" sz="2800" dirty="0"/>
                    </a:p>
                  </a:txBody>
                  <a:tcPr anchor="ctr"/>
                </a:tc>
                <a:tc>
                  <a:txBody>
                    <a:bodyPr/>
                    <a:lstStyle/>
                    <a:p>
                      <a:pPr algn="ctr"/>
                      <a:r>
                        <a:rPr lang="en-US" sz="2800" dirty="0" smtClean="0"/>
                        <a:t>93 Billion</a:t>
                      </a:r>
                      <a:endParaRPr lang="en-US" sz="2800" dirty="0"/>
                    </a:p>
                  </a:txBody>
                  <a:tcPr/>
                </a:tc>
                <a:tc>
                  <a:txBody>
                    <a:bodyPr/>
                    <a:lstStyle/>
                    <a:p>
                      <a:pPr algn="ctr"/>
                      <a:r>
                        <a:rPr lang="en-US" sz="2800" dirty="0" smtClean="0"/>
                        <a:t>13,600,000</a:t>
                      </a:r>
                      <a:endParaRPr lang="en-US" sz="2800" dirty="0"/>
                    </a:p>
                  </a:txBody>
                  <a:tcPr/>
                </a:tc>
                <a:tc>
                  <a:txBody>
                    <a:bodyPr/>
                    <a:lstStyle/>
                    <a:p>
                      <a:pPr algn="ctr"/>
                      <a:r>
                        <a:rPr lang="en-US" sz="2800" dirty="0" smtClean="0"/>
                        <a:t>7,720,00</a:t>
                      </a:r>
                      <a:endParaRPr lang="en-US" sz="2800" dirty="0"/>
                    </a:p>
                  </a:txBody>
                  <a:tcPr/>
                </a:tc>
              </a:tr>
              <a:tr h="686410">
                <a:tc>
                  <a:txBody>
                    <a:bodyPr/>
                    <a:lstStyle/>
                    <a:p>
                      <a:pPr algn="l"/>
                      <a:r>
                        <a:rPr lang="en-US" sz="2800" dirty="0" smtClean="0"/>
                        <a:t>Germany</a:t>
                      </a:r>
                      <a:endParaRPr lang="en-US" sz="2800" dirty="0"/>
                    </a:p>
                  </a:txBody>
                  <a:tcPr anchor="ctr"/>
                </a:tc>
                <a:tc>
                  <a:txBody>
                    <a:bodyPr/>
                    <a:lstStyle/>
                    <a:p>
                      <a:pPr algn="ctr"/>
                      <a:r>
                        <a:rPr lang="en-US" sz="2800" dirty="0" smtClean="0"/>
                        <a:t>212.3 Billion</a:t>
                      </a:r>
                      <a:endParaRPr lang="en-US" sz="2800" dirty="0"/>
                    </a:p>
                  </a:txBody>
                  <a:tcPr/>
                </a:tc>
                <a:tc>
                  <a:txBody>
                    <a:bodyPr/>
                    <a:lstStyle/>
                    <a:p>
                      <a:pPr algn="ctr"/>
                      <a:r>
                        <a:rPr lang="en-US" sz="2800" dirty="0" smtClean="0"/>
                        <a:t>3,300,000</a:t>
                      </a:r>
                      <a:endParaRPr lang="en-US" sz="2800" dirty="0"/>
                    </a:p>
                  </a:txBody>
                  <a:tcPr/>
                </a:tc>
                <a:tc>
                  <a:txBody>
                    <a:bodyPr/>
                    <a:lstStyle/>
                    <a:p>
                      <a:pPr algn="ctr"/>
                      <a:r>
                        <a:rPr lang="en-US" sz="2800" dirty="0" smtClean="0"/>
                        <a:t>2,893,000</a:t>
                      </a:r>
                      <a:endParaRPr lang="en-US" sz="2800" dirty="0"/>
                    </a:p>
                  </a:txBody>
                  <a:tcPr/>
                </a:tc>
              </a:tr>
              <a:tr h="686410">
                <a:tc>
                  <a:txBody>
                    <a:bodyPr/>
                    <a:lstStyle/>
                    <a:p>
                      <a:pPr algn="l"/>
                      <a:r>
                        <a:rPr lang="en-US" sz="2800" dirty="0" smtClean="0"/>
                        <a:t>Japan</a:t>
                      </a:r>
                      <a:endParaRPr lang="en-US" sz="2800" dirty="0"/>
                    </a:p>
                  </a:txBody>
                  <a:tcPr anchor="ctr"/>
                </a:tc>
                <a:tc>
                  <a:txBody>
                    <a:bodyPr/>
                    <a:lstStyle/>
                    <a:p>
                      <a:pPr algn="ctr"/>
                      <a:r>
                        <a:rPr lang="en-US" sz="2800" dirty="0" smtClean="0"/>
                        <a:t>41.3 Billion</a:t>
                      </a:r>
                      <a:endParaRPr lang="en-US" sz="2800" dirty="0"/>
                    </a:p>
                  </a:txBody>
                  <a:tcPr/>
                </a:tc>
                <a:tc>
                  <a:txBody>
                    <a:bodyPr/>
                    <a:lstStyle/>
                    <a:p>
                      <a:pPr algn="ctr"/>
                      <a:r>
                        <a:rPr lang="en-US" sz="2800" dirty="0" smtClean="0"/>
                        <a:t>1,140,429</a:t>
                      </a:r>
                      <a:endParaRPr lang="en-US" sz="2800" dirty="0"/>
                    </a:p>
                  </a:txBody>
                  <a:tcPr/>
                </a:tc>
                <a:tc>
                  <a:txBody>
                    <a:bodyPr/>
                    <a:lstStyle/>
                    <a:p>
                      <a:pPr algn="ctr"/>
                      <a:r>
                        <a:rPr lang="en-US" sz="2800" dirty="0" smtClean="0"/>
                        <a:t>953,000</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Europe is Destroyed</a:t>
            </a:r>
            <a:endParaRPr lang="en-US" sz="4800" b="1" dirty="0"/>
          </a:p>
        </p:txBody>
      </p:sp>
      <p:sp>
        <p:nvSpPr>
          <p:cNvPr id="3" name="Content Placeholder 2"/>
          <p:cNvSpPr>
            <a:spLocks noGrp="1"/>
          </p:cNvSpPr>
          <p:nvPr>
            <p:ph sz="quarter" idx="1"/>
          </p:nvPr>
        </p:nvSpPr>
        <p:spPr/>
        <p:txBody>
          <a:bodyPr/>
          <a:lstStyle/>
          <a:p>
            <a:r>
              <a:rPr lang="en-US" sz="3600" dirty="0" smtClean="0"/>
              <a:t>40 Million Dead – 2/3 are civilians</a:t>
            </a:r>
          </a:p>
          <a:p>
            <a:r>
              <a:rPr lang="en-US" sz="3600" dirty="0" smtClean="0"/>
              <a:t>Hundreds of Cities Destroyed</a:t>
            </a:r>
          </a:p>
          <a:p>
            <a:pPr lvl="1"/>
            <a:r>
              <a:rPr lang="en-US" sz="3200" dirty="0" smtClean="0"/>
              <a:t>London, Warsaw, Berlin in ruins</a:t>
            </a:r>
          </a:p>
          <a:p>
            <a:pPr lvl="1"/>
            <a:r>
              <a:rPr lang="en-US" sz="3200" dirty="0" smtClean="0"/>
              <a:t>No water, electricity or food</a:t>
            </a:r>
            <a:endParaRPr lang="en-US" sz="32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Autofit/>
          </a:bodyPr>
          <a:lstStyle/>
          <a:p>
            <a:r>
              <a:rPr lang="en-US" sz="6000" b="1" dirty="0" smtClean="0"/>
              <a:t>THE HOLOCAUST</a:t>
            </a:r>
            <a:endParaRPr lang="en-US" sz="6000" b="1" dirty="0"/>
          </a:p>
        </p:txBody>
      </p:sp>
      <p:sp>
        <p:nvSpPr>
          <p:cNvPr id="3" name="Content Placeholder 2"/>
          <p:cNvSpPr>
            <a:spLocks noGrp="1"/>
          </p:cNvSpPr>
          <p:nvPr>
            <p:ph sz="quarter" idx="1"/>
          </p:nvPr>
        </p:nvSpPr>
        <p:spPr>
          <a:xfrm>
            <a:off x="304800" y="1066800"/>
            <a:ext cx="8382000" cy="4953000"/>
          </a:xfrm>
        </p:spPr>
        <p:txBody>
          <a:bodyPr/>
          <a:lstStyle/>
          <a:p>
            <a:r>
              <a:rPr lang="en-US" sz="3600" dirty="0" smtClean="0"/>
              <a:t>Nuremberg Laws</a:t>
            </a:r>
          </a:p>
          <a:p>
            <a:pPr lvl="1"/>
            <a:r>
              <a:rPr lang="en-US" sz="3200" dirty="0" smtClean="0"/>
              <a:t>Laws that deprived Jews of rights</a:t>
            </a:r>
          </a:p>
          <a:p>
            <a:r>
              <a:rPr lang="en-US" sz="3600" dirty="0" err="1" smtClean="0"/>
              <a:t>Kristallnacht</a:t>
            </a:r>
            <a:r>
              <a:rPr lang="en-US" sz="3600" dirty="0" smtClean="0"/>
              <a:t>: Night of Broken Glass</a:t>
            </a:r>
          </a:p>
          <a:p>
            <a:pPr lvl="1"/>
            <a:r>
              <a:rPr lang="en-US" sz="2800" dirty="0" smtClean="0"/>
              <a:t>November 9, 1939 - Waves of violence against Jews begin</a:t>
            </a:r>
          </a:p>
          <a:p>
            <a:pPr lvl="1"/>
            <a:r>
              <a:rPr lang="en-US" sz="2800" dirty="0" smtClean="0"/>
              <a:t>Jews are forced to live in Ghettos</a:t>
            </a:r>
          </a:p>
          <a:p>
            <a:r>
              <a:rPr lang="en-US" sz="3600" dirty="0" smtClean="0"/>
              <a:t>The “Final Solution”</a:t>
            </a:r>
          </a:p>
          <a:p>
            <a:pPr lvl="1"/>
            <a:r>
              <a:rPr lang="en-US" dirty="0" smtClean="0"/>
              <a:t>Genocide – Systematic killing of an entire people</a:t>
            </a:r>
          </a:p>
          <a:p>
            <a:pPr lvl="1"/>
            <a:r>
              <a:rPr lang="en-US" dirty="0" smtClean="0"/>
              <a:t>Concentration Camps</a:t>
            </a:r>
          </a:p>
          <a:p>
            <a:pPr lvl="1"/>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err="1" smtClean="0"/>
              <a:t>Elie</a:t>
            </a:r>
            <a:r>
              <a:rPr lang="en-US" dirty="0" smtClean="0"/>
              <a:t> Wiesel - </a:t>
            </a:r>
            <a:r>
              <a:rPr lang="en-US" i="1" dirty="0" smtClean="0"/>
              <a:t>Night</a:t>
            </a:r>
            <a:endParaRPr lang="en-US" i="1" dirty="0"/>
          </a:p>
        </p:txBody>
      </p:sp>
      <p:sp>
        <p:nvSpPr>
          <p:cNvPr id="3" name="Content Placeholder 2"/>
          <p:cNvSpPr>
            <a:spLocks noGrp="1"/>
          </p:cNvSpPr>
          <p:nvPr>
            <p:ph sz="quarter" idx="1"/>
          </p:nvPr>
        </p:nvSpPr>
        <p:spPr>
          <a:xfrm>
            <a:off x="381000" y="1447800"/>
            <a:ext cx="8305800" cy="4572000"/>
          </a:xfrm>
        </p:spPr>
        <p:txBody>
          <a:bodyPr>
            <a:normAutofit fontScale="92500" lnSpcReduction="20000"/>
          </a:bodyPr>
          <a:lstStyle/>
          <a:p>
            <a:pPr>
              <a:buNone/>
            </a:pPr>
            <a:r>
              <a:rPr lang="en-US" sz="4000" i="1" dirty="0" smtClean="0"/>
              <a:t>Never shall I forget the little faces of the children, whose bodies I saw turned into wreaths of smoke beneath a silent blue sky.  Never shall I forget those flames which consumed by faith forever…Never shall I forget those moments which murdered my God and my soul and turned my dreams to dust…Never.</a:t>
            </a:r>
            <a:endParaRPr lang="en-US" sz="4000" i="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04800"/>
          <a:ext cx="8229600" cy="6366502"/>
        </p:xfrm>
        <a:graphic>
          <a:graphicData uri="http://schemas.openxmlformats.org/drawingml/2006/table">
            <a:tbl>
              <a:tblPr firstRow="1" bandRow="1">
                <a:tableStyleId>{5C22544A-7EE6-4342-B048-85BDC9FD1C3A}</a:tableStyleId>
              </a:tblPr>
              <a:tblGrid>
                <a:gridCol w="2057400"/>
                <a:gridCol w="2057400"/>
                <a:gridCol w="2057400"/>
                <a:gridCol w="2057400"/>
              </a:tblGrid>
              <a:tr h="838200">
                <a:tc>
                  <a:txBody>
                    <a:bodyPr/>
                    <a:lstStyle/>
                    <a:p>
                      <a:pPr algn="ctr"/>
                      <a:r>
                        <a:rPr lang="en-US" sz="2200" dirty="0" smtClean="0"/>
                        <a:t>Country</a:t>
                      </a:r>
                      <a:endParaRPr lang="en-US" sz="2200" dirty="0"/>
                    </a:p>
                  </a:txBody>
                  <a:tcPr/>
                </a:tc>
                <a:tc>
                  <a:txBody>
                    <a:bodyPr/>
                    <a:lstStyle/>
                    <a:p>
                      <a:pPr algn="ctr"/>
                      <a:r>
                        <a:rPr lang="en-US" sz="2200" dirty="0" smtClean="0"/>
                        <a:t>Original</a:t>
                      </a:r>
                      <a:r>
                        <a:rPr lang="en-US" sz="2200" baseline="0" dirty="0" smtClean="0"/>
                        <a:t> Jewish Population</a:t>
                      </a:r>
                      <a:endParaRPr lang="en-US" sz="2200" dirty="0"/>
                    </a:p>
                  </a:txBody>
                  <a:tcPr/>
                </a:tc>
                <a:tc>
                  <a:txBody>
                    <a:bodyPr/>
                    <a:lstStyle/>
                    <a:p>
                      <a:pPr algn="ctr"/>
                      <a:r>
                        <a:rPr lang="en-US" sz="2200" dirty="0" smtClean="0"/>
                        <a:t>Jews</a:t>
                      </a:r>
                      <a:r>
                        <a:rPr lang="en-US" sz="2200" baseline="0" dirty="0" smtClean="0"/>
                        <a:t> Killed</a:t>
                      </a:r>
                      <a:endParaRPr lang="en-US" sz="2200" dirty="0"/>
                    </a:p>
                  </a:txBody>
                  <a:tcPr/>
                </a:tc>
                <a:tc>
                  <a:txBody>
                    <a:bodyPr/>
                    <a:lstStyle/>
                    <a:p>
                      <a:pPr algn="ctr"/>
                      <a:r>
                        <a:rPr lang="en-US" sz="2200" dirty="0" smtClean="0"/>
                        <a:t>Percent Surviving</a:t>
                      </a:r>
                      <a:endParaRPr lang="en-US" sz="2200" dirty="0"/>
                    </a:p>
                  </a:txBody>
                  <a:tcPr/>
                </a:tc>
              </a:tr>
              <a:tr h="851531">
                <a:tc>
                  <a:txBody>
                    <a:bodyPr/>
                    <a:lstStyle/>
                    <a:p>
                      <a:r>
                        <a:rPr lang="en-US" sz="3600" dirty="0" smtClean="0"/>
                        <a:t>Poland</a:t>
                      </a:r>
                      <a:endParaRPr lang="en-US" sz="3600" dirty="0"/>
                    </a:p>
                  </a:txBody>
                  <a:tcPr/>
                </a:tc>
                <a:tc>
                  <a:txBody>
                    <a:bodyPr/>
                    <a:lstStyle/>
                    <a:p>
                      <a:pPr algn="ctr"/>
                      <a:r>
                        <a:rPr lang="en-US" sz="3600" dirty="0" smtClean="0"/>
                        <a:t>3,300,000</a:t>
                      </a:r>
                      <a:endParaRPr lang="en-US" sz="3600" dirty="0"/>
                    </a:p>
                  </a:txBody>
                  <a:tcPr anchor="ctr"/>
                </a:tc>
                <a:tc>
                  <a:txBody>
                    <a:bodyPr/>
                    <a:lstStyle/>
                    <a:p>
                      <a:pPr algn="ctr"/>
                      <a:r>
                        <a:rPr lang="en-US" sz="3600" dirty="0" smtClean="0"/>
                        <a:t>2,800,000</a:t>
                      </a:r>
                      <a:endParaRPr lang="en-US" sz="3600" dirty="0"/>
                    </a:p>
                  </a:txBody>
                  <a:tcPr anchor="ctr"/>
                </a:tc>
                <a:tc>
                  <a:txBody>
                    <a:bodyPr/>
                    <a:lstStyle/>
                    <a:p>
                      <a:pPr algn="ctr"/>
                      <a:r>
                        <a:rPr lang="en-US" sz="3600" dirty="0" smtClean="0"/>
                        <a:t>15%</a:t>
                      </a:r>
                      <a:endParaRPr lang="en-US" sz="3600" dirty="0"/>
                    </a:p>
                  </a:txBody>
                  <a:tcPr anchor="ctr"/>
                </a:tc>
              </a:tr>
              <a:tr h="851531">
                <a:tc>
                  <a:txBody>
                    <a:bodyPr/>
                    <a:lstStyle/>
                    <a:p>
                      <a:r>
                        <a:rPr lang="en-US" sz="3600" dirty="0" smtClean="0"/>
                        <a:t>Soviet Union</a:t>
                      </a:r>
                      <a:endParaRPr lang="en-US" sz="3600" dirty="0"/>
                    </a:p>
                  </a:txBody>
                  <a:tcPr/>
                </a:tc>
                <a:tc>
                  <a:txBody>
                    <a:bodyPr/>
                    <a:lstStyle/>
                    <a:p>
                      <a:pPr algn="ctr"/>
                      <a:r>
                        <a:rPr lang="en-US" sz="3600" dirty="0" smtClean="0"/>
                        <a:t>2,100,000</a:t>
                      </a:r>
                      <a:endParaRPr lang="en-US" sz="3600" dirty="0"/>
                    </a:p>
                  </a:txBody>
                  <a:tcPr anchor="ctr"/>
                </a:tc>
                <a:tc>
                  <a:txBody>
                    <a:bodyPr/>
                    <a:lstStyle/>
                    <a:p>
                      <a:pPr algn="ctr"/>
                      <a:r>
                        <a:rPr lang="en-US" sz="3600" dirty="0" smtClean="0"/>
                        <a:t>1,500,000</a:t>
                      </a:r>
                      <a:endParaRPr lang="en-US" sz="3600" dirty="0"/>
                    </a:p>
                  </a:txBody>
                  <a:tcPr anchor="ctr"/>
                </a:tc>
                <a:tc>
                  <a:txBody>
                    <a:bodyPr/>
                    <a:lstStyle/>
                    <a:p>
                      <a:pPr algn="ctr"/>
                      <a:r>
                        <a:rPr lang="en-US" sz="3600" dirty="0" smtClean="0"/>
                        <a:t>29%</a:t>
                      </a:r>
                      <a:endParaRPr lang="en-US" sz="3600" dirty="0"/>
                    </a:p>
                  </a:txBody>
                  <a:tcPr anchor="ctr"/>
                </a:tc>
              </a:tr>
              <a:tr h="851531">
                <a:tc>
                  <a:txBody>
                    <a:bodyPr/>
                    <a:lstStyle/>
                    <a:p>
                      <a:r>
                        <a:rPr lang="en-US" sz="3600" dirty="0" smtClean="0"/>
                        <a:t>Hungary</a:t>
                      </a:r>
                      <a:endParaRPr lang="en-US" sz="3600" dirty="0"/>
                    </a:p>
                  </a:txBody>
                  <a:tcPr/>
                </a:tc>
                <a:tc>
                  <a:txBody>
                    <a:bodyPr/>
                    <a:lstStyle/>
                    <a:p>
                      <a:pPr algn="ctr"/>
                      <a:r>
                        <a:rPr lang="en-US" sz="3600" dirty="0" smtClean="0"/>
                        <a:t>404,000</a:t>
                      </a:r>
                      <a:endParaRPr lang="en-US" sz="3600" dirty="0"/>
                    </a:p>
                  </a:txBody>
                  <a:tcPr anchor="ctr"/>
                </a:tc>
                <a:tc>
                  <a:txBody>
                    <a:bodyPr/>
                    <a:lstStyle/>
                    <a:p>
                      <a:pPr algn="ctr"/>
                      <a:r>
                        <a:rPr lang="en-US" sz="3600" dirty="0" smtClean="0"/>
                        <a:t>200,000</a:t>
                      </a:r>
                      <a:endParaRPr lang="en-US" sz="3600" dirty="0"/>
                    </a:p>
                  </a:txBody>
                  <a:tcPr anchor="ctr"/>
                </a:tc>
                <a:tc>
                  <a:txBody>
                    <a:bodyPr/>
                    <a:lstStyle/>
                    <a:p>
                      <a:pPr algn="ctr"/>
                      <a:r>
                        <a:rPr lang="en-US" sz="3600" dirty="0" smtClean="0"/>
                        <a:t>49%</a:t>
                      </a:r>
                      <a:endParaRPr lang="en-US" sz="3600" dirty="0"/>
                    </a:p>
                  </a:txBody>
                  <a:tcPr anchor="ctr"/>
                </a:tc>
              </a:tr>
              <a:tr h="851531">
                <a:tc>
                  <a:txBody>
                    <a:bodyPr/>
                    <a:lstStyle/>
                    <a:p>
                      <a:r>
                        <a:rPr lang="en-US" sz="3600" dirty="0" smtClean="0"/>
                        <a:t>Romania</a:t>
                      </a:r>
                      <a:endParaRPr lang="en-US" sz="3600" dirty="0"/>
                    </a:p>
                  </a:txBody>
                  <a:tcPr/>
                </a:tc>
                <a:tc>
                  <a:txBody>
                    <a:bodyPr/>
                    <a:lstStyle/>
                    <a:p>
                      <a:pPr algn="ctr"/>
                      <a:r>
                        <a:rPr lang="en-US" sz="3600" dirty="0" smtClean="0"/>
                        <a:t>850,000</a:t>
                      </a:r>
                      <a:endParaRPr lang="en-US" sz="3600" dirty="0"/>
                    </a:p>
                  </a:txBody>
                  <a:tcPr anchor="ctr"/>
                </a:tc>
                <a:tc>
                  <a:txBody>
                    <a:bodyPr/>
                    <a:lstStyle/>
                    <a:p>
                      <a:pPr algn="ctr"/>
                      <a:r>
                        <a:rPr lang="en-US" sz="3600" dirty="0" smtClean="0"/>
                        <a:t>425,000</a:t>
                      </a:r>
                      <a:endParaRPr lang="en-US" sz="3600" dirty="0"/>
                    </a:p>
                  </a:txBody>
                  <a:tcPr anchor="ctr"/>
                </a:tc>
                <a:tc>
                  <a:txBody>
                    <a:bodyPr/>
                    <a:lstStyle/>
                    <a:p>
                      <a:pPr algn="ctr"/>
                      <a:r>
                        <a:rPr lang="en-US" sz="3600" dirty="0" smtClean="0"/>
                        <a:t>50%</a:t>
                      </a:r>
                      <a:endParaRPr lang="en-US" sz="3600" dirty="0"/>
                    </a:p>
                  </a:txBody>
                  <a:tcPr anchor="ctr"/>
                </a:tc>
              </a:tr>
              <a:tr h="851531">
                <a:tc>
                  <a:txBody>
                    <a:bodyPr/>
                    <a:lstStyle/>
                    <a:p>
                      <a:r>
                        <a:rPr lang="en-US" sz="3600" dirty="0" smtClean="0"/>
                        <a:t>Germany/Austria</a:t>
                      </a:r>
                      <a:endParaRPr lang="en-US" sz="3600" dirty="0"/>
                    </a:p>
                  </a:txBody>
                  <a:tcPr/>
                </a:tc>
                <a:tc>
                  <a:txBody>
                    <a:bodyPr/>
                    <a:lstStyle/>
                    <a:p>
                      <a:pPr algn="ctr"/>
                      <a:r>
                        <a:rPr lang="en-US" sz="3600" dirty="0" smtClean="0"/>
                        <a:t>270,000</a:t>
                      </a:r>
                      <a:endParaRPr lang="en-US" sz="3600" dirty="0"/>
                    </a:p>
                  </a:txBody>
                  <a:tcPr anchor="ctr"/>
                </a:tc>
                <a:tc>
                  <a:txBody>
                    <a:bodyPr/>
                    <a:lstStyle/>
                    <a:p>
                      <a:pPr algn="ctr"/>
                      <a:r>
                        <a:rPr lang="en-US" sz="3600" dirty="0" smtClean="0"/>
                        <a:t>210,000</a:t>
                      </a:r>
                      <a:endParaRPr lang="en-US" sz="3600" dirty="0"/>
                    </a:p>
                  </a:txBody>
                  <a:tcPr anchor="ctr"/>
                </a:tc>
                <a:tc>
                  <a:txBody>
                    <a:bodyPr/>
                    <a:lstStyle/>
                    <a:p>
                      <a:pPr algn="ctr"/>
                      <a:r>
                        <a:rPr lang="en-US" sz="3600" dirty="0" smtClean="0"/>
                        <a:t>22%</a:t>
                      </a:r>
                      <a:endParaRPr lang="en-US" sz="3600" dirty="0"/>
                    </a:p>
                  </a:txBody>
                  <a:tcPr anchor="ct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Nuremberg Trials</a:t>
            </a:r>
            <a:endParaRPr lang="en-US" sz="5400" b="1" dirty="0"/>
          </a:p>
        </p:txBody>
      </p:sp>
      <p:sp>
        <p:nvSpPr>
          <p:cNvPr id="3" name="Content Placeholder 2"/>
          <p:cNvSpPr>
            <a:spLocks noGrp="1"/>
          </p:cNvSpPr>
          <p:nvPr>
            <p:ph sz="quarter" idx="1"/>
          </p:nvPr>
        </p:nvSpPr>
        <p:spPr/>
        <p:txBody>
          <a:bodyPr>
            <a:normAutofit/>
          </a:bodyPr>
          <a:lstStyle/>
          <a:p>
            <a:r>
              <a:rPr lang="en-US" sz="4000" dirty="0" smtClean="0"/>
              <a:t>International Military Tribune – 23 Nations</a:t>
            </a:r>
          </a:p>
          <a:p>
            <a:r>
              <a:rPr lang="en-US" sz="4000" dirty="0" smtClean="0"/>
              <a:t>22 Nazi leaders charged with “Crimes Against Humanity”</a:t>
            </a:r>
          </a:p>
          <a:p>
            <a:r>
              <a:rPr lang="en-US" sz="4000" dirty="0" smtClean="0"/>
              <a:t>“Just Following Orders” is not a DEFENSE</a:t>
            </a:r>
            <a:endParaRPr lang="en-US" sz="40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dirty="0" smtClean="0"/>
              <a:t>Aim:  What was the impact of WWII?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endParaRPr lang="en-US" dirty="0" smtClean="0"/>
          </a:p>
        </p:txBody>
      </p:sp>
      <p:sp>
        <p:nvSpPr>
          <p:cNvPr id="21506" name="Content Placeholder 2"/>
          <p:cNvSpPr>
            <a:spLocks noGrp="1"/>
          </p:cNvSpPr>
          <p:nvPr>
            <p:ph idx="1"/>
          </p:nvPr>
        </p:nvSpPr>
        <p:spPr/>
        <p:txBody>
          <a:bodyPr/>
          <a:lstStyle/>
          <a:p>
            <a:pPr>
              <a:buFont typeface="Wingdings 2" pitchFamily="18" charset="2"/>
              <a:buNone/>
            </a:pPr>
            <a:endParaRPr lang="en-US" dirty="0" smtClean="0"/>
          </a:p>
        </p:txBody>
      </p:sp>
      <p:pic>
        <p:nvPicPr>
          <p:cNvPr id="21507" name="Picture 2" descr="http://orpheus.ucsd.edu/speccoll/dspolitic/pm/10703cs.jpg"/>
          <p:cNvPicPr>
            <a:picLocks noChangeAspect="1" noChangeArrowheads="1"/>
          </p:cNvPicPr>
          <p:nvPr/>
        </p:nvPicPr>
        <p:blipFill>
          <a:blip r:embed="rId2" cstate="print"/>
          <a:srcRect/>
          <a:stretch>
            <a:fillRect/>
          </a:stretch>
        </p:blipFill>
        <p:spPr bwMode="auto">
          <a:xfrm>
            <a:off x="-1" y="0"/>
            <a:ext cx="4738255" cy="6858000"/>
          </a:xfrm>
          <a:prstGeom prst="rect">
            <a:avLst/>
          </a:prstGeom>
          <a:noFill/>
          <a:ln w="9525">
            <a:noFill/>
            <a:miter lim="800000"/>
            <a:headEnd/>
            <a:tailEnd/>
          </a:ln>
        </p:spPr>
      </p:pic>
      <p:pic>
        <p:nvPicPr>
          <p:cNvPr id="21508" name="Picture 4" descr="http://orpheus.ucsd.edu/speccoll/dspolitic/pm/10926cs.jpg"/>
          <p:cNvPicPr>
            <a:picLocks noChangeAspect="1" noChangeArrowheads="1"/>
          </p:cNvPicPr>
          <p:nvPr/>
        </p:nvPicPr>
        <p:blipFill>
          <a:blip r:embed="rId3" cstate="print"/>
          <a:srcRect/>
          <a:stretch>
            <a:fillRect/>
          </a:stretch>
        </p:blipFill>
        <p:spPr bwMode="auto">
          <a:xfrm>
            <a:off x="4534422" y="381000"/>
            <a:ext cx="460957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Agreements between the Allies</a:t>
            </a:r>
            <a:endParaRPr lang="en-US" b="1" dirty="0"/>
          </a:p>
        </p:txBody>
      </p:sp>
      <p:sp>
        <p:nvSpPr>
          <p:cNvPr id="3" name="Content Placeholder 2"/>
          <p:cNvSpPr>
            <a:spLocks noGrp="1"/>
          </p:cNvSpPr>
          <p:nvPr>
            <p:ph sz="quarter" idx="1"/>
          </p:nvPr>
        </p:nvSpPr>
        <p:spPr>
          <a:xfrm>
            <a:off x="533400" y="914400"/>
            <a:ext cx="8153400" cy="5562600"/>
          </a:xfrm>
        </p:spPr>
        <p:txBody>
          <a:bodyPr>
            <a:normAutofit/>
          </a:bodyPr>
          <a:lstStyle/>
          <a:p>
            <a:r>
              <a:rPr lang="en-US" sz="3600" b="1" dirty="0" smtClean="0"/>
              <a:t>Tehran (Capital of Iran) Conference</a:t>
            </a:r>
          </a:p>
          <a:p>
            <a:pPr lvl="1"/>
            <a:r>
              <a:rPr lang="en-US" sz="3200" dirty="0" smtClean="0"/>
              <a:t>D –Day/Cooperation with Stalin</a:t>
            </a:r>
          </a:p>
          <a:p>
            <a:pPr lvl="1"/>
            <a:r>
              <a:rPr lang="en-US" sz="3200" dirty="0" smtClean="0"/>
              <a:t>New International Organization to replace League of Nations (United Nations)</a:t>
            </a:r>
          </a:p>
          <a:p>
            <a:pPr lvl="1">
              <a:buNone/>
            </a:pPr>
            <a:endParaRPr lang="en-US" sz="32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Autofit/>
          </a:bodyPr>
          <a:lstStyle/>
          <a:p>
            <a:r>
              <a:rPr lang="en-US" b="1" dirty="0" smtClean="0"/>
              <a:t>Yalta Conference </a:t>
            </a:r>
            <a:endParaRPr lang="en-US" b="1" dirty="0"/>
          </a:p>
        </p:txBody>
      </p:sp>
      <p:sp>
        <p:nvSpPr>
          <p:cNvPr id="3" name="Content Placeholder 2"/>
          <p:cNvSpPr>
            <a:spLocks noGrp="1"/>
          </p:cNvSpPr>
          <p:nvPr>
            <p:ph sz="quarter" idx="1"/>
          </p:nvPr>
        </p:nvSpPr>
        <p:spPr>
          <a:xfrm>
            <a:off x="381000" y="1066800"/>
            <a:ext cx="8305800" cy="4953000"/>
          </a:xfrm>
        </p:spPr>
        <p:txBody>
          <a:bodyPr/>
          <a:lstStyle/>
          <a:p>
            <a:pPr>
              <a:buNone/>
            </a:pPr>
            <a:r>
              <a:rPr lang="en-US" sz="3200" dirty="0" smtClean="0"/>
              <a:t>United States, Great Britain and Soviet Union</a:t>
            </a:r>
          </a:p>
          <a:p>
            <a:pPr>
              <a:buNone/>
            </a:pPr>
            <a:r>
              <a:rPr lang="en-US" sz="3200" dirty="0" smtClean="0"/>
              <a:t>THE BIG 3: FDR, Winston Churchill, Joseph Stalin </a:t>
            </a:r>
          </a:p>
          <a:p>
            <a:r>
              <a:rPr lang="en-US" dirty="0" smtClean="0"/>
              <a:t>Divided Germany into 4 Zones of Occupation</a:t>
            </a:r>
          </a:p>
          <a:p>
            <a:r>
              <a:rPr lang="en-US" dirty="0" smtClean="0"/>
              <a:t>Germany - reparations to Soviet Union</a:t>
            </a:r>
          </a:p>
          <a:p>
            <a:r>
              <a:rPr lang="en-US" dirty="0" smtClean="0"/>
              <a:t>Stalin agreed to allow free elections in Eastern Europe</a:t>
            </a:r>
          </a:p>
          <a:p>
            <a:pPr>
              <a:buNone/>
            </a:pPr>
            <a:endParaRPr lang="en-US" sz="3200" dirty="0" smtClean="0"/>
          </a:p>
          <a:p>
            <a:pPr>
              <a:buNone/>
            </a:pPr>
            <a:r>
              <a:rPr lang="en-US" sz="3200" dirty="0" smtClean="0"/>
              <a:t>Creation of the United Nations (1945)</a:t>
            </a:r>
          </a:p>
          <a:p>
            <a:r>
              <a:rPr lang="en-US" dirty="0" smtClean="0"/>
              <a:t>Created to help settle international disputes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Yalta Conference.jpg"/>
          <p:cNvPicPr>
            <a:picLocks noGrp="1" noChangeAspect="1"/>
          </p:cNvPicPr>
          <p:nvPr>
            <p:ph sz="quarter" idx="1"/>
          </p:nvPr>
        </p:nvPicPr>
        <p:blipFill>
          <a:blip r:embed="rId2" cstate="print"/>
          <a:stretch>
            <a:fillRect/>
          </a:stretch>
        </p:blipFill>
        <p:spPr>
          <a:xfrm>
            <a:off x="609600" y="152400"/>
            <a:ext cx="7924800" cy="6510278"/>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Yalta Conference 1.gif"/>
          <p:cNvPicPr>
            <a:picLocks noGrp="1" noChangeAspect="1"/>
          </p:cNvPicPr>
          <p:nvPr>
            <p:ph sz="quarter" idx="1"/>
          </p:nvPr>
        </p:nvPicPr>
        <p:blipFill>
          <a:blip r:embed="rId2" cstate="print"/>
          <a:stretch>
            <a:fillRect/>
          </a:stretch>
        </p:blipFill>
        <p:spPr>
          <a:xfrm>
            <a:off x="0" y="685800"/>
            <a:ext cx="9144000" cy="541020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rmAutofit/>
          </a:bodyPr>
          <a:lstStyle/>
          <a:p>
            <a:r>
              <a:rPr lang="en-US" sz="4400" b="1" dirty="0" smtClean="0"/>
              <a:t>Potsdam Conference</a:t>
            </a:r>
            <a:endParaRPr lang="en-US" sz="4400" b="1" dirty="0"/>
          </a:p>
        </p:txBody>
      </p:sp>
      <p:sp>
        <p:nvSpPr>
          <p:cNvPr id="3" name="Content Placeholder 2"/>
          <p:cNvSpPr>
            <a:spLocks noGrp="1"/>
          </p:cNvSpPr>
          <p:nvPr>
            <p:ph sz="quarter" idx="1"/>
          </p:nvPr>
        </p:nvSpPr>
        <p:spPr>
          <a:xfrm>
            <a:off x="304800" y="1219200"/>
            <a:ext cx="8839200" cy="5105400"/>
          </a:xfrm>
        </p:spPr>
        <p:txBody>
          <a:bodyPr>
            <a:normAutofit/>
          </a:bodyPr>
          <a:lstStyle/>
          <a:p>
            <a:r>
              <a:rPr lang="en-US" sz="3600" dirty="0" smtClean="0"/>
              <a:t>GOAL: Germany must be disarmed, demilitarized and de-</a:t>
            </a:r>
            <a:r>
              <a:rPr lang="en-US" sz="3600" dirty="0" err="1" smtClean="0"/>
              <a:t>Nazified</a:t>
            </a:r>
            <a:endParaRPr lang="en-US" sz="3600" dirty="0" smtClean="0"/>
          </a:p>
          <a:p>
            <a:r>
              <a:rPr lang="en-US" sz="3600" dirty="0" smtClean="0"/>
              <a:t>Trials for War Criminals</a:t>
            </a:r>
          </a:p>
          <a:p>
            <a:pPr lvl="1"/>
            <a:r>
              <a:rPr lang="en-US" sz="3600" dirty="0" smtClean="0"/>
              <a:t>Nuremberg Trials</a:t>
            </a:r>
          </a:p>
          <a:p>
            <a:r>
              <a:rPr lang="en-US" sz="3600" dirty="0" smtClean="0"/>
              <a:t>Germany – Reparations to Soviets</a:t>
            </a:r>
          </a:p>
          <a:p>
            <a:r>
              <a:rPr lang="en-US" sz="3600" dirty="0" smtClean="0"/>
              <a:t>Changed boundaries in Eastern Europe</a:t>
            </a:r>
          </a:p>
          <a:p>
            <a:pPr lvl="1"/>
            <a:r>
              <a:rPr lang="en-US" sz="3000" u="sng" dirty="0" smtClean="0"/>
              <a:t>Self Determination</a:t>
            </a:r>
            <a:r>
              <a:rPr lang="en-US" sz="3000" dirty="0" smtClean="0"/>
              <a:t>: Right of people to choose their own government</a:t>
            </a:r>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normAutofit/>
          </a:bodyPr>
          <a:lstStyle/>
          <a:p>
            <a:r>
              <a:rPr lang="en-US" b="1" dirty="0" smtClean="0"/>
              <a:t>Postwar Rebuilding</a:t>
            </a:r>
            <a:endParaRPr lang="en-US" b="1" dirty="0"/>
          </a:p>
        </p:txBody>
      </p:sp>
      <p:sp>
        <p:nvSpPr>
          <p:cNvPr id="3" name="Content Placeholder 2"/>
          <p:cNvSpPr>
            <a:spLocks noGrp="1"/>
          </p:cNvSpPr>
          <p:nvPr>
            <p:ph sz="quarter" idx="1"/>
          </p:nvPr>
        </p:nvSpPr>
        <p:spPr>
          <a:xfrm>
            <a:off x="457200" y="1143000"/>
            <a:ext cx="8229600" cy="4876800"/>
          </a:xfrm>
        </p:spPr>
        <p:txBody>
          <a:bodyPr/>
          <a:lstStyle/>
          <a:p>
            <a:r>
              <a:rPr lang="en-US" sz="4000" dirty="0" smtClean="0"/>
              <a:t>Truman Doctrine</a:t>
            </a:r>
          </a:p>
          <a:p>
            <a:pPr lvl="1"/>
            <a:r>
              <a:rPr lang="en-US" sz="3200" dirty="0" smtClean="0"/>
              <a:t>President Harry Truman decided to provide support for countries that resisted communism</a:t>
            </a:r>
          </a:p>
          <a:p>
            <a:pPr lvl="1"/>
            <a:r>
              <a:rPr lang="en-US" sz="3200" dirty="0" smtClean="0"/>
              <a:t>400 Million in aid to Greece and Turkey</a:t>
            </a:r>
          </a:p>
          <a:p>
            <a:r>
              <a:rPr lang="en-US" sz="4000" dirty="0" smtClean="0"/>
              <a:t>Marshall Plan</a:t>
            </a:r>
          </a:p>
          <a:p>
            <a:pPr lvl="1"/>
            <a:r>
              <a:rPr lang="en-US" sz="3200" dirty="0" smtClean="0"/>
              <a:t>Secretary of State George Marshall</a:t>
            </a:r>
          </a:p>
          <a:p>
            <a:pPr lvl="1"/>
            <a:r>
              <a:rPr lang="en-US" sz="3200" dirty="0" smtClean="0"/>
              <a:t>$12.5 Billion in aid to rebuild western Europe</a:t>
            </a:r>
            <a:endParaRPr lang="en-US" sz="32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otsdam 1.jpg"/>
          <p:cNvPicPr>
            <a:picLocks noGrp="1" noChangeAspect="1"/>
          </p:cNvPicPr>
          <p:nvPr>
            <p:ph sz="quarter" idx="1"/>
          </p:nvPr>
        </p:nvPicPr>
        <p:blipFill>
          <a:blip r:embed="rId2" cstate="print"/>
          <a:stretch>
            <a:fillRect/>
          </a:stretch>
        </p:blipFill>
        <p:spPr>
          <a:xfrm>
            <a:off x="0" y="0"/>
            <a:ext cx="9144000" cy="6912090"/>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Yalta 1.jpg"/>
          <p:cNvPicPr>
            <a:picLocks noGrp="1" noChangeAspect="1"/>
          </p:cNvPicPr>
          <p:nvPr>
            <p:ph sz="quarter" idx="1"/>
          </p:nvPr>
        </p:nvPicPr>
        <p:blipFill>
          <a:blip r:embed="rId2" cstate="print"/>
          <a:stretch>
            <a:fillRect/>
          </a:stretch>
        </p:blipFill>
        <p:spPr>
          <a:xfrm>
            <a:off x="1600200" y="-8868"/>
            <a:ext cx="5257800" cy="6866868"/>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otsdam 3.jpg"/>
          <p:cNvPicPr>
            <a:picLocks noGrp="1" noChangeAspect="1"/>
          </p:cNvPicPr>
          <p:nvPr>
            <p:ph sz="quarter" idx="1"/>
          </p:nvPr>
        </p:nvPicPr>
        <p:blipFill>
          <a:blip r:embed="rId2" cstate="print"/>
          <a:stretch>
            <a:fillRect/>
          </a:stretch>
        </p:blipFill>
        <p:spPr>
          <a:xfrm>
            <a:off x="2743200" y="0"/>
            <a:ext cx="3429000" cy="6795992"/>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otsdam 4.jpg"/>
          <p:cNvPicPr>
            <a:picLocks noGrp="1" noChangeAspect="1"/>
          </p:cNvPicPr>
          <p:nvPr>
            <p:ph sz="quarter" idx="1"/>
          </p:nvPr>
        </p:nvPicPr>
        <p:blipFill>
          <a:blip r:embed="rId2" cstate="print"/>
          <a:stretch>
            <a:fillRect/>
          </a:stretch>
        </p:blipFill>
        <p:spPr>
          <a:xfrm>
            <a:off x="381000" y="-24463"/>
            <a:ext cx="8305800" cy="68824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19050"/>
            <a:ext cx="8229600" cy="1009650"/>
          </a:xfrm>
        </p:spPr>
        <p:txBody>
          <a:bodyPr/>
          <a:lstStyle/>
          <a:p>
            <a:r>
              <a:rPr lang="en-US" sz="3200" b="1" dirty="0" smtClean="0"/>
              <a:t>Democratic Nations Try To Preserve Peace</a:t>
            </a:r>
          </a:p>
        </p:txBody>
      </p:sp>
      <p:sp>
        <p:nvSpPr>
          <p:cNvPr id="22530" name="Content Placeholder 2"/>
          <p:cNvSpPr>
            <a:spLocks noGrp="1"/>
          </p:cNvSpPr>
          <p:nvPr>
            <p:ph idx="1"/>
          </p:nvPr>
        </p:nvSpPr>
        <p:spPr>
          <a:xfrm>
            <a:off x="457200" y="1143001"/>
            <a:ext cx="8229600" cy="5181600"/>
          </a:xfrm>
        </p:spPr>
        <p:txBody>
          <a:bodyPr/>
          <a:lstStyle/>
          <a:p>
            <a:r>
              <a:rPr lang="en-US" sz="3600" dirty="0" smtClean="0"/>
              <a:t>The United States were isolationists, meaning that they avoided ties to other countries. </a:t>
            </a:r>
          </a:p>
          <a:p>
            <a:endParaRPr lang="en-US" sz="3600" dirty="0" smtClean="0"/>
          </a:p>
          <a:p>
            <a:r>
              <a:rPr lang="en-US" sz="3600" dirty="0" smtClean="0"/>
              <a:t>American’s favored Isolation because they wanted to avoid another war that was a “European Problem” and they were having severe domestic problems (The Great Depression)</a:t>
            </a:r>
          </a:p>
        </p:txBody>
      </p:sp>
      <p:pic>
        <p:nvPicPr>
          <p:cNvPr id="22531" name="Picture 2" descr="C:\Documents and Settings\Nancy\Local Settings\Temporary Internet Files\Content.IE5\OWQT0Y09\MPj04332310000[1].jpg"/>
          <p:cNvPicPr>
            <a:picLocks noChangeAspect="1" noChangeArrowheads="1"/>
          </p:cNvPicPr>
          <p:nvPr/>
        </p:nvPicPr>
        <p:blipFill>
          <a:blip r:embed="rId2" cstate="print"/>
          <a:srcRect/>
          <a:stretch>
            <a:fillRect/>
          </a:stretch>
        </p:blipFill>
        <p:spPr bwMode="auto">
          <a:xfrm>
            <a:off x="7861300" y="304800"/>
            <a:ext cx="11303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sz="quarter" idx="1"/>
          </p:nvPr>
        </p:nvSpPr>
        <p:spPr>
          <a:xfrm>
            <a:off x="0" y="152400"/>
            <a:ext cx="9144000" cy="6553200"/>
          </a:xfrm>
        </p:spPr>
        <p:txBody>
          <a:bodyPr/>
          <a:lstStyle/>
          <a:p>
            <a:pPr>
              <a:buNone/>
            </a:pPr>
            <a:r>
              <a:rPr lang="en-US" dirty="0" smtClean="0"/>
              <a:t>   One of the primary objectives of the foreign policy of the United States is the creation of conditions in which we and other nations will be able to work out a way of life free from coercion. This was a fundamental issue in the war with Germany and Japan. Our victory was won over countries which sought to impose their will, and their way of life, upon other nations. To ensure the peaceful development of nations, free from coercion, the United States has taken a leading part in establishing the United Nations. The United Nations is designed to make possible lasting freedom and independence for all its members. We shall not realize our objectives, however, unless we are willing to help free peoples to maintain their free institutions and their national integrity against aggressive movements that seek to impose upon them totalitarian regimes. This is no more than a frank recognition that totalitarian regimes imposed on free peoples, by direct or indirect aggression, undermine the foundations of international peace and hence the security of the United States. </a:t>
            </a:r>
          </a:p>
          <a:p>
            <a:pPr>
              <a:buNone/>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otsdam 2.jpg"/>
          <p:cNvPicPr>
            <a:picLocks noGrp="1" noChangeAspect="1"/>
          </p:cNvPicPr>
          <p:nvPr>
            <p:ph sz="quarter" idx="1"/>
          </p:nvPr>
        </p:nvPicPr>
        <p:blipFill>
          <a:blip r:embed="rId2" cstate="print"/>
          <a:stretch>
            <a:fillRect/>
          </a:stretch>
        </p:blipFill>
        <p:spPr>
          <a:xfrm>
            <a:off x="1447800" y="0"/>
            <a:ext cx="5715000" cy="685400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orpheus.ucsd.edu/speccoll/dspolitic/pm/11001cs.jpg"/>
          <p:cNvPicPr>
            <a:picLocks noChangeAspect="1" noChangeArrowheads="1"/>
          </p:cNvPicPr>
          <p:nvPr/>
        </p:nvPicPr>
        <p:blipFill>
          <a:blip r:embed="rId2" cstate="print"/>
          <a:srcRect/>
          <a:stretch>
            <a:fillRect/>
          </a:stretch>
        </p:blipFill>
        <p:spPr bwMode="auto">
          <a:xfrm>
            <a:off x="1752600" y="0"/>
            <a:ext cx="5424499"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6" name="Picture 2" descr="http://orpheus.ucsd.edu/speccoll/dspolitic/pm/11005cs.jpg"/>
          <p:cNvPicPr>
            <a:picLocks noChangeAspect="1" noChangeArrowheads="1"/>
          </p:cNvPicPr>
          <p:nvPr/>
        </p:nvPicPr>
        <p:blipFill>
          <a:blip r:embed="rId2" cstate="print"/>
          <a:srcRect/>
          <a:stretch>
            <a:fillRect/>
          </a:stretch>
        </p:blipFill>
        <p:spPr bwMode="auto">
          <a:xfrm>
            <a:off x="1066800" y="0"/>
            <a:ext cx="7010400" cy="680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itle 1"/>
          <p:cNvSpPr>
            <a:spLocks noGrp="1"/>
          </p:cNvSpPr>
          <p:nvPr>
            <p:ph type="title"/>
          </p:nvPr>
        </p:nvSpPr>
        <p:spPr>
          <a:xfrm>
            <a:off x="304800" y="457200"/>
            <a:ext cx="8229600" cy="1524000"/>
          </a:xfrm>
        </p:spPr>
        <p:txBody>
          <a:bodyPr/>
          <a:lstStyle/>
          <a:p>
            <a:pPr algn="ctr"/>
            <a:r>
              <a:rPr lang="en-US" sz="6000" b="1" dirty="0" smtClean="0"/>
              <a:t>The Third Reich</a:t>
            </a:r>
            <a:r>
              <a:rPr lang="en-US" b="1" dirty="0" smtClean="0"/>
              <a:t/>
            </a:r>
            <a:br>
              <a:rPr lang="en-US" b="1" dirty="0" smtClean="0"/>
            </a:br>
            <a:r>
              <a:rPr lang="en-US" b="1" i="1" dirty="0" smtClean="0"/>
              <a:t>1937</a:t>
            </a:r>
          </a:p>
        </p:txBody>
      </p:sp>
      <p:sp>
        <p:nvSpPr>
          <p:cNvPr id="4" name="Content Placeholder 3"/>
          <p:cNvSpPr>
            <a:spLocks noGrp="1"/>
          </p:cNvSpPr>
          <p:nvPr>
            <p:ph sz="half" idx="1"/>
          </p:nvPr>
        </p:nvSpPr>
        <p:spPr>
          <a:xfrm>
            <a:off x="228600" y="1219200"/>
            <a:ext cx="4953000" cy="5135563"/>
          </a:xfrm>
        </p:spPr>
        <p:txBody>
          <a:bodyPr>
            <a:normAutofit/>
          </a:bodyPr>
          <a:lstStyle/>
          <a:p>
            <a:pPr marL="274320" indent="-274320" fontAlgn="auto">
              <a:spcAft>
                <a:spcPts val="0"/>
              </a:spcAft>
              <a:buClr>
                <a:schemeClr val="accent3"/>
              </a:buClr>
              <a:buNone/>
              <a:defRPr/>
            </a:pPr>
            <a:endParaRPr lang="en-US" dirty="0" smtClean="0"/>
          </a:p>
          <a:p>
            <a:pPr marL="274320" indent="-274320" fontAlgn="auto">
              <a:spcAft>
                <a:spcPts val="0"/>
              </a:spcAft>
              <a:buClr>
                <a:schemeClr val="accent3"/>
              </a:buClr>
              <a:buFont typeface="Wingdings 2"/>
              <a:buChar char=""/>
              <a:defRPr/>
            </a:pPr>
            <a:r>
              <a:rPr lang="en-US" dirty="0" smtClean="0"/>
              <a:t>The German Empire</a:t>
            </a:r>
          </a:p>
          <a:p>
            <a:pPr marL="0" indent="0" fontAlgn="auto">
              <a:spcAft>
                <a:spcPts val="0"/>
              </a:spcAft>
              <a:buClr>
                <a:schemeClr val="accent3"/>
              </a:buClr>
              <a:buNone/>
              <a:defRPr/>
            </a:pPr>
            <a:endParaRPr lang="en-US" dirty="0" smtClean="0"/>
          </a:p>
          <a:p>
            <a:pPr marL="274320" indent="-274320" fontAlgn="auto">
              <a:spcAft>
                <a:spcPts val="0"/>
              </a:spcAft>
              <a:buClr>
                <a:schemeClr val="accent3"/>
              </a:buClr>
              <a:buFont typeface="Wingdings 2"/>
              <a:buChar char=""/>
              <a:defRPr/>
            </a:pPr>
            <a:r>
              <a:rPr lang="en-US" dirty="0" smtClean="0"/>
              <a:t>Hitler announced that he will absorb </a:t>
            </a:r>
            <a:r>
              <a:rPr lang="en-US" u="sng" dirty="0" smtClean="0"/>
              <a:t>Czechoslovakia</a:t>
            </a:r>
            <a:r>
              <a:rPr lang="en-US" dirty="0" smtClean="0"/>
              <a:t> and </a:t>
            </a:r>
            <a:r>
              <a:rPr lang="en-US" u="sng" dirty="0" smtClean="0"/>
              <a:t>Austria</a:t>
            </a:r>
            <a:r>
              <a:rPr lang="en-US" dirty="0" smtClean="0"/>
              <a:t> into the </a:t>
            </a:r>
            <a:r>
              <a:rPr lang="en-US" b="1" dirty="0" smtClean="0"/>
              <a:t>Third Reich</a:t>
            </a:r>
            <a:r>
              <a:rPr lang="en-US" dirty="0" smtClean="0"/>
              <a:t> or German Empire.</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This </a:t>
            </a:r>
            <a:r>
              <a:rPr lang="en-US" b="1" dirty="0" smtClean="0"/>
              <a:t>Anschluss</a:t>
            </a:r>
            <a:r>
              <a:rPr lang="en-US" dirty="0" smtClean="0"/>
              <a:t> </a:t>
            </a:r>
            <a:r>
              <a:rPr lang="en-US" u="sng" dirty="0" smtClean="0"/>
              <a:t>or union between Germany and Austria</a:t>
            </a:r>
            <a:r>
              <a:rPr lang="en-US" dirty="0" smtClean="0"/>
              <a:t> was forbidden by the Treaty. </a:t>
            </a:r>
          </a:p>
          <a:p>
            <a:pPr marL="274320" indent="-274320" fontAlgn="auto">
              <a:spcAft>
                <a:spcPts val="0"/>
              </a:spcAft>
              <a:buClr>
                <a:schemeClr val="accent3"/>
              </a:buClr>
              <a:buFont typeface="Wingdings 2"/>
              <a:buChar char=""/>
              <a:defRPr/>
            </a:pPr>
            <a:endParaRPr lang="en-US" dirty="0"/>
          </a:p>
        </p:txBody>
      </p:sp>
      <p:pic>
        <p:nvPicPr>
          <p:cNvPr id="24580" name="Picture 2" descr="http://heathenworld.com/swastika/Images/naziflag.gif"/>
          <p:cNvPicPr>
            <a:picLocks noChangeAspect="1" noChangeArrowheads="1"/>
          </p:cNvPicPr>
          <p:nvPr/>
        </p:nvPicPr>
        <p:blipFill>
          <a:blip r:embed="rId2" cstate="print"/>
          <a:srcRect/>
          <a:stretch>
            <a:fillRect/>
          </a:stretch>
        </p:blipFill>
        <p:spPr bwMode="auto">
          <a:xfrm>
            <a:off x="5181600" y="1524000"/>
            <a:ext cx="3962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1"/>
          <p:cNvSpPr>
            <a:spLocks noGrp="1"/>
          </p:cNvSpPr>
          <p:nvPr>
            <p:ph type="title"/>
          </p:nvPr>
        </p:nvSpPr>
        <p:spPr>
          <a:xfrm>
            <a:off x="914400" y="0"/>
            <a:ext cx="8229600" cy="1143000"/>
          </a:xfrm>
        </p:spPr>
        <p:txBody>
          <a:bodyPr/>
          <a:lstStyle/>
          <a:p>
            <a:r>
              <a:rPr lang="en-US" b="1" dirty="0" err="1" smtClean="0"/>
              <a:t>Anschluss</a:t>
            </a:r>
            <a:endParaRPr lang="en-US" b="1" dirty="0" smtClean="0"/>
          </a:p>
        </p:txBody>
      </p:sp>
      <p:pic>
        <p:nvPicPr>
          <p:cNvPr id="25603" name="Picture 2" descr="http://www.mimifroufrou.com/scentedsalamander/i/Anschluss_tears.jpg"/>
          <p:cNvPicPr>
            <a:picLocks noChangeAspect="1" noChangeArrowheads="1"/>
          </p:cNvPicPr>
          <p:nvPr/>
        </p:nvPicPr>
        <p:blipFill>
          <a:blip r:embed="rId2" cstate="print"/>
          <a:srcRect/>
          <a:stretch>
            <a:fillRect/>
          </a:stretch>
        </p:blipFill>
        <p:spPr bwMode="auto">
          <a:xfrm>
            <a:off x="5334000" y="0"/>
            <a:ext cx="3810000" cy="4918075"/>
          </a:xfrm>
          <a:prstGeom prst="rect">
            <a:avLst/>
          </a:prstGeom>
          <a:noFill/>
          <a:ln w="9525">
            <a:noFill/>
            <a:miter lim="800000"/>
            <a:headEnd/>
            <a:tailEnd/>
          </a:ln>
        </p:spPr>
      </p:pic>
      <p:sp>
        <p:nvSpPr>
          <p:cNvPr id="25604" name="Content Placeholder 6"/>
          <p:cNvSpPr>
            <a:spLocks noGrp="1"/>
          </p:cNvSpPr>
          <p:nvPr>
            <p:ph sz="half" idx="1"/>
          </p:nvPr>
        </p:nvSpPr>
        <p:spPr>
          <a:xfrm>
            <a:off x="228600" y="1295400"/>
            <a:ext cx="5029200" cy="5059363"/>
          </a:xfrm>
        </p:spPr>
        <p:txBody>
          <a:bodyPr/>
          <a:lstStyle/>
          <a:p>
            <a:r>
              <a:rPr lang="en-US" dirty="0" smtClean="0"/>
              <a:t>The Anschluss was forbidden to</a:t>
            </a:r>
          </a:p>
          <a:p>
            <a:r>
              <a:rPr lang="en-US" u="sng" dirty="0" smtClean="0"/>
              <a:t>Keep Germany weak </a:t>
            </a:r>
          </a:p>
          <a:p>
            <a:r>
              <a:rPr lang="en-US" u="sng" dirty="0" smtClean="0"/>
              <a:t>Protect Austria from German aggression</a:t>
            </a:r>
          </a:p>
          <a:p>
            <a:r>
              <a:rPr lang="en-US" dirty="0" smtClean="0"/>
              <a:t>Achieved in March 1938.</a:t>
            </a:r>
          </a:p>
          <a:p>
            <a:pPr>
              <a:buNone/>
            </a:pPr>
            <a:r>
              <a:rPr lang="en-US" b="1" dirty="0" smtClean="0"/>
              <a:t>REACTION</a:t>
            </a:r>
          </a:p>
          <a:p>
            <a:r>
              <a:rPr lang="en-US" dirty="0" smtClean="0"/>
              <a:t>Many Austrians supported unity with Germany. (Why?)</a:t>
            </a:r>
          </a:p>
          <a:p>
            <a:r>
              <a:rPr lang="en-US" dirty="0" smtClean="0"/>
              <a:t>France and Britain ignored their promise to protect Austria. (APPEASEMENT)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152400"/>
            <a:ext cx="7391400" cy="762000"/>
          </a:xfrm>
        </p:spPr>
        <p:txBody>
          <a:bodyPr/>
          <a:lstStyle/>
          <a:p>
            <a:r>
              <a:rPr lang="en-US" b="1" dirty="0" smtClean="0"/>
              <a:t>Czechoslovakia</a:t>
            </a:r>
          </a:p>
        </p:txBody>
      </p:sp>
      <p:sp>
        <p:nvSpPr>
          <p:cNvPr id="26626" name="Content Placeholder 2"/>
          <p:cNvSpPr>
            <a:spLocks noGrp="1"/>
          </p:cNvSpPr>
          <p:nvPr>
            <p:ph sz="half" idx="1"/>
          </p:nvPr>
        </p:nvSpPr>
        <p:spPr>
          <a:xfrm>
            <a:off x="228600" y="1066800"/>
            <a:ext cx="4572000" cy="5287963"/>
          </a:xfrm>
        </p:spPr>
        <p:txBody>
          <a:bodyPr/>
          <a:lstStyle/>
          <a:p>
            <a:pPr>
              <a:buNone/>
            </a:pPr>
            <a:r>
              <a:rPr lang="en-US" sz="3200" b="1" dirty="0" smtClean="0"/>
              <a:t>The Sudetenland</a:t>
            </a:r>
          </a:p>
          <a:p>
            <a:r>
              <a:rPr lang="en-US" dirty="0" smtClean="0"/>
              <a:t>A region on the border of Germany and Czechoslovakia with 3 million German speaking people, known as the Sudetenland</a:t>
            </a:r>
          </a:p>
          <a:p>
            <a:r>
              <a:rPr lang="en-US" dirty="0" smtClean="0"/>
              <a:t>Hitler wanted land to increase Nazi power</a:t>
            </a:r>
          </a:p>
          <a:p>
            <a:r>
              <a:rPr lang="en-US" dirty="0" err="1" smtClean="0"/>
              <a:t>Anschluss</a:t>
            </a:r>
            <a:r>
              <a:rPr lang="en-US" dirty="0" smtClean="0"/>
              <a:t> - raised pro-Nazi nationalism and feelings in Sudetenland</a:t>
            </a:r>
          </a:p>
          <a:p>
            <a:pPr>
              <a:buFont typeface="Wingdings 2" pitchFamily="18" charset="2"/>
              <a:buNone/>
            </a:pPr>
            <a:r>
              <a:rPr lang="en-US" dirty="0" smtClean="0"/>
              <a:t> </a:t>
            </a:r>
          </a:p>
          <a:p>
            <a:endParaRPr lang="en-US" dirty="0" smtClean="0"/>
          </a:p>
          <a:p>
            <a:endParaRPr lang="en-US" dirty="0" smtClean="0"/>
          </a:p>
          <a:p>
            <a:endParaRPr lang="en-US" dirty="0" smtClean="0"/>
          </a:p>
        </p:txBody>
      </p:sp>
      <p:sp>
        <p:nvSpPr>
          <p:cNvPr id="26627" name="Content Placeholder 3"/>
          <p:cNvSpPr>
            <a:spLocks noGrp="1"/>
          </p:cNvSpPr>
          <p:nvPr>
            <p:ph sz="half" idx="2"/>
          </p:nvPr>
        </p:nvSpPr>
        <p:spPr>
          <a:xfrm>
            <a:off x="4648200" y="1295400"/>
            <a:ext cx="4191000" cy="5059363"/>
          </a:xfrm>
        </p:spPr>
        <p:txBody>
          <a:bodyPr/>
          <a:lstStyle/>
          <a:p>
            <a:r>
              <a:rPr lang="en-US" dirty="0" smtClean="0"/>
              <a:t>Hitler DEMANDED that the Sudetenland and all of Czechoslovakia be given to Germany</a:t>
            </a:r>
          </a:p>
          <a:p>
            <a:r>
              <a:rPr lang="en-US" dirty="0" smtClean="0"/>
              <a:t>Czechs refused and begged </a:t>
            </a:r>
            <a:r>
              <a:rPr lang="en-US" u="sng" dirty="0" smtClean="0"/>
              <a:t>France</a:t>
            </a:r>
            <a:r>
              <a:rPr lang="en-US" dirty="0" smtClean="0"/>
              <a:t> and </a:t>
            </a:r>
            <a:r>
              <a:rPr lang="en-US" u="sng" dirty="0" smtClean="0"/>
              <a:t>Britain</a:t>
            </a:r>
            <a:r>
              <a:rPr lang="en-US" dirty="0" smtClean="0"/>
              <a:t> for help</a:t>
            </a:r>
          </a:p>
          <a:p>
            <a:endParaRPr lang="en-US" i="1" dirty="0" smtClean="0"/>
          </a:p>
          <a:p>
            <a:r>
              <a:rPr lang="en-US" i="1" dirty="0" smtClean="0"/>
              <a:t>What do you think France and Britain did?</a:t>
            </a:r>
          </a:p>
          <a:p>
            <a:pPr marL="0" indent="0" algn="ctr">
              <a:buNone/>
            </a:pPr>
            <a:r>
              <a:rPr lang="en-US" b="1" i="1" smtClean="0"/>
              <a:t>APPEASED Hitler</a:t>
            </a:r>
            <a:endParaRPr lang="en-US" b="1"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228600"/>
            <a:ext cx="8229600" cy="1143000"/>
          </a:xfrm>
        </p:spPr>
        <p:txBody>
          <a:bodyPr/>
          <a:lstStyle/>
          <a:p>
            <a:r>
              <a:rPr lang="en-US" b="1" dirty="0" smtClean="0"/>
              <a:t>GERMAN EXPANSION</a:t>
            </a:r>
          </a:p>
        </p:txBody>
      </p:sp>
      <p:sp>
        <p:nvSpPr>
          <p:cNvPr id="18434" name="Content Placeholder 2"/>
          <p:cNvSpPr>
            <a:spLocks noGrp="1"/>
          </p:cNvSpPr>
          <p:nvPr>
            <p:ph idx="1"/>
          </p:nvPr>
        </p:nvSpPr>
        <p:spPr/>
        <p:txBody>
          <a:bodyPr/>
          <a:lstStyle/>
          <a:p>
            <a:endParaRPr lang="en-US" dirty="0" smtClean="0"/>
          </a:p>
        </p:txBody>
      </p:sp>
      <p:pic>
        <p:nvPicPr>
          <p:cNvPr id="18435" name="Picture 2" descr="Map of the Rhineland Invasion, March 1936"/>
          <p:cNvPicPr>
            <a:picLocks noChangeAspect="1" noChangeArrowheads="1"/>
          </p:cNvPicPr>
          <p:nvPr/>
        </p:nvPicPr>
        <p:blipFill>
          <a:blip r:embed="rId2" cstate="print"/>
          <a:srcRect/>
          <a:stretch>
            <a:fillRect/>
          </a:stretch>
        </p:blipFill>
        <p:spPr bwMode="auto">
          <a:xfrm>
            <a:off x="0" y="1447800"/>
            <a:ext cx="9175751" cy="5181600"/>
          </a:xfrm>
          <a:prstGeom prst="rect">
            <a:avLst/>
          </a:prstGeom>
          <a:noFill/>
          <a:ln w="9525">
            <a:noFill/>
            <a:miter lim="800000"/>
            <a:headEnd/>
            <a:tailEnd/>
          </a:ln>
        </p:spPr>
      </p:pic>
    </p:spTree>
    <p:extLst>
      <p:ext uri="{BB962C8B-B14F-4D97-AF65-F5344CB8AC3E}">
        <p14:creationId xmlns:p14="http://schemas.microsoft.com/office/powerpoint/2010/main" val="4088539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143000"/>
          </a:xfrm>
        </p:spPr>
        <p:txBody>
          <a:bodyPr/>
          <a:lstStyle/>
          <a:p>
            <a:r>
              <a:rPr lang="en-US" b="1" dirty="0" smtClean="0"/>
              <a:t>The Axis Powers</a:t>
            </a:r>
          </a:p>
        </p:txBody>
      </p:sp>
      <p:sp>
        <p:nvSpPr>
          <p:cNvPr id="27650" name="Content Placeholder 2"/>
          <p:cNvSpPr>
            <a:spLocks noGrp="1"/>
          </p:cNvSpPr>
          <p:nvPr>
            <p:ph idx="1"/>
          </p:nvPr>
        </p:nvSpPr>
        <p:spPr>
          <a:xfrm>
            <a:off x="457200" y="1143000"/>
            <a:ext cx="8458200" cy="5181601"/>
          </a:xfrm>
        </p:spPr>
        <p:txBody>
          <a:bodyPr/>
          <a:lstStyle/>
          <a:p>
            <a:pPr marL="0" indent="0">
              <a:buNone/>
            </a:pPr>
            <a:r>
              <a:rPr lang="en-US" sz="3200" b="1" dirty="0" smtClean="0"/>
              <a:t>Hitler’s success convinced Mussolini (Italy) and Hirohito (Japan) to seek an alliance with him. </a:t>
            </a:r>
          </a:p>
          <a:p>
            <a:pPr>
              <a:buFontTx/>
              <a:buChar char="-"/>
            </a:pPr>
            <a:r>
              <a:rPr lang="en-US" sz="3200" dirty="0" smtClean="0"/>
              <a:t>Germany, Italy and Japan formed the </a:t>
            </a:r>
            <a:r>
              <a:rPr lang="en-US" sz="3200" u="sng" dirty="0" smtClean="0"/>
              <a:t>ROME-BERLIN-TOKYO AXIS</a:t>
            </a:r>
            <a:r>
              <a:rPr lang="en-US" sz="3200" dirty="0" smtClean="0"/>
              <a:t> or </a:t>
            </a:r>
            <a:r>
              <a:rPr lang="en-US" sz="3200" u="sng" dirty="0" smtClean="0"/>
              <a:t>AXIS POWERS</a:t>
            </a:r>
            <a:r>
              <a:rPr lang="en-US" sz="3200" dirty="0" smtClean="0"/>
              <a:t>.</a:t>
            </a:r>
          </a:p>
          <a:p>
            <a:pPr>
              <a:buFontTx/>
              <a:buChar char="-"/>
            </a:pPr>
            <a:r>
              <a:rPr lang="en-US" sz="3200" dirty="0" smtClean="0"/>
              <a:t>Their goal was Global Domination</a:t>
            </a:r>
            <a:endParaRPr lang="en-US" sz="3200" dirty="0"/>
          </a:p>
          <a:p>
            <a:pPr>
              <a:buFontTx/>
              <a:buChar char="-"/>
            </a:pPr>
            <a:r>
              <a:rPr lang="en-US" sz="3200" b="1" dirty="0" smtClean="0"/>
              <a:t>The formation of alliances raises tension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28600"/>
            <a:ext cx="8229600" cy="685800"/>
          </a:xfrm>
        </p:spPr>
        <p:txBody>
          <a:bodyPr/>
          <a:lstStyle/>
          <a:p>
            <a:r>
              <a:rPr lang="en-US" b="1" dirty="0" smtClean="0"/>
              <a:t>What is appeasement? </a:t>
            </a:r>
          </a:p>
        </p:txBody>
      </p:sp>
      <p:sp>
        <p:nvSpPr>
          <p:cNvPr id="14338" name="Content Placeholder 2"/>
          <p:cNvSpPr>
            <a:spLocks noGrp="1"/>
          </p:cNvSpPr>
          <p:nvPr>
            <p:ph idx="1"/>
          </p:nvPr>
        </p:nvSpPr>
        <p:spPr>
          <a:xfrm>
            <a:off x="457200" y="990600"/>
            <a:ext cx="8229600" cy="5334001"/>
          </a:xfrm>
        </p:spPr>
        <p:txBody>
          <a:bodyPr/>
          <a:lstStyle/>
          <a:p>
            <a:r>
              <a:rPr lang="en-US" sz="3200" b="1" dirty="0" smtClean="0"/>
              <a:t>Giving in to an aggressor to keep peace</a:t>
            </a:r>
            <a:r>
              <a:rPr lang="en-US" dirty="0" smtClean="0"/>
              <a:t>.</a:t>
            </a:r>
          </a:p>
          <a:p>
            <a:r>
              <a:rPr lang="en-US" dirty="0" smtClean="0"/>
              <a:t>What nations became aggressive?</a:t>
            </a:r>
          </a:p>
          <a:p>
            <a:pPr lvl="1"/>
            <a:r>
              <a:rPr lang="en-US" b="1" dirty="0" smtClean="0"/>
              <a:t>GERMANY</a:t>
            </a:r>
          </a:p>
          <a:p>
            <a:pPr lvl="1"/>
            <a:r>
              <a:rPr lang="en-US" dirty="0" smtClean="0"/>
              <a:t>Japan</a:t>
            </a:r>
          </a:p>
          <a:p>
            <a:pPr lvl="1"/>
            <a:r>
              <a:rPr lang="en-US" dirty="0" smtClean="0"/>
              <a:t>Spain</a:t>
            </a:r>
          </a:p>
          <a:p>
            <a:pPr lvl="1"/>
            <a:r>
              <a:rPr lang="en-US" dirty="0" smtClean="0"/>
              <a:t>Italy</a:t>
            </a:r>
          </a:p>
          <a:p>
            <a:r>
              <a:rPr lang="en-US" dirty="0" smtClean="0"/>
              <a:t>Why did The League of Nations and European powers chose the policy of appeasement?</a:t>
            </a:r>
          </a:p>
          <a:p>
            <a:pPr lvl="1"/>
            <a:r>
              <a:rPr lang="en-US" b="1" dirty="0" smtClean="0"/>
              <a:t>PACIFISM</a:t>
            </a:r>
          </a:p>
          <a:p>
            <a:pPr lvl="1"/>
            <a:r>
              <a:rPr lang="en-US" b="1" dirty="0" smtClean="0"/>
              <a:t>NOBODY WANTED TO GO BACK TO WAR (STILL SUFFERING FROM WWI)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04800"/>
            <a:ext cx="8229600" cy="1143000"/>
          </a:xfrm>
        </p:spPr>
        <p:txBody>
          <a:bodyPr/>
          <a:lstStyle/>
          <a:p>
            <a:r>
              <a:rPr lang="en-US" b="1" dirty="0" smtClean="0"/>
              <a:t>The Munich Conference</a:t>
            </a:r>
          </a:p>
        </p:txBody>
      </p:sp>
      <p:sp>
        <p:nvSpPr>
          <p:cNvPr id="28675" name="Content Placeholder 3"/>
          <p:cNvSpPr>
            <a:spLocks noGrp="1"/>
          </p:cNvSpPr>
          <p:nvPr>
            <p:ph sz="half" idx="2"/>
          </p:nvPr>
        </p:nvSpPr>
        <p:spPr>
          <a:xfrm>
            <a:off x="4648200" y="1920875"/>
            <a:ext cx="4038600" cy="4433888"/>
          </a:xfrm>
        </p:spPr>
        <p:txBody>
          <a:bodyPr/>
          <a:lstStyle/>
          <a:p>
            <a:pPr>
              <a:buFont typeface="Wingdings 2" pitchFamily="18" charset="2"/>
              <a:buNone/>
            </a:pPr>
            <a:endParaRPr lang="en-US" smtClean="0"/>
          </a:p>
        </p:txBody>
      </p:sp>
      <p:pic>
        <p:nvPicPr>
          <p:cNvPr id="28676" name="Picture 2" descr="http://www.toytowngermany.com/munich/chamberlain-munich-conference-1938.jpg"/>
          <p:cNvPicPr>
            <a:picLocks noChangeAspect="1" noChangeArrowheads="1"/>
          </p:cNvPicPr>
          <p:nvPr/>
        </p:nvPicPr>
        <p:blipFill>
          <a:blip r:embed="rId2" cstate="print"/>
          <a:srcRect/>
          <a:stretch>
            <a:fillRect/>
          </a:stretch>
        </p:blipFill>
        <p:spPr bwMode="auto">
          <a:xfrm>
            <a:off x="4724400" y="1371600"/>
            <a:ext cx="4419600" cy="5457892"/>
          </a:xfrm>
          <a:prstGeom prst="rect">
            <a:avLst/>
          </a:prstGeom>
          <a:noFill/>
          <a:ln w="9525">
            <a:solidFill>
              <a:srgbClr val="0070C0"/>
            </a:solidFill>
            <a:miter lim="800000"/>
            <a:headEnd/>
            <a:tailEnd/>
          </a:ln>
        </p:spPr>
      </p:pic>
      <p:pic>
        <p:nvPicPr>
          <p:cNvPr id="28677" name="Picture 3" descr="C:\Documents and Settings\Nancy\Local Settings\Temporary Internet Files\Content.IE5\R1OPDOBU\MCj00787790000[1].wmf"/>
          <p:cNvPicPr>
            <a:picLocks noChangeAspect="1" noChangeArrowheads="1"/>
          </p:cNvPicPr>
          <p:nvPr/>
        </p:nvPicPr>
        <p:blipFill>
          <a:blip r:embed="rId3" cstate="print"/>
          <a:srcRect/>
          <a:stretch>
            <a:fillRect/>
          </a:stretch>
        </p:blipFill>
        <p:spPr bwMode="auto">
          <a:xfrm>
            <a:off x="6781800" y="304800"/>
            <a:ext cx="1871663" cy="137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0782"/>
            <a:ext cx="8229600" cy="935182"/>
          </a:xfrm>
        </p:spPr>
        <p:txBody>
          <a:bodyPr/>
          <a:lstStyle/>
          <a:p>
            <a:r>
              <a:rPr lang="en-US" dirty="0" smtClean="0"/>
              <a:t>The Munich Conference </a:t>
            </a:r>
          </a:p>
        </p:txBody>
      </p:sp>
      <p:sp>
        <p:nvSpPr>
          <p:cNvPr id="29698" name="Content Placeholder 4"/>
          <p:cNvSpPr>
            <a:spLocks noGrp="1"/>
          </p:cNvSpPr>
          <p:nvPr>
            <p:ph sz="half" idx="1"/>
          </p:nvPr>
        </p:nvSpPr>
        <p:spPr>
          <a:xfrm>
            <a:off x="457200" y="990600"/>
            <a:ext cx="4038600" cy="5364163"/>
          </a:xfrm>
        </p:spPr>
        <p:txBody>
          <a:bodyPr/>
          <a:lstStyle/>
          <a:p>
            <a:pPr marL="0" indent="0">
              <a:buNone/>
            </a:pPr>
            <a:r>
              <a:rPr lang="en-US" b="1" dirty="0" smtClean="0"/>
              <a:t>Background</a:t>
            </a:r>
            <a:r>
              <a:rPr lang="en-US" dirty="0" smtClean="0"/>
              <a:t>: Britain and France were preparing for war with Italy</a:t>
            </a:r>
          </a:p>
          <a:p>
            <a:pPr marL="0" indent="0">
              <a:buNone/>
            </a:pPr>
            <a:r>
              <a:rPr lang="en-US" dirty="0"/>
              <a:t>In 1938 the major powers of Europe gathered in Munich to discuss the issue of German aggression in Czechoslovakia (not present).  </a:t>
            </a:r>
          </a:p>
        </p:txBody>
      </p:sp>
      <p:sp>
        <p:nvSpPr>
          <p:cNvPr id="29699" name="Content Placeholder 5"/>
          <p:cNvSpPr>
            <a:spLocks noGrp="1"/>
          </p:cNvSpPr>
          <p:nvPr>
            <p:ph sz="half" idx="2"/>
          </p:nvPr>
        </p:nvSpPr>
        <p:spPr>
          <a:xfrm>
            <a:off x="4648200" y="1920875"/>
            <a:ext cx="4038600" cy="4433888"/>
          </a:xfrm>
        </p:spPr>
        <p:txBody>
          <a:bodyPr/>
          <a:lstStyle/>
          <a:p>
            <a:pPr>
              <a:buFont typeface="Wingdings 2" pitchFamily="18" charset="2"/>
              <a:buNone/>
            </a:pPr>
            <a:endParaRPr lang="en-US" smtClean="0"/>
          </a:p>
        </p:txBody>
      </p:sp>
      <p:pic>
        <p:nvPicPr>
          <p:cNvPr id="10242" name="Picture 2" descr="http://www.militaryimages.net/photopost/data/612/Neville_Chamberlain_and_Adolf_Hitler_Peace_in_our_time.jpg"/>
          <p:cNvPicPr>
            <a:picLocks noChangeAspect="1" noChangeArrowheads="1"/>
          </p:cNvPicPr>
          <p:nvPr/>
        </p:nvPicPr>
        <p:blipFill>
          <a:blip r:embed="rId2" cstate="print"/>
          <a:srcRect t="5960"/>
          <a:stretch>
            <a:fillRect/>
          </a:stretch>
        </p:blipFill>
        <p:spPr bwMode="auto">
          <a:xfrm>
            <a:off x="4419600" y="1600200"/>
            <a:ext cx="4419600" cy="5215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pPr fontAlgn="auto">
              <a:spcAft>
                <a:spcPts val="0"/>
              </a:spcAft>
              <a:defRPr/>
            </a:pPr>
            <a:r>
              <a:rPr lang="en-US" b="1" dirty="0" smtClean="0"/>
              <a:t>Results of the Munich Conference</a:t>
            </a:r>
            <a:endParaRPr lang="en-US" b="1" dirty="0"/>
          </a:p>
        </p:txBody>
      </p:sp>
      <p:sp>
        <p:nvSpPr>
          <p:cNvPr id="3" name="Content Placeholder 2"/>
          <p:cNvSpPr>
            <a:spLocks noGrp="1"/>
          </p:cNvSpPr>
          <p:nvPr>
            <p:ph sz="half" idx="1"/>
          </p:nvPr>
        </p:nvSpPr>
        <p:spPr>
          <a:xfrm>
            <a:off x="457200" y="1600201"/>
            <a:ext cx="4114800" cy="2209800"/>
          </a:xfrm>
        </p:spPr>
        <p:txBody>
          <a:bodyPr/>
          <a:lstStyle/>
          <a:p>
            <a:r>
              <a:rPr lang="en-US" dirty="0" smtClean="0"/>
              <a:t>British Prime Minister Neville Chamberlain believed </a:t>
            </a:r>
            <a:r>
              <a:rPr lang="en-US" u="sng" dirty="0" smtClean="0"/>
              <a:t>peace could be achieved if Hitler got what he wanted</a:t>
            </a:r>
            <a:r>
              <a:rPr lang="en-US" dirty="0" smtClean="0"/>
              <a:t>.</a:t>
            </a:r>
          </a:p>
        </p:txBody>
      </p:sp>
      <p:sp>
        <p:nvSpPr>
          <p:cNvPr id="30723" name="Content Placeholder 3"/>
          <p:cNvSpPr>
            <a:spLocks noGrp="1"/>
          </p:cNvSpPr>
          <p:nvPr>
            <p:ph sz="half" idx="2"/>
          </p:nvPr>
        </p:nvSpPr>
        <p:spPr>
          <a:xfrm>
            <a:off x="4648200" y="1066800"/>
            <a:ext cx="3962400" cy="5287963"/>
          </a:xfrm>
        </p:spPr>
        <p:txBody>
          <a:bodyPr/>
          <a:lstStyle/>
          <a:p>
            <a:pPr marL="0" indent="0" algn="ctr">
              <a:buNone/>
            </a:pPr>
            <a:r>
              <a:rPr lang="en-US" b="1" dirty="0"/>
              <a:t>RESULTS</a:t>
            </a:r>
          </a:p>
          <a:p>
            <a:pPr marL="514350" indent="-514350">
              <a:buFont typeface="+mj-lt"/>
              <a:buAutoNum type="arabicPeriod"/>
            </a:pPr>
            <a:r>
              <a:rPr lang="en-US" dirty="0"/>
              <a:t>Hitler was given the Sudetenland.</a:t>
            </a:r>
          </a:p>
          <a:p>
            <a:pPr marL="514350" indent="-514350">
              <a:buFont typeface="+mj-lt"/>
              <a:buAutoNum type="arabicPeriod"/>
            </a:pPr>
            <a:r>
              <a:rPr lang="en-US" dirty="0"/>
              <a:t>Hitler promised to respect the new border of Czechoslovakia. </a:t>
            </a:r>
          </a:p>
          <a:p>
            <a:pPr marL="514350" indent="-514350">
              <a:buFont typeface="+mj-lt"/>
              <a:buAutoNum type="arabicPeriod"/>
            </a:pPr>
            <a:r>
              <a:rPr lang="en-US" dirty="0" smtClean="0"/>
              <a:t>Chamberlin (Britain) believed that the agreement achieved “peace for our time.”</a:t>
            </a:r>
          </a:p>
          <a:p>
            <a:pPr marL="514350" indent="-514350">
              <a:buFont typeface="+mj-lt"/>
              <a:buAutoNum type="arabicPeriod"/>
            </a:pPr>
            <a:r>
              <a:rPr lang="en-US" dirty="0" smtClean="0"/>
              <a:t>Czechoslovakia feels betrayed and angry</a:t>
            </a:r>
          </a:p>
        </p:txBody>
      </p:sp>
      <p:pic>
        <p:nvPicPr>
          <p:cNvPr id="30724" name="Picture 2" descr="http://upload.wikimedia.org/wikipedia/commons/4/4b/Arthur-Neville-Chamberlain.jpg"/>
          <p:cNvPicPr>
            <a:picLocks noChangeAspect="1" noChangeArrowheads="1"/>
          </p:cNvPicPr>
          <p:nvPr/>
        </p:nvPicPr>
        <p:blipFill>
          <a:blip r:embed="rId2" cstate="print"/>
          <a:srcRect/>
          <a:stretch>
            <a:fillRect/>
          </a:stretch>
        </p:blipFill>
        <p:spPr bwMode="auto">
          <a:xfrm>
            <a:off x="1066800" y="3733800"/>
            <a:ext cx="2054225" cy="2654300"/>
          </a:xfrm>
          <a:prstGeom prst="rect">
            <a:avLst/>
          </a:prstGeom>
          <a:noFill/>
          <a:ln w="9525">
            <a:noFill/>
            <a:miter lim="800000"/>
            <a:headEnd/>
            <a:tailEnd/>
          </a:ln>
        </p:spPr>
      </p:pic>
      <p:pic>
        <p:nvPicPr>
          <p:cNvPr id="30725" name="Picture 1" descr="C:\Documents and Settings\Nancy\Local Settings\Temporary Internet Files\Content.IE5\F3TB5LHK\MCj04046570000[1].wmf"/>
          <p:cNvPicPr>
            <a:picLocks noChangeAspect="1" noChangeArrowheads="1"/>
          </p:cNvPicPr>
          <p:nvPr/>
        </p:nvPicPr>
        <p:blipFill>
          <a:blip r:embed="rId3" cstate="print"/>
          <a:srcRect/>
          <a:stretch>
            <a:fillRect/>
          </a:stretch>
        </p:blipFill>
        <p:spPr bwMode="auto">
          <a:xfrm>
            <a:off x="2971800" y="5076383"/>
            <a:ext cx="1189038"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ITLER 11.jpg"/>
          <p:cNvPicPr>
            <a:picLocks noGrp="1" noChangeAspect="1"/>
          </p:cNvPicPr>
          <p:nvPr>
            <p:ph sz="half" idx="1"/>
          </p:nvPr>
        </p:nvPicPr>
        <p:blipFill>
          <a:blip r:embed="rId2" cstate="print"/>
          <a:stretch>
            <a:fillRect/>
          </a:stretch>
        </p:blipFill>
        <p:spPr>
          <a:xfrm>
            <a:off x="-1" y="0"/>
            <a:ext cx="8889257"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ITLER 22.jpg"/>
          <p:cNvPicPr>
            <a:picLocks noGrp="1" noChangeAspect="1"/>
          </p:cNvPicPr>
          <p:nvPr>
            <p:ph sz="half" idx="1"/>
          </p:nvPr>
        </p:nvPicPr>
        <p:blipFill>
          <a:blip r:embed="rId2" cstate="print"/>
          <a:stretch>
            <a:fillRect/>
          </a:stretch>
        </p:blipFill>
        <p:spPr>
          <a:xfrm>
            <a:off x="0" y="533400"/>
            <a:ext cx="9221995" cy="5867400"/>
          </a:xfrm>
        </p:spPr>
      </p:pic>
      <p:sp>
        <p:nvSpPr>
          <p:cNvPr id="4" name="Content Placeholder 3"/>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ITLER 33.jpg"/>
          <p:cNvPicPr>
            <a:picLocks noGrp="1" noChangeAspect="1"/>
          </p:cNvPicPr>
          <p:nvPr>
            <p:ph sz="half" idx="1"/>
          </p:nvPr>
        </p:nvPicPr>
        <p:blipFill>
          <a:blip r:embed="rId2" cstate="print"/>
          <a:stretch>
            <a:fillRect/>
          </a:stretch>
        </p:blipFill>
        <p:spPr>
          <a:xfrm>
            <a:off x="0" y="-1"/>
            <a:ext cx="4648200" cy="6849979"/>
          </a:xfrm>
        </p:spPr>
      </p:pic>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pshop.com/media/classroom/hist/europe-1936-1939-em.w81.eur19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244840" cy="688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749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1" descr="C:\Documents and Settings\Nancy\Local Settings\Temporary Internet Files\Content.IE5\OWQT0Y09\MPj04007970000[1].jpg"/>
          <p:cNvPicPr>
            <a:picLocks noChangeAspect="1" noChangeArrowheads="1"/>
          </p:cNvPicPr>
          <p:nvPr/>
        </p:nvPicPr>
        <p:blipFill>
          <a:blip r:embed="rId2" cstate="print"/>
          <a:srcRect/>
          <a:stretch>
            <a:fillRect/>
          </a:stretch>
        </p:blipFill>
        <p:spPr bwMode="auto">
          <a:xfrm>
            <a:off x="4724400" y="1619250"/>
            <a:ext cx="4419600" cy="5238750"/>
          </a:xfrm>
          <a:prstGeom prst="rect">
            <a:avLst/>
          </a:prstGeom>
          <a:noFill/>
          <a:ln w="9525">
            <a:noFill/>
            <a:miter lim="800000"/>
            <a:headEnd/>
            <a:tailEnd/>
          </a:ln>
        </p:spPr>
      </p:pic>
      <p:sp>
        <p:nvSpPr>
          <p:cNvPr id="2" name="Title 1"/>
          <p:cNvSpPr>
            <a:spLocks noGrp="1"/>
          </p:cNvSpPr>
          <p:nvPr>
            <p:ph type="title"/>
          </p:nvPr>
        </p:nvSpPr>
        <p:spPr>
          <a:xfrm>
            <a:off x="457200" y="838200"/>
            <a:ext cx="8229600" cy="1143000"/>
          </a:xfrm>
        </p:spPr>
        <p:txBody>
          <a:bodyPr>
            <a:normAutofit fontScale="90000"/>
          </a:bodyPr>
          <a:lstStyle/>
          <a:p>
            <a:pPr fontAlgn="auto">
              <a:spcAft>
                <a:spcPts val="0"/>
              </a:spcAft>
              <a:defRPr/>
            </a:pPr>
            <a:r>
              <a:rPr lang="en-US" b="1" dirty="0" smtClean="0"/>
              <a:t>Sir Winston Churchill did not agree…</a:t>
            </a:r>
            <a:endParaRPr lang="en-US" b="1" dirty="0"/>
          </a:p>
        </p:txBody>
      </p:sp>
      <p:sp>
        <p:nvSpPr>
          <p:cNvPr id="3" name="Content Placeholder 2"/>
          <p:cNvSpPr>
            <a:spLocks noGrp="1"/>
          </p:cNvSpPr>
          <p:nvPr>
            <p:ph sz="half" idx="1"/>
          </p:nvPr>
        </p:nvSpPr>
        <p:spPr>
          <a:xfrm>
            <a:off x="457200" y="1920875"/>
            <a:ext cx="4038600" cy="4433888"/>
          </a:xfrm>
        </p:spPr>
        <p:txBody>
          <a:bodyPr/>
          <a:lstStyle/>
          <a:p>
            <a:r>
              <a:rPr lang="en-US" dirty="0" smtClean="0"/>
              <a:t>“ We are in the presence of a disaster…we have sustained a defeat without a war…This is only the first sip of a bitter cup…”</a:t>
            </a:r>
          </a:p>
        </p:txBody>
      </p:sp>
      <p:pic>
        <p:nvPicPr>
          <p:cNvPr id="31749" name="Picture 2" descr="http://media-2.web.britannica.com/eb-media/35/7535-004-99D14F9B.jpg"/>
          <p:cNvPicPr>
            <a:picLocks noChangeAspect="1" noChangeArrowheads="1"/>
          </p:cNvPicPr>
          <p:nvPr/>
        </p:nvPicPr>
        <p:blipFill>
          <a:blip r:embed="rId3" cstate="print"/>
          <a:srcRect/>
          <a:stretch>
            <a:fillRect/>
          </a:stretch>
        </p:blipFill>
        <p:spPr bwMode="auto">
          <a:xfrm>
            <a:off x="5181600" y="1981200"/>
            <a:ext cx="3686175"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Wants More…</a:t>
            </a:r>
            <a:endParaRPr lang="en-US" dirty="0"/>
          </a:p>
        </p:txBody>
      </p:sp>
      <p:sp>
        <p:nvSpPr>
          <p:cNvPr id="3" name="Content Placeholder 2"/>
          <p:cNvSpPr>
            <a:spLocks noGrp="1"/>
          </p:cNvSpPr>
          <p:nvPr>
            <p:ph idx="1"/>
          </p:nvPr>
        </p:nvSpPr>
        <p:spPr/>
        <p:txBody>
          <a:bodyPr/>
          <a:lstStyle/>
          <a:p>
            <a:r>
              <a:rPr lang="en-US" dirty="0"/>
              <a:t>Hitler Wants More…DEMANDS Polish port of Danzig (lost by Germany in the Treaty of Versailles).  Poland refused and asked </a:t>
            </a:r>
            <a:r>
              <a:rPr lang="en-US" u="sng" dirty="0" smtClean="0"/>
              <a:t>Britain and France</a:t>
            </a:r>
            <a:r>
              <a:rPr lang="en-US" dirty="0" smtClean="0"/>
              <a:t> for </a:t>
            </a:r>
            <a:r>
              <a:rPr lang="en-US" dirty="0"/>
              <a:t>help.  </a:t>
            </a:r>
            <a:endParaRPr lang="en-US" dirty="0" smtClean="0"/>
          </a:p>
          <a:p>
            <a:pPr marL="0" indent="0">
              <a:buNone/>
            </a:pPr>
            <a:r>
              <a:rPr lang="en-US" dirty="0" smtClean="0"/>
              <a:t>**Britain and France in turn ask the Soviet Union to help with Germany, but they say NO. </a:t>
            </a:r>
          </a:p>
          <a:p>
            <a:pPr marL="0" indent="0">
              <a:buNone/>
            </a:pPr>
            <a:endParaRPr lang="en-US" dirty="0" smtClean="0"/>
          </a:p>
          <a:p>
            <a:pPr marL="0" indent="0">
              <a:buNone/>
            </a:pPr>
            <a:r>
              <a:rPr lang="en-US" dirty="0" smtClean="0"/>
              <a:t>WHY do they say NO?</a:t>
            </a:r>
            <a:endParaRPr lang="en-US" dirty="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28600"/>
            <a:ext cx="8229600" cy="1143000"/>
          </a:xfrm>
        </p:spPr>
        <p:txBody>
          <a:bodyPr/>
          <a:lstStyle/>
          <a:p>
            <a:r>
              <a:rPr lang="en-US" sz="4000" dirty="0" smtClean="0"/>
              <a:t>Nazi-Soviet Non-Aggression Pact -1939</a:t>
            </a:r>
          </a:p>
        </p:txBody>
      </p:sp>
      <p:sp>
        <p:nvSpPr>
          <p:cNvPr id="32770" name="Content Placeholder 2"/>
          <p:cNvSpPr>
            <a:spLocks noGrp="1"/>
          </p:cNvSpPr>
          <p:nvPr>
            <p:ph sz="half" idx="1"/>
          </p:nvPr>
        </p:nvSpPr>
        <p:spPr>
          <a:xfrm>
            <a:off x="457200" y="1920875"/>
            <a:ext cx="4038600" cy="4433888"/>
          </a:xfrm>
        </p:spPr>
        <p:txBody>
          <a:bodyPr/>
          <a:lstStyle/>
          <a:p>
            <a:r>
              <a:rPr lang="en-US" dirty="0" smtClean="0"/>
              <a:t>France and Britain asked Stalin to form an alliance with them to stop Hitler’s aggression.</a:t>
            </a:r>
          </a:p>
          <a:p>
            <a:r>
              <a:rPr lang="en-US" dirty="0" smtClean="0"/>
              <a:t>Stalin bargained with Hitler.</a:t>
            </a:r>
          </a:p>
          <a:p>
            <a:r>
              <a:rPr lang="en-US" dirty="0" smtClean="0"/>
              <a:t>The two bitter enemies publically </a:t>
            </a:r>
            <a:r>
              <a:rPr lang="en-US" sz="2800" b="1" u="sng" dirty="0" smtClean="0"/>
              <a:t>vowed not to attack each other</a:t>
            </a:r>
            <a:r>
              <a:rPr lang="en-US" dirty="0" smtClean="0"/>
              <a:t>!</a:t>
            </a:r>
          </a:p>
        </p:txBody>
      </p:sp>
      <p:sp>
        <p:nvSpPr>
          <p:cNvPr id="32771" name="Content Placeholder 3"/>
          <p:cNvSpPr>
            <a:spLocks noGrp="1"/>
          </p:cNvSpPr>
          <p:nvPr>
            <p:ph sz="half" idx="2"/>
          </p:nvPr>
        </p:nvSpPr>
        <p:spPr>
          <a:xfrm>
            <a:off x="4648200" y="1920875"/>
            <a:ext cx="4038600" cy="4433888"/>
          </a:xfrm>
        </p:spPr>
        <p:txBody>
          <a:bodyPr/>
          <a:lstStyle/>
          <a:p>
            <a:endParaRPr lang="en-US" smtClean="0"/>
          </a:p>
        </p:txBody>
      </p:sp>
      <p:pic>
        <p:nvPicPr>
          <p:cNvPr id="20482" name="Picture 2" descr="http://farm3.static.flickr.com/2388/2265813813_63d23bffb9.jpg"/>
          <p:cNvPicPr>
            <a:picLocks noChangeAspect="1" noChangeArrowheads="1"/>
          </p:cNvPicPr>
          <p:nvPr/>
        </p:nvPicPr>
        <p:blipFill>
          <a:blip r:embed="rId3" cstate="print"/>
          <a:srcRect r="7639"/>
          <a:stretch>
            <a:fillRect/>
          </a:stretch>
        </p:blipFill>
        <p:spPr bwMode="auto">
          <a:xfrm>
            <a:off x="4572000" y="1828800"/>
            <a:ext cx="4348163" cy="4618038"/>
          </a:xfrm>
          <a:prstGeom prst="rect">
            <a:avLst/>
          </a:prstGeom>
          <a:noFill/>
          <a:ln>
            <a:solidFill>
              <a:schemeClr val="tx2">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dirty="0" smtClean="0"/>
          </a:p>
        </p:txBody>
      </p:sp>
      <p:sp>
        <p:nvSpPr>
          <p:cNvPr id="15362" name="Content Placeholder 2"/>
          <p:cNvSpPr>
            <a:spLocks noGrp="1"/>
          </p:cNvSpPr>
          <p:nvPr>
            <p:ph idx="1"/>
          </p:nvPr>
        </p:nvSpPr>
        <p:spPr/>
        <p:txBody>
          <a:bodyPr/>
          <a:lstStyle/>
          <a:p>
            <a:endParaRPr lang="en-US" dirty="0" smtClean="0"/>
          </a:p>
        </p:txBody>
      </p:sp>
      <p:pic>
        <p:nvPicPr>
          <p:cNvPr id="15363" name="Picture 2" descr="http://orpheus.ucsd.edu/speccoll/dspolitic/pm/10813cs.jpg"/>
          <p:cNvPicPr>
            <a:picLocks noChangeAspect="1" noChangeArrowheads="1"/>
          </p:cNvPicPr>
          <p:nvPr/>
        </p:nvPicPr>
        <p:blipFill>
          <a:blip r:embed="rId2" cstate="print"/>
          <a:srcRect/>
          <a:stretch>
            <a:fillRect/>
          </a:stretch>
        </p:blipFill>
        <p:spPr bwMode="auto">
          <a:xfrm>
            <a:off x="304800" y="0"/>
            <a:ext cx="861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533400"/>
          </a:xfrm>
        </p:spPr>
        <p:txBody>
          <a:bodyPr/>
          <a:lstStyle/>
          <a:p>
            <a:r>
              <a:rPr lang="en-US" sz="4000" dirty="0" smtClean="0"/>
              <a:t>Nazi-Soviet Non-Aggression Pact -1939</a:t>
            </a:r>
          </a:p>
        </p:txBody>
      </p:sp>
      <p:sp>
        <p:nvSpPr>
          <p:cNvPr id="32770" name="Content Placeholder 2"/>
          <p:cNvSpPr>
            <a:spLocks noGrp="1"/>
          </p:cNvSpPr>
          <p:nvPr>
            <p:ph sz="half" idx="1"/>
          </p:nvPr>
        </p:nvSpPr>
        <p:spPr>
          <a:xfrm>
            <a:off x="457200" y="609600"/>
            <a:ext cx="4038600" cy="5745163"/>
          </a:xfrm>
        </p:spPr>
        <p:txBody>
          <a:bodyPr/>
          <a:lstStyle/>
          <a:p>
            <a:pPr marL="0" indent="0">
              <a:buNone/>
            </a:pPr>
            <a:r>
              <a:rPr lang="en-US" b="1" dirty="0" smtClean="0"/>
              <a:t>The Pact:</a:t>
            </a:r>
            <a:r>
              <a:rPr lang="en-US" dirty="0" smtClean="0"/>
              <a:t> Hitler and Stalin agree not to attack each other for 10 years.  </a:t>
            </a:r>
          </a:p>
          <a:p>
            <a:pPr marL="0" indent="0">
              <a:buNone/>
            </a:pPr>
            <a:endParaRPr lang="en-US" dirty="0" smtClean="0"/>
          </a:p>
          <a:p>
            <a:pPr marL="0" indent="0">
              <a:buNone/>
            </a:pPr>
            <a:r>
              <a:rPr lang="en-US" b="1" dirty="0" smtClean="0"/>
              <a:t>Stalin:</a:t>
            </a:r>
            <a:r>
              <a:rPr lang="en-US" dirty="0" smtClean="0"/>
              <a:t> Viewed as an opportunity to guarantee peace while he built his military.</a:t>
            </a:r>
          </a:p>
          <a:p>
            <a:pPr marL="0" indent="0">
              <a:buNone/>
            </a:pPr>
            <a:endParaRPr lang="en-US" dirty="0" smtClean="0"/>
          </a:p>
          <a:p>
            <a:pPr marL="0" indent="0">
              <a:buNone/>
            </a:pPr>
            <a:r>
              <a:rPr lang="en-US" b="1" dirty="0" smtClean="0"/>
              <a:t>Hitler: </a:t>
            </a:r>
            <a:r>
              <a:rPr lang="en-US" dirty="0" smtClean="0"/>
              <a:t>Viewed as an opportunity to ensure he could invade Poland unopposed.</a:t>
            </a:r>
          </a:p>
        </p:txBody>
      </p:sp>
      <p:sp>
        <p:nvSpPr>
          <p:cNvPr id="32771" name="Content Placeholder 3"/>
          <p:cNvSpPr>
            <a:spLocks noGrp="1"/>
          </p:cNvSpPr>
          <p:nvPr>
            <p:ph sz="half" idx="2"/>
          </p:nvPr>
        </p:nvSpPr>
        <p:spPr>
          <a:xfrm>
            <a:off x="4343399" y="609600"/>
            <a:ext cx="4729163" cy="4510088"/>
          </a:xfrm>
        </p:spPr>
        <p:txBody>
          <a:bodyPr/>
          <a:lstStyle/>
          <a:p>
            <a:pPr marL="0" indent="0">
              <a:buNone/>
            </a:pPr>
            <a:r>
              <a:rPr lang="en-US" b="1" dirty="0" smtClean="0"/>
              <a:t>Poland: </a:t>
            </a:r>
            <a:r>
              <a:rPr lang="en-US" dirty="0" smtClean="0"/>
              <a:t>It is agreed the Poland will be </a:t>
            </a:r>
            <a:r>
              <a:rPr lang="en-US" u="sng" dirty="0" smtClean="0"/>
              <a:t>partitioned</a:t>
            </a:r>
            <a:r>
              <a:rPr lang="en-US" dirty="0" smtClean="0"/>
              <a:t> (divided) between the two powers.</a:t>
            </a:r>
          </a:p>
        </p:txBody>
      </p:sp>
      <p:pic>
        <p:nvPicPr>
          <p:cNvPr id="20482" name="Picture 2" descr="http://farm3.static.flickr.com/2388/2265813813_63d23bffb9.jpg"/>
          <p:cNvPicPr>
            <a:picLocks noChangeAspect="1" noChangeArrowheads="1"/>
          </p:cNvPicPr>
          <p:nvPr/>
        </p:nvPicPr>
        <p:blipFill>
          <a:blip r:embed="rId3" cstate="print"/>
          <a:srcRect r="7639"/>
          <a:stretch>
            <a:fillRect/>
          </a:stretch>
        </p:blipFill>
        <p:spPr bwMode="auto">
          <a:xfrm>
            <a:off x="4495800" y="1981200"/>
            <a:ext cx="4348163" cy="4618038"/>
          </a:xfrm>
          <a:prstGeom prst="rect">
            <a:avLst/>
          </a:prstGeom>
          <a:noFill/>
          <a:ln>
            <a:solidFill>
              <a:schemeClr val="tx2">
                <a:lumMod val="75000"/>
              </a:schemeClr>
            </a:solidFill>
          </a:ln>
        </p:spPr>
      </p:pic>
    </p:spTree>
    <p:extLst>
      <p:ext uri="{BB962C8B-B14F-4D97-AF65-F5344CB8AC3E}">
        <p14:creationId xmlns:p14="http://schemas.microsoft.com/office/powerpoint/2010/main" val="3217382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descr="http://www.clas.ufl.edu/users/rzieger/Pact.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someone is taking someone for a walk hitler"/>
          <p:cNvPicPr>
            <a:picLocks noChangeAspect="1" noChangeArrowheads="1"/>
          </p:cNvPicPr>
          <p:nvPr/>
        </p:nvPicPr>
        <p:blipFill>
          <a:blip r:embed="rId2">
            <a:extLst>
              <a:ext uri="{28A0092B-C50C-407E-A947-70E740481C1C}">
                <a14:useLocalDpi xmlns:a14="http://schemas.microsoft.com/office/drawing/2010/main" val="0"/>
              </a:ext>
            </a:extLst>
          </a:blip>
          <a:srcRect t="3116" b="8311"/>
          <a:stretch>
            <a:fillRect/>
          </a:stretch>
        </p:blipFill>
        <p:spPr bwMode="auto">
          <a:xfrm>
            <a:off x="0" y="381000"/>
            <a:ext cx="917726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The German Invasion of Poland</a:t>
            </a:r>
            <a:endParaRPr lang="en-US" dirty="0"/>
          </a:p>
        </p:txBody>
      </p:sp>
      <p:sp>
        <p:nvSpPr>
          <p:cNvPr id="3" name="Content Placeholder 2"/>
          <p:cNvSpPr>
            <a:spLocks noGrp="1"/>
          </p:cNvSpPr>
          <p:nvPr>
            <p:ph idx="1"/>
          </p:nvPr>
        </p:nvSpPr>
        <p:spPr>
          <a:xfrm>
            <a:off x="457200" y="1371601"/>
            <a:ext cx="8229600" cy="4953000"/>
          </a:xfrm>
        </p:spPr>
        <p:txBody>
          <a:bodyPr/>
          <a:lstStyle/>
          <a:p>
            <a:r>
              <a:rPr lang="en-US" dirty="0" smtClean="0"/>
              <a:t>Germany used a </a:t>
            </a:r>
            <a:r>
              <a:rPr lang="en-US" dirty="0"/>
              <a:t>military strategy known as the </a:t>
            </a:r>
            <a:r>
              <a:rPr lang="en-US" i="1" dirty="0"/>
              <a:t>blitzkrieg,</a:t>
            </a:r>
            <a:r>
              <a:rPr lang="en-US" dirty="0"/>
              <a:t> or “lightning </a:t>
            </a:r>
            <a:r>
              <a:rPr lang="en-US" dirty="0" smtClean="0"/>
              <a:t>war” </a:t>
            </a:r>
          </a:p>
          <a:p>
            <a:r>
              <a:rPr lang="en-US" dirty="0" smtClean="0"/>
              <a:t>1.5 </a:t>
            </a:r>
            <a:r>
              <a:rPr lang="en-US" dirty="0"/>
              <a:t>million German troops invade </a:t>
            </a:r>
            <a:r>
              <a:rPr lang="en-US" dirty="0" smtClean="0"/>
              <a:t>Poland. </a:t>
            </a:r>
          </a:p>
          <a:p>
            <a:r>
              <a:rPr lang="en-US" dirty="0" smtClean="0"/>
              <a:t>German</a:t>
            </a:r>
            <a:r>
              <a:rPr lang="en-US" dirty="0"/>
              <a:t> </a:t>
            </a:r>
            <a:r>
              <a:rPr lang="en-US" i="1" dirty="0" smtClean="0"/>
              <a:t>Luftwaffe (air force)</a:t>
            </a:r>
            <a:r>
              <a:rPr lang="en-US" dirty="0"/>
              <a:t> bombed Polish </a:t>
            </a:r>
            <a:r>
              <a:rPr lang="en-US" dirty="0" smtClean="0"/>
              <a:t>airfields</a:t>
            </a:r>
          </a:p>
          <a:p>
            <a:r>
              <a:rPr lang="en-US" dirty="0" smtClean="0"/>
              <a:t>German </a:t>
            </a:r>
            <a:r>
              <a:rPr lang="en-US" dirty="0"/>
              <a:t>warships and U-boats attacked Polish naval forces in the Baltic Sea. </a:t>
            </a:r>
            <a:endParaRPr lang="en-US" dirty="0" smtClean="0"/>
          </a:p>
          <a:p>
            <a:r>
              <a:rPr lang="en-US" dirty="0" smtClean="0"/>
              <a:t>On </a:t>
            </a:r>
            <a:r>
              <a:rPr lang="en-US" dirty="0"/>
              <a:t>September 3</a:t>
            </a:r>
            <a:r>
              <a:rPr lang="en-US" dirty="0" smtClean="0"/>
              <a:t>, Britain and France </a:t>
            </a:r>
            <a:r>
              <a:rPr lang="en-US" dirty="0"/>
              <a:t>they declared war on Germany, initiating World War II.</a:t>
            </a:r>
          </a:p>
        </p:txBody>
      </p:sp>
    </p:spTree>
    <p:extLst>
      <p:ext uri="{BB962C8B-B14F-4D97-AF65-F5344CB8AC3E}">
        <p14:creationId xmlns:p14="http://schemas.microsoft.com/office/powerpoint/2010/main" val="3868822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0"/>
            <a:ext cx="5638800" cy="3276600"/>
          </a:xfrm>
        </p:spPr>
        <p:txBody>
          <a:bodyPr/>
          <a:lstStyle/>
          <a:p>
            <a:pPr algn="ctr"/>
            <a:r>
              <a:rPr lang="en-US" sz="9600" dirty="0" smtClean="0"/>
              <a:t>World War II</a:t>
            </a:r>
            <a:endParaRPr lang="en-US" sz="9600" dirty="0"/>
          </a:p>
        </p:txBody>
      </p:sp>
    </p:spTree>
    <p:extLst>
      <p:ext uri="{BB962C8B-B14F-4D97-AF65-F5344CB8AC3E}">
        <p14:creationId xmlns:p14="http://schemas.microsoft.com/office/powerpoint/2010/main" val="1321258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Key Terms</a:t>
            </a:r>
            <a:endParaRPr lang="en-US" b="1" dirty="0"/>
          </a:p>
        </p:txBody>
      </p:sp>
      <p:sp>
        <p:nvSpPr>
          <p:cNvPr id="3" name="Content Placeholder 2"/>
          <p:cNvSpPr>
            <a:spLocks noGrp="1"/>
          </p:cNvSpPr>
          <p:nvPr>
            <p:ph idx="1"/>
          </p:nvPr>
        </p:nvSpPr>
        <p:spPr>
          <a:xfrm>
            <a:off x="228600" y="1143000"/>
            <a:ext cx="8915400" cy="5257801"/>
          </a:xfrm>
        </p:spPr>
        <p:txBody>
          <a:bodyPr>
            <a:noAutofit/>
          </a:bodyPr>
          <a:lstStyle/>
          <a:p>
            <a:r>
              <a:rPr lang="en-US" u="sng" dirty="0" smtClean="0"/>
              <a:t>Annex</a:t>
            </a:r>
            <a:r>
              <a:rPr lang="en-US" dirty="0" smtClean="0"/>
              <a:t> – To add a region or territory</a:t>
            </a:r>
          </a:p>
          <a:p>
            <a:pPr lvl="0"/>
            <a:r>
              <a:rPr lang="en-US" sz="2800" u="sng" dirty="0" smtClean="0"/>
              <a:t>Appeasement</a:t>
            </a:r>
            <a:r>
              <a:rPr lang="en-US" sz="2800" dirty="0" smtClean="0"/>
              <a:t> – Making concessions to an aggressor to avoid war.  </a:t>
            </a:r>
          </a:p>
          <a:p>
            <a:pPr lvl="0"/>
            <a:r>
              <a:rPr lang="en-US" sz="2800" u="sng" dirty="0" smtClean="0"/>
              <a:t>Lebensraum</a:t>
            </a:r>
            <a:r>
              <a:rPr lang="en-US" sz="2800" dirty="0" smtClean="0"/>
              <a:t> – “Living Space” – Germany needed more land because it was overcrowded</a:t>
            </a:r>
          </a:p>
          <a:p>
            <a:pPr lvl="0"/>
            <a:r>
              <a:rPr lang="en-US" sz="2800" u="sng" dirty="0" smtClean="0"/>
              <a:t>Isolationism</a:t>
            </a:r>
            <a:r>
              <a:rPr lang="en-US" sz="2800" dirty="0" smtClean="0"/>
              <a:t>– A national foreign policy in which a country refuses to involve itself with other nations.</a:t>
            </a:r>
          </a:p>
          <a:p>
            <a:r>
              <a:rPr lang="en-US" sz="2800" u="sng" dirty="0" smtClean="0"/>
              <a:t>Balance of Power</a:t>
            </a:r>
            <a:r>
              <a:rPr lang="en-US" sz="2800" dirty="0" smtClean="0"/>
              <a:t>- A theory in which stability is created when military power is evenly distributed among nations. </a:t>
            </a:r>
          </a:p>
          <a:p>
            <a:pPr lvl="0"/>
            <a:endParaRPr lang="en-US" sz="2800" dirty="0" smtClean="0"/>
          </a:p>
          <a:p>
            <a:pPr lvl="0"/>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90600"/>
          </a:xfrm>
        </p:spPr>
        <p:txBody>
          <a:bodyPr/>
          <a:lstStyle/>
          <a:p>
            <a:r>
              <a:rPr lang="en-US" b="1" dirty="0" smtClean="0"/>
              <a:t>WWI Aggression</a:t>
            </a:r>
            <a:endParaRPr lang="en-US" b="1" dirty="0"/>
          </a:p>
        </p:txBody>
      </p:sp>
      <p:pic>
        <p:nvPicPr>
          <p:cNvPr id="4" name="Content Placeholder 3" descr="European Aggression.jpg"/>
          <p:cNvPicPr>
            <a:picLocks noGrp="1" noChangeAspect="1"/>
          </p:cNvPicPr>
          <p:nvPr>
            <p:ph idx="1"/>
          </p:nvPr>
        </p:nvPicPr>
        <p:blipFill>
          <a:blip r:embed="rId2" cstate="print"/>
          <a:stretch>
            <a:fillRect/>
          </a:stretch>
        </p:blipFill>
        <p:spPr>
          <a:xfrm>
            <a:off x="1066800" y="1029965"/>
            <a:ext cx="7695416" cy="582803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uses WWII.gif"/>
          <p:cNvPicPr>
            <a:picLocks noGrp="1" noChangeAspect="1"/>
          </p:cNvPicPr>
          <p:nvPr>
            <p:ph idx="1"/>
          </p:nvPr>
        </p:nvPicPr>
        <p:blipFill>
          <a:blip r:embed="rId2" cstate="print"/>
          <a:stretch>
            <a:fillRect/>
          </a:stretch>
        </p:blipFill>
        <p:spPr>
          <a:xfrm>
            <a:off x="0" y="0"/>
            <a:ext cx="9148242"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uses WWII 2.gif"/>
          <p:cNvPicPr>
            <a:picLocks noGrp="1" noChangeAspect="1"/>
          </p:cNvPicPr>
          <p:nvPr>
            <p:ph idx="1"/>
          </p:nvPr>
        </p:nvPicPr>
        <p:blipFill>
          <a:blip r:embed="rId2" cstate="print"/>
          <a:stretch>
            <a:fillRect/>
          </a:stretch>
        </p:blipFill>
        <p:spPr>
          <a:xfrm>
            <a:off x="0" y="0"/>
            <a:ext cx="9181955" cy="6477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b="1" dirty="0" smtClean="0"/>
              <a:t>AXIS POWERS DOMINATE THE START OF THE WAR</a:t>
            </a:r>
            <a:endParaRPr lang="en-US" b="1" dirty="0"/>
          </a:p>
        </p:txBody>
      </p:sp>
      <p:sp>
        <p:nvSpPr>
          <p:cNvPr id="5" name="Content Placeholder 2"/>
          <p:cNvSpPr>
            <a:spLocks noGrp="1"/>
          </p:cNvSpPr>
          <p:nvPr>
            <p:ph idx="1"/>
          </p:nvPr>
        </p:nvSpPr>
        <p:spPr>
          <a:xfrm>
            <a:off x="228600" y="1828799"/>
            <a:ext cx="8839200" cy="4572001"/>
          </a:xfrm>
        </p:spPr>
        <p:txBody>
          <a:bodyPr/>
          <a:lstStyle/>
          <a:p>
            <a:pPr marL="0" indent="0">
              <a:buNone/>
            </a:pPr>
            <a:r>
              <a:rPr lang="en-US" sz="4000" dirty="0" smtClean="0"/>
              <a:t>Axis Powers: Germany, Italy and Japan</a:t>
            </a:r>
          </a:p>
          <a:p>
            <a:pPr lvl="1"/>
            <a:r>
              <a:rPr lang="en-US" sz="2800" dirty="0" smtClean="0"/>
              <a:t>Rome-Berlin-Tokyo Axis</a:t>
            </a:r>
          </a:p>
          <a:p>
            <a:r>
              <a:rPr lang="en-US" sz="4000" dirty="0" smtClean="0"/>
              <a:t>Blitzkrieg – “Lightning War”</a:t>
            </a:r>
          </a:p>
          <a:p>
            <a:pPr lvl="1"/>
            <a:r>
              <a:rPr lang="en-US" sz="2800" dirty="0" smtClean="0"/>
              <a:t>Quick Strikes using Planes/Tanks/Troops</a:t>
            </a:r>
          </a:p>
          <a:p>
            <a:pPr lvl="1"/>
            <a:r>
              <a:rPr lang="en-US" sz="2800" dirty="0" smtClean="0"/>
              <a:t>September 1, 1939 Germany Invades Poland</a:t>
            </a:r>
          </a:p>
          <a:p>
            <a:pPr lvl="1"/>
            <a:r>
              <a:rPr lang="en-US" sz="2800" dirty="0" smtClean="0"/>
              <a:t>France and Britain Declare War</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0"/>
            <a:ext cx="8229600" cy="1143000"/>
          </a:xfrm>
        </p:spPr>
        <p:txBody>
          <a:bodyPr/>
          <a:lstStyle/>
          <a:p>
            <a:r>
              <a:rPr lang="en-US" b="1" dirty="0" smtClean="0"/>
              <a:t>Italian Aggression</a:t>
            </a:r>
          </a:p>
        </p:txBody>
      </p:sp>
      <p:sp>
        <p:nvSpPr>
          <p:cNvPr id="5" name="Content Placeholder 4"/>
          <p:cNvSpPr>
            <a:spLocks noGrp="1"/>
          </p:cNvSpPr>
          <p:nvPr>
            <p:ph sz="half" idx="1"/>
          </p:nvPr>
        </p:nvSpPr>
        <p:spPr>
          <a:xfrm>
            <a:off x="228600" y="1219200"/>
            <a:ext cx="8610600" cy="5135563"/>
          </a:xfrm>
        </p:spPr>
        <p:txBody>
          <a:bodyPr>
            <a:normAutofit fontScale="92500"/>
          </a:bodyPr>
          <a:lstStyle/>
          <a:p>
            <a:pPr marL="274320" indent="-274320" fontAlgn="auto">
              <a:spcAft>
                <a:spcPts val="0"/>
              </a:spcAft>
              <a:buClr>
                <a:schemeClr val="accent3"/>
              </a:buClr>
              <a:buFont typeface="Wingdings 2"/>
              <a:buChar char=""/>
              <a:defRPr/>
            </a:pPr>
            <a:r>
              <a:rPr lang="en-US" sz="3500" dirty="0" smtClean="0"/>
              <a:t>What was Benito Mussolini’s goal?</a:t>
            </a:r>
          </a:p>
          <a:p>
            <a:pPr marL="641033" lvl="1" indent="-274320" fontAlgn="auto">
              <a:spcAft>
                <a:spcPts val="0"/>
              </a:spcAft>
              <a:buClr>
                <a:schemeClr val="accent3"/>
              </a:buClr>
              <a:buFont typeface="Wingdings 2"/>
              <a:buChar char=""/>
              <a:defRPr/>
            </a:pPr>
            <a:r>
              <a:rPr lang="en-US" sz="3500" b="1" dirty="0" smtClean="0"/>
              <a:t>Create a COLONIAL EMPIRE</a:t>
            </a:r>
          </a:p>
          <a:p>
            <a:pPr marL="274320" indent="-274320" fontAlgn="auto">
              <a:spcAft>
                <a:spcPts val="0"/>
              </a:spcAft>
              <a:buClr>
                <a:schemeClr val="accent3"/>
              </a:buClr>
              <a:buFont typeface="Wingdings 2"/>
              <a:buChar char=""/>
              <a:defRPr/>
            </a:pPr>
            <a:r>
              <a:rPr lang="en-US" sz="3500" b="1" dirty="0" smtClean="0"/>
              <a:t>Italy attacked Ethiopia because it was weak and had resources. It was easily defeated due to Italy’s superior technology</a:t>
            </a:r>
          </a:p>
          <a:p>
            <a:pPr marL="274320" indent="-274320" fontAlgn="auto">
              <a:spcAft>
                <a:spcPts val="0"/>
              </a:spcAft>
              <a:buClr>
                <a:schemeClr val="accent3"/>
              </a:buClr>
              <a:buFont typeface="Wingdings 2"/>
              <a:buChar char=""/>
              <a:defRPr/>
            </a:pPr>
            <a:r>
              <a:rPr lang="en-US" sz="3500" b="1" dirty="0" smtClean="0"/>
              <a:t>The League of Nations did nothing to help</a:t>
            </a:r>
          </a:p>
          <a:p>
            <a:pPr marL="640080" lvl="1" indent="-246888" fontAlgn="auto">
              <a:spcAft>
                <a:spcPts val="0"/>
              </a:spcAft>
              <a:buFont typeface="Wingdings 2"/>
              <a:buChar char=""/>
              <a:defRPr/>
            </a:pPr>
            <a:r>
              <a:rPr lang="en-US" sz="3500" b="1" dirty="0" smtClean="0"/>
              <a:t>Britain and France APPEASED Italy and ALLOWED it to have Ethiopia</a:t>
            </a:r>
            <a:endParaRPr lang="en-US" sz="3500"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Blitzkrieg 1.gif"/>
          <p:cNvPicPr>
            <a:picLocks noGrp="1" noChangeAspect="1"/>
          </p:cNvPicPr>
          <p:nvPr>
            <p:ph idx="1"/>
          </p:nvPr>
        </p:nvPicPr>
        <p:blipFill>
          <a:blip r:embed="rId2" cstate="print"/>
          <a:stretch>
            <a:fillRect/>
          </a:stretch>
        </p:blipFill>
        <p:spPr>
          <a:xfrm>
            <a:off x="2286000" y="0"/>
            <a:ext cx="4451750" cy="683926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5400" b="1" dirty="0" smtClean="0"/>
              <a:t>Fall of France (May 1940)</a:t>
            </a:r>
            <a:endParaRPr lang="en-US" sz="5400" b="1" dirty="0"/>
          </a:p>
        </p:txBody>
      </p:sp>
      <p:sp>
        <p:nvSpPr>
          <p:cNvPr id="3" name="Content Placeholder 2"/>
          <p:cNvSpPr>
            <a:spLocks noGrp="1"/>
          </p:cNvSpPr>
          <p:nvPr>
            <p:ph idx="1"/>
          </p:nvPr>
        </p:nvSpPr>
        <p:spPr>
          <a:xfrm>
            <a:off x="457200" y="1447800"/>
            <a:ext cx="8229600" cy="4876801"/>
          </a:xfrm>
        </p:spPr>
        <p:txBody>
          <a:bodyPr/>
          <a:lstStyle/>
          <a:p>
            <a:r>
              <a:rPr lang="en-US" sz="3600" dirty="0" smtClean="0"/>
              <a:t>Hitler invades - Attacks PARIS, Germans trap  allies - allies retreat to Dunkirk (Rescue at Dunkirk)</a:t>
            </a:r>
          </a:p>
          <a:p>
            <a:endParaRPr lang="en-US" sz="3600" dirty="0" smtClean="0"/>
          </a:p>
          <a:p>
            <a:r>
              <a:rPr lang="en-US" sz="3600" dirty="0" smtClean="0"/>
              <a:t>Germans controlled N. France (Puppet Government in South)</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tzkreig.bmp"/>
          <p:cNvPicPr>
            <a:picLocks noGrp="1" noChangeAspect="1"/>
          </p:cNvPicPr>
          <p:nvPr>
            <p:ph idx="1"/>
          </p:nvPr>
        </p:nvPicPr>
        <p:blipFill>
          <a:blip r:embed="rId2" cstate="print"/>
          <a:stretch>
            <a:fillRect/>
          </a:stretch>
        </p:blipFill>
        <p:spPr>
          <a:xfrm>
            <a:off x="0" y="0"/>
            <a:ext cx="9128050" cy="6477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ance Invasion.bmp"/>
          <p:cNvPicPr>
            <a:picLocks noGrp="1" noChangeAspect="1"/>
          </p:cNvPicPr>
          <p:nvPr>
            <p:ph idx="1"/>
          </p:nvPr>
        </p:nvPicPr>
        <p:blipFill>
          <a:blip r:embed="rId2" cstate="print"/>
          <a:stretch>
            <a:fillRect/>
          </a:stretch>
        </p:blipFill>
        <p:spPr>
          <a:xfrm>
            <a:off x="304800" y="0"/>
            <a:ext cx="8610600" cy="6691667"/>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rman Occupation.bmp"/>
          <p:cNvPicPr>
            <a:picLocks noGrp="1" noChangeAspect="1"/>
          </p:cNvPicPr>
          <p:nvPr>
            <p:ph idx="1"/>
          </p:nvPr>
        </p:nvPicPr>
        <p:blipFill>
          <a:blip r:embed="rId2" cstate="print"/>
          <a:stretch>
            <a:fillRect/>
          </a:stretch>
        </p:blipFill>
        <p:spPr>
          <a:xfrm>
            <a:off x="509985" y="228600"/>
            <a:ext cx="8100615" cy="6480492"/>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Arial Black" pitchFamily="34" charset="0"/>
              </a:rPr>
              <a:t>Battle of Britain </a:t>
            </a:r>
            <a:endParaRPr lang="en-US" dirty="0">
              <a:latin typeface="Arial Black" pitchFamily="34" charset="0"/>
            </a:endParaRPr>
          </a:p>
        </p:txBody>
      </p:sp>
      <p:sp>
        <p:nvSpPr>
          <p:cNvPr id="3" name="Content Placeholder 2"/>
          <p:cNvSpPr>
            <a:spLocks noGrp="1"/>
          </p:cNvSpPr>
          <p:nvPr>
            <p:ph idx="1"/>
          </p:nvPr>
        </p:nvSpPr>
        <p:spPr>
          <a:xfrm>
            <a:off x="152400" y="1524000"/>
            <a:ext cx="8915400" cy="5105399"/>
          </a:xfrm>
        </p:spPr>
        <p:txBody>
          <a:bodyPr>
            <a:normAutofit/>
          </a:bodyPr>
          <a:lstStyle/>
          <a:p>
            <a:r>
              <a:rPr lang="en-US" b="1" dirty="0" smtClean="0"/>
              <a:t>New British Leader – </a:t>
            </a:r>
            <a:r>
              <a:rPr lang="en-US" sz="2400" b="1" dirty="0" smtClean="0"/>
              <a:t>Winston Churchill </a:t>
            </a:r>
            <a:r>
              <a:rPr lang="en-US" sz="2400" dirty="0" smtClean="0"/>
              <a:t>(Prime Minister)</a:t>
            </a:r>
          </a:p>
          <a:p>
            <a:pPr algn="ctr">
              <a:buNone/>
            </a:pPr>
            <a:r>
              <a:rPr lang="en-US" sz="2000" i="1" dirty="0" smtClean="0"/>
              <a:t>“We shall fight on the beaches, we shall fight on the landing grounds, we shall fight in the streets…we shall never surrender”</a:t>
            </a:r>
          </a:p>
          <a:p>
            <a:r>
              <a:rPr lang="en-US" b="1" dirty="0" smtClean="0"/>
              <a:t>Air Battles</a:t>
            </a:r>
          </a:p>
          <a:p>
            <a:pPr lvl="1"/>
            <a:r>
              <a:rPr lang="en-US" dirty="0" smtClean="0"/>
              <a:t>Luftwaffe – German Air Force</a:t>
            </a:r>
          </a:p>
          <a:p>
            <a:pPr lvl="1"/>
            <a:r>
              <a:rPr lang="en-US" dirty="0" smtClean="0"/>
              <a:t>Royal Air Force – Britain </a:t>
            </a:r>
          </a:p>
          <a:p>
            <a:pPr lvl="2"/>
            <a:r>
              <a:rPr lang="en-US" dirty="0" smtClean="0"/>
              <a:t>Radar and Enigma (new inventions)</a:t>
            </a:r>
          </a:p>
          <a:p>
            <a:r>
              <a:rPr lang="en-US" b="1" dirty="0" smtClean="0"/>
              <a:t>Hitler calls  off attacks</a:t>
            </a:r>
          </a:p>
          <a:p>
            <a:pPr lvl="2">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sz="6000" b="1" dirty="0" smtClean="0"/>
              <a:t>War in the Balkans</a:t>
            </a:r>
            <a:endParaRPr lang="en-US" sz="6000" b="1" dirty="0"/>
          </a:p>
        </p:txBody>
      </p:sp>
      <p:sp>
        <p:nvSpPr>
          <p:cNvPr id="3" name="Content Placeholder 2"/>
          <p:cNvSpPr>
            <a:spLocks noGrp="1"/>
          </p:cNvSpPr>
          <p:nvPr>
            <p:ph idx="1"/>
          </p:nvPr>
        </p:nvSpPr>
        <p:spPr>
          <a:xfrm>
            <a:off x="228600" y="1775191"/>
            <a:ext cx="8763000" cy="4625609"/>
          </a:xfrm>
        </p:spPr>
        <p:txBody>
          <a:bodyPr/>
          <a:lstStyle/>
          <a:p>
            <a:r>
              <a:rPr lang="en-US" sz="3600" dirty="0" smtClean="0"/>
              <a:t>Balkans are key location to attack USSR</a:t>
            </a:r>
          </a:p>
          <a:p>
            <a:r>
              <a:rPr lang="en-US" sz="3600" dirty="0" smtClean="0"/>
              <a:t>Bulgaria, Romania and Hungary Join Axis </a:t>
            </a:r>
          </a:p>
          <a:p>
            <a:pPr lvl="1"/>
            <a:r>
              <a:rPr lang="en-US" sz="3400" dirty="0" smtClean="0"/>
              <a:t>Yugoslavia and Greece (Pro-Britain) are </a:t>
            </a:r>
            <a:r>
              <a:rPr lang="en-US" sz="3200" dirty="0" smtClean="0"/>
              <a:t>Invaded and Conquered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inter War.bmp"/>
          <p:cNvPicPr>
            <a:picLocks noGrp="1" noChangeAspect="1"/>
          </p:cNvPicPr>
          <p:nvPr>
            <p:ph idx="1"/>
          </p:nvPr>
        </p:nvPicPr>
        <p:blipFill>
          <a:blip r:embed="rId2" cstate="print"/>
          <a:stretch>
            <a:fillRect/>
          </a:stretch>
        </p:blipFill>
        <p:spPr>
          <a:xfrm>
            <a:off x="228600" y="304800"/>
            <a:ext cx="8370903" cy="55626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inter War in Finland.bmp"/>
          <p:cNvPicPr>
            <a:picLocks noGrp="1" noChangeAspect="1"/>
          </p:cNvPicPr>
          <p:nvPr>
            <p:ph idx="1"/>
          </p:nvPr>
        </p:nvPicPr>
        <p:blipFill>
          <a:blip r:embed="rId2" cstate="print"/>
          <a:stretch>
            <a:fillRect/>
          </a:stretch>
        </p:blipFill>
        <p:spPr>
          <a:xfrm>
            <a:off x="380999" y="304800"/>
            <a:ext cx="7892839" cy="61722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land.bmp"/>
          <p:cNvPicPr>
            <a:picLocks noGrp="1" noChangeAspect="1"/>
          </p:cNvPicPr>
          <p:nvPr>
            <p:ph idx="1"/>
          </p:nvPr>
        </p:nvPicPr>
        <p:blipFill>
          <a:blip r:embed="rId2" cstate="print"/>
          <a:stretch>
            <a:fillRect/>
          </a:stretch>
        </p:blipFill>
        <p:spPr>
          <a:xfrm>
            <a:off x="1447800" y="24546"/>
            <a:ext cx="5257800" cy="683817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smtClean="0"/>
              <a:t>Haile Selassie on Appeasement</a:t>
            </a:r>
            <a:endParaRPr lang="en-US" dirty="0"/>
          </a:p>
        </p:txBody>
      </p:sp>
      <p:sp>
        <p:nvSpPr>
          <p:cNvPr id="6" name="Content Placeholder 5"/>
          <p:cNvSpPr>
            <a:spLocks noGrp="1"/>
          </p:cNvSpPr>
          <p:nvPr>
            <p:ph idx="1"/>
          </p:nvPr>
        </p:nvSpPr>
        <p:spPr>
          <a:xfrm>
            <a:off x="457200" y="1676401"/>
            <a:ext cx="8229600" cy="4648200"/>
          </a:xfrm>
        </p:spPr>
        <p:txBody>
          <a:bodyPr/>
          <a:lstStyle/>
          <a:p>
            <a:pPr marL="0" indent="0">
              <a:buNone/>
            </a:pPr>
            <a:r>
              <a:rPr lang="en-US" dirty="0"/>
              <a:t>After Italy attacked Ethiopia, Haile Selassie, emperor of Ethiopia, asked the League of Nations for help in stopping the invasion. He asked for military sanctions but the League of Nations’ response was ineffective. Haile Selassie used these words to the League of Nations:  </a:t>
            </a:r>
            <a:r>
              <a:rPr lang="en-US" sz="2800" i="1" dirty="0"/>
              <a:t>“God and history will remember your judgment. . . . It is us today. It will be you tomorrow.”</a:t>
            </a:r>
          </a:p>
          <a:p>
            <a:pPr marL="0" indent="0">
              <a:buNone/>
            </a:pPr>
            <a:endParaRPr lang="en-US" b="1" dirty="0"/>
          </a:p>
          <a:p>
            <a:pPr marL="0" indent="0">
              <a:buNone/>
            </a:pPr>
            <a:r>
              <a:rPr lang="en-US" b="1" dirty="0" smtClean="0"/>
              <a:t>WHAT IS HE IMPLYING ABOUT APPEASEMENT?</a:t>
            </a:r>
            <a:endParaRPr lang="en-US" b="1" dirty="0"/>
          </a:p>
          <a:p>
            <a:pPr marL="0" indent="0">
              <a:buNone/>
            </a:pPr>
            <a:endParaRPr lang="en-US" dirty="0"/>
          </a:p>
        </p:txBody>
      </p:sp>
    </p:spTree>
    <p:extLst>
      <p:ext uri="{BB962C8B-B14F-4D97-AF65-F5344CB8AC3E}">
        <p14:creationId xmlns:p14="http://schemas.microsoft.com/office/powerpoint/2010/main" val="2857035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52400"/>
            <a:ext cx="7851648" cy="4495800"/>
          </a:xfrm>
        </p:spPr>
        <p:txBody>
          <a:bodyPr>
            <a:normAutofit/>
          </a:bodyPr>
          <a:lstStyle/>
          <a:p>
            <a:pPr algn="l"/>
            <a:r>
              <a:rPr lang="en-US" dirty="0" smtClean="0"/>
              <a:t>Aim:  Why was the Battle of Stalingrad a turning point in WWII?</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lstStyle/>
          <a:p>
            <a:r>
              <a:rPr lang="en-US" b="1" dirty="0" smtClean="0">
                <a:latin typeface="Arial Black" pitchFamily="34" charset="0"/>
              </a:rPr>
              <a:t>Hitler Invades USSR</a:t>
            </a:r>
            <a:endParaRPr lang="en-US" b="1" dirty="0">
              <a:latin typeface="Arial Black" pitchFamily="34" charset="0"/>
            </a:endParaRPr>
          </a:p>
        </p:txBody>
      </p:sp>
      <p:sp>
        <p:nvSpPr>
          <p:cNvPr id="3" name="Content Placeholder 2"/>
          <p:cNvSpPr>
            <a:spLocks noGrp="1"/>
          </p:cNvSpPr>
          <p:nvPr>
            <p:ph idx="1"/>
          </p:nvPr>
        </p:nvSpPr>
        <p:spPr>
          <a:xfrm>
            <a:off x="228600" y="838200"/>
            <a:ext cx="8763000" cy="5867400"/>
          </a:xfrm>
        </p:spPr>
        <p:txBody>
          <a:bodyPr>
            <a:normAutofit lnSpcReduction="10000"/>
          </a:bodyPr>
          <a:lstStyle/>
          <a:p>
            <a:pPr marL="0" indent="0" algn="ctr">
              <a:buNone/>
            </a:pPr>
            <a:r>
              <a:rPr lang="en-US" sz="3200" b="1" u="sng" dirty="0" smtClean="0"/>
              <a:t>OPERATION BARBAROSSA</a:t>
            </a:r>
          </a:p>
          <a:p>
            <a:pPr marL="0" indent="0">
              <a:buNone/>
            </a:pPr>
            <a:r>
              <a:rPr lang="en-US" sz="3000" dirty="0" smtClean="0"/>
              <a:t>June 22, 1941 – Surprise Attack of Russia</a:t>
            </a:r>
          </a:p>
          <a:p>
            <a:pPr lvl="1"/>
            <a:r>
              <a:rPr lang="en-US" sz="3000" dirty="0" smtClean="0"/>
              <a:t>Soviets Retreated – Scorched Earth</a:t>
            </a:r>
          </a:p>
          <a:p>
            <a:pPr marL="0" indent="0">
              <a:buNone/>
            </a:pPr>
            <a:endParaRPr lang="en-US" sz="3200" dirty="0" smtClean="0"/>
          </a:p>
          <a:p>
            <a:pPr marL="0" indent="0">
              <a:buNone/>
            </a:pPr>
            <a:r>
              <a:rPr lang="en-US" sz="3200" dirty="0" smtClean="0"/>
              <a:t>September 1, 1941– Germans attack Leningrad</a:t>
            </a:r>
          </a:p>
          <a:p>
            <a:pPr lvl="1"/>
            <a:r>
              <a:rPr lang="en-US" sz="3000" dirty="0" smtClean="0"/>
              <a:t>Hitler starves over 1 million – No Surrender</a:t>
            </a:r>
          </a:p>
          <a:p>
            <a:endParaRPr lang="en-US" sz="3200" dirty="0" smtClean="0"/>
          </a:p>
          <a:p>
            <a:pPr marL="0" indent="0">
              <a:buNone/>
            </a:pPr>
            <a:r>
              <a:rPr lang="en-US" sz="3200" dirty="0" smtClean="0"/>
              <a:t>October 2, 1941 – Hitler Moves Toward Moscow</a:t>
            </a:r>
          </a:p>
          <a:p>
            <a:pPr lvl="1"/>
            <a:r>
              <a:rPr lang="en-US" sz="3000" dirty="0" smtClean="0"/>
              <a:t>Soviets Counter Attacked</a:t>
            </a:r>
          </a:p>
          <a:p>
            <a:pPr lvl="2"/>
            <a:r>
              <a:rPr lang="en-US" sz="2700" dirty="0" smtClean="0"/>
              <a:t>Hitler Orders “No Retreat” – Dug in</a:t>
            </a:r>
          </a:p>
          <a:p>
            <a:pPr lvl="2"/>
            <a:r>
              <a:rPr lang="en-US" sz="2700" dirty="0" smtClean="0"/>
              <a:t>500,000 German Lives Lost</a:t>
            </a:r>
            <a:endParaRPr lang="en-US" sz="27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smtClean="0">
                <a:latin typeface="Arial Black" pitchFamily="34" charset="0"/>
              </a:rPr>
              <a:t>Battle of Stalingrad</a:t>
            </a:r>
            <a:endParaRPr lang="en-US" b="1" dirty="0">
              <a:latin typeface="Arial Black" pitchFamily="34" charset="0"/>
            </a:endParaRPr>
          </a:p>
        </p:txBody>
      </p:sp>
      <p:sp>
        <p:nvSpPr>
          <p:cNvPr id="3" name="Content Placeholder 2"/>
          <p:cNvSpPr>
            <a:spLocks noGrp="1"/>
          </p:cNvSpPr>
          <p:nvPr>
            <p:ph idx="1"/>
          </p:nvPr>
        </p:nvSpPr>
        <p:spPr>
          <a:xfrm>
            <a:off x="0" y="1061977"/>
            <a:ext cx="4495800" cy="5567422"/>
          </a:xfrm>
        </p:spPr>
        <p:txBody>
          <a:bodyPr>
            <a:normAutofit/>
          </a:bodyPr>
          <a:lstStyle/>
          <a:p>
            <a:r>
              <a:rPr lang="en-US" dirty="0" smtClean="0"/>
              <a:t>German Goals</a:t>
            </a:r>
          </a:p>
          <a:p>
            <a:pPr lvl="1"/>
            <a:r>
              <a:rPr lang="en-US" dirty="0" smtClean="0"/>
              <a:t>Seize </a:t>
            </a:r>
            <a:r>
              <a:rPr lang="en-US" u="sng" dirty="0" smtClean="0"/>
              <a:t>Oil Fields</a:t>
            </a:r>
            <a:r>
              <a:rPr lang="en-US" dirty="0" smtClean="0"/>
              <a:t> in Caucasus </a:t>
            </a:r>
            <a:r>
              <a:rPr lang="en-US" dirty="0" err="1" smtClean="0"/>
              <a:t>Mts</a:t>
            </a:r>
            <a:endParaRPr lang="en-US" dirty="0" smtClean="0"/>
          </a:p>
          <a:p>
            <a:pPr lvl="1"/>
            <a:r>
              <a:rPr lang="en-US" dirty="0" smtClean="0"/>
              <a:t>CAPTURE STALINGRAD</a:t>
            </a:r>
          </a:p>
          <a:p>
            <a:pPr lvl="1"/>
            <a:r>
              <a:rPr lang="en-US" dirty="0" smtClean="0"/>
              <a:t>Use Nightly Bombing Raids to DEMORALIZE RUSSIA (Luftwaffe – German Air Force)</a:t>
            </a:r>
          </a:p>
          <a:p>
            <a:pPr lvl="2"/>
            <a:r>
              <a:rPr lang="en-US" dirty="0" smtClean="0"/>
              <a:t>City Reduced to Rubble, Germans control 90% </a:t>
            </a:r>
          </a:p>
          <a:p>
            <a:pPr lvl="2"/>
            <a:r>
              <a:rPr lang="en-US" dirty="0" smtClean="0"/>
              <a:t>No Soviet Surrender</a:t>
            </a:r>
          </a:p>
          <a:p>
            <a:pPr lvl="1">
              <a:buNone/>
            </a:pPr>
            <a:endParaRPr lang="en-US" dirty="0"/>
          </a:p>
        </p:txBody>
      </p:sp>
      <p:sp>
        <p:nvSpPr>
          <p:cNvPr id="4" name="Content Placeholder 2"/>
          <p:cNvSpPr txBox="1">
            <a:spLocks/>
          </p:cNvSpPr>
          <p:nvPr/>
        </p:nvSpPr>
        <p:spPr bwMode="auto">
          <a:xfrm>
            <a:off x="4343400" y="1371600"/>
            <a:ext cx="4800600" cy="51102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fontAlgn="base">
              <a:spcBef>
                <a:spcPct val="20000"/>
              </a:spcBef>
              <a:spcAft>
                <a:spcPct val="0"/>
              </a:spcAft>
              <a:buClr>
                <a:srgbClr val="8CADAE"/>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8CADAE"/>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C7B7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Russian Strategy</a:t>
            </a:r>
          </a:p>
          <a:p>
            <a:pPr lvl="1"/>
            <a:r>
              <a:rPr lang="en-US" sz="2800" dirty="0" smtClean="0"/>
              <a:t>COUNTER ATTACK</a:t>
            </a:r>
          </a:p>
          <a:p>
            <a:pPr lvl="2"/>
            <a:r>
              <a:rPr lang="en-US" sz="2800" dirty="0" smtClean="0"/>
              <a:t>Trapped Germans, Cut off supplies</a:t>
            </a:r>
          </a:p>
          <a:p>
            <a:pPr lvl="1"/>
            <a:r>
              <a:rPr lang="en-US" sz="2800" dirty="0" smtClean="0"/>
              <a:t>No Mercy</a:t>
            </a:r>
          </a:p>
          <a:p>
            <a:pPr lvl="2"/>
            <a:r>
              <a:rPr lang="en-US" sz="2800" dirty="0" smtClean="0"/>
              <a:t>Germans BEGGED for Hitler to order retreat (never happens)</a:t>
            </a:r>
          </a:p>
          <a:p>
            <a:pPr lvl="2"/>
            <a:r>
              <a:rPr lang="en-US" sz="2800" dirty="0" smtClean="0"/>
              <a:t>90,000 Germans surrender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b="1" dirty="0" smtClean="0">
                <a:latin typeface="Arial Black" pitchFamily="34" charset="0"/>
              </a:rPr>
              <a:t>Results of Stalingrad</a:t>
            </a:r>
            <a:endParaRPr lang="en-US" b="1" dirty="0">
              <a:latin typeface="Arial Black" pitchFamily="34" charset="0"/>
            </a:endParaRPr>
          </a:p>
        </p:txBody>
      </p:sp>
      <p:sp>
        <p:nvSpPr>
          <p:cNvPr id="3" name="Content Placeholder 2"/>
          <p:cNvSpPr>
            <a:spLocks noGrp="1"/>
          </p:cNvSpPr>
          <p:nvPr>
            <p:ph idx="1"/>
          </p:nvPr>
        </p:nvSpPr>
        <p:spPr/>
        <p:txBody>
          <a:bodyPr/>
          <a:lstStyle/>
          <a:p>
            <a:r>
              <a:rPr lang="en-US" sz="3600" dirty="0" smtClean="0"/>
              <a:t>Over 1 Million Soviets Dead</a:t>
            </a:r>
          </a:p>
          <a:p>
            <a:r>
              <a:rPr lang="en-US" sz="3600" dirty="0" smtClean="0"/>
              <a:t>Soviets begin to push Germans West</a:t>
            </a:r>
          </a:p>
          <a:p>
            <a:r>
              <a:rPr lang="en-US" sz="3600" dirty="0" smtClean="0"/>
              <a:t>Tide of WWII is turning toward Allies</a:t>
            </a:r>
            <a:endParaRPr lang="en-US"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8077200" cy="4114800"/>
          </a:xfrm>
        </p:spPr>
        <p:txBody>
          <a:bodyPr>
            <a:normAutofit/>
          </a:bodyPr>
          <a:lstStyle/>
          <a:p>
            <a:r>
              <a:rPr lang="en-US" sz="5400" dirty="0" smtClean="0"/>
              <a:t>Aim: What was Japan’s role in WWII?</a:t>
            </a:r>
            <a:endParaRPr lang="en-US" sz="5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5867400"/>
          </a:xfrm>
        </p:spPr>
        <p:txBody>
          <a:bodyPr/>
          <a:lstStyle/>
          <a:p>
            <a:pPr marL="0" indent="0">
              <a:buNone/>
            </a:pPr>
            <a:r>
              <a:rPr lang="en-US" sz="3600" b="1" u="sng" dirty="0" smtClean="0"/>
              <a:t>Meiji Restoration</a:t>
            </a:r>
            <a:r>
              <a:rPr lang="en-US" sz="3600" dirty="0" smtClean="0"/>
              <a:t>: Period in which Japan WESTERNIZED and MODERNIZED</a:t>
            </a:r>
          </a:p>
          <a:p>
            <a:pPr marL="0" indent="0">
              <a:buNone/>
            </a:pPr>
            <a:endParaRPr lang="en-US" sz="3600" dirty="0"/>
          </a:p>
          <a:p>
            <a:pPr marL="0" indent="0">
              <a:buNone/>
            </a:pPr>
            <a:r>
              <a:rPr lang="en-US" sz="3600" b="1" dirty="0" smtClean="0"/>
              <a:t>Why does Japan become imperialistic?</a:t>
            </a:r>
          </a:p>
          <a:p>
            <a:pPr marL="0" indent="0">
              <a:buNone/>
            </a:pPr>
            <a:r>
              <a:rPr lang="en-US" sz="3600" dirty="0" smtClean="0"/>
              <a:t>As they INDUSTRIALIZED there is a need for RAW MATERIALS and FOREIGN MARKETS.</a:t>
            </a:r>
            <a:endParaRPr lang="en-US" sz="32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latin typeface="Arial Black" pitchFamily="34" charset="0"/>
              </a:rPr>
              <a:t>Japanese Conquests</a:t>
            </a:r>
            <a:endParaRPr lang="en-US" b="1" dirty="0">
              <a:latin typeface="Arial Black" pitchFamily="34" charset="0"/>
            </a:endParaRPr>
          </a:p>
        </p:txBody>
      </p:sp>
      <p:sp>
        <p:nvSpPr>
          <p:cNvPr id="3" name="Content Placeholder 2"/>
          <p:cNvSpPr>
            <a:spLocks noGrp="1"/>
          </p:cNvSpPr>
          <p:nvPr>
            <p:ph idx="1"/>
          </p:nvPr>
        </p:nvSpPr>
        <p:spPr>
          <a:xfrm>
            <a:off x="457200" y="1676401"/>
            <a:ext cx="8229600" cy="4648200"/>
          </a:xfrm>
        </p:spPr>
        <p:txBody>
          <a:bodyPr/>
          <a:lstStyle/>
          <a:p>
            <a:r>
              <a:rPr lang="en-US" sz="2800" dirty="0" smtClean="0"/>
              <a:t>Manchuria and China (1</a:t>
            </a:r>
            <a:r>
              <a:rPr lang="en-US" sz="2800" baseline="30000" dirty="0" smtClean="0"/>
              <a:t>st</a:t>
            </a:r>
            <a:r>
              <a:rPr lang="en-US" sz="2800" dirty="0" smtClean="0"/>
              <a:t> Aggression)</a:t>
            </a:r>
          </a:p>
          <a:p>
            <a:r>
              <a:rPr lang="en-US" sz="2800" dirty="0" smtClean="0"/>
              <a:t>Guam, Wake Island and Philippines</a:t>
            </a:r>
          </a:p>
          <a:p>
            <a:r>
              <a:rPr lang="en-US" sz="2800" dirty="0" smtClean="0"/>
              <a:t>Indonesia, Thailand, Malay, Burma</a:t>
            </a:r>
          </a:p>
          <a:p>
            <a:pPr lvl="1"/>
            <a:r>
              <a:rPr lang="en-US" dirty="0" smtClean="0">
                <a:sym typeface="Wingdings" pitchFamily="2" charset="2"/>
              </a:rPr>
              <a:t> Strategic Location for attack on India (“Crown Jewel”)</a:t>
            </a:r>
            <a:endParaRPr lang="en-US" dirty="0" smtClean="0"/>
          </a:p>
          <a:p>
            <a:pPr marL="0" indent="0">
              <a:buNone/>
            </a:pPr>
            <a:endParaRPr lang="en-US" dirty="0" smtClean="0"/>
          </a:p>
          <a:p>
            <a:pPr marL="0" indent="0">
              <a:buNone/>
            </a:pPr>
            <a:endParaRPr lang="en-US" dirty="0" smtClean="0"/>
          </a:p>
          <a:p>
            <a:pPr marL="0" indent="0">
              <a:buNone/>
            </a:pPr>
            <a:r>
              <a:rPr lang="en-US" b="1" dirty="0" smtClean="0"/>
              <a:t>Japanese were HARSH rulers</a:t>
            </a:r>
          </a:p>
          <a:p>
            <a:pPr lvl="1"/>
            <a:r>
              <a:rPr lang="en-US" dirty="0" smtClean="0"/>
              <a:t>No More </a:t>
            </a:r>
            <a:r>
              <a:rPr lang="en-US" b="1" dirty="0" smtClean="0"/>
              <a:t>“Asia for </a:t>
            </a:r>
            <a:r>
              <a:rPr lang="en-US" b="1" dirty="0" err="1" smtClean="0"/>
              <a:t>Asiatics</a:t>
            </a:r>
            <a:r>
              <a:rPr lang="en-US" b="1"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of japanese imperialism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8338457" cy="693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26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p of japanese imperialism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4937"/>
            <a:ext cx="8477250"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54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1143000"/>
          </a:xfrm>
        </p:spPr>
        <p:txBody>
          <a:bodyPr>
            <a:noAutofit/>
          </a:bodyPr>
          <a:lstStyle/>
          <a:p>
            <a:r>
              <a:rPr lang="en-US" sz="4000" b="1" dirty="0" smtClean="0">
                <a:latin typeface="Arial Black" pitchFamily="34" charset="0"/>
              </a:rPr>
              <a:t>Why were there tensions between the US and Japan?</a:t>
            </a:r>
            <a:endParaRPr lang="en-US" sz="4000" b="1" dirty="0">
              <a:latin typeface="Arial Black" pitchFamily="34" charset="0"/>
            </a:endParaRPr>
          </a:p>
        </p:txBody>
      </p:sp>
      <p:sp>
        <p:nvSpPr>
          <p:cNvPr id="3" name="Content Placeholder 2"/>
          <p:cNvSpPr>
            <a:spLocks noGrp="1"/>
          </p:cNvSpPr>
          <p:nvPr>
            <p:ph idx="1"/>
          </p:nvPr>
        </p:nvSpPr>
        <p:spPr>
          <a:xfrm>
            <a:off x="228600" y="1775191"/>
            <a:ext cx="8686800" cy="4625609"/>
          </a:xfrm>
        </p:spPr>
        <p:txBody>
          <a:bodyPr/>
          <a:lstStyle/>
          <a:p>
            <a:r>
              <a:rPr lang="en-US" sz="4000" dirty="0" smtClean="0"/>
              <a:t>J</a:t>
            </a:r>
            <a:r>
              <a:rPr lang="en-US" sz="3600" dirty="0" smtClean="0"/>
              <a:t>apanese aggression threatened US territories (P</a:t>
            </a:r>
            <a:r>
              <a:rPr lang="en-US" dirty="0" smtClean="0"/>
              <a:t>hilippines and Guam)</a:t>
            </a:r>
          </a:p>
          <a:p>
            <a:r>
              <a:rPr lang="en-US" sz="3600" dirty="0" smtClean="0"/>
              <a:t>Japanese Conquer French Indo-China</a:t>
            </a:r>
          </a:p>
          <a:p>
            <a:pPr lvl="1"/>
            <a:r>
              <a:rPr lang="en-US" sz="3200" b="1" dirty="0" smtClean="0"/>
              <a:t>FDR cuts off oil shipments to Japan</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400" b="1" dirty="0"/>
              <a:t>Source: Adolf Hitler, Speech on the Treaty of Versailles (1923). </a:t>
            </a:r>
            <a:endParaRPr lang="en-US" sz="4400" dirty="0"/>
          </a:p>
        </p:txBody>
      </p:sp>
      <p:sp>
        <p:nvSpPr>
          <p:cNvPr id="3" name="Content Placeholder 2"/>
          <p:cNvSpPr>
            <a:spLocks noGrp="1"/>
          </p:cNvSpPr>
          <p:nvPr>
            <p:ph idx="1"/>
          </p:nvPr>
        </p:nvSpPr>
        <p:spPr>
          <a:xfrm>
            <a:off x="457200" y="1524001"/>
            <a:ext cx="8229600" cy="4800600"/>
          </a:xfrm>
        </p:spPr>
        <p:txBody>
          <a:bodyPr/>
          <a:lstStyle/>
          <a:p>
            <a:pPr marL="0" indent="0">
              <a:buNone/>
            </a:pPr>
            <a:r>
              <a:rPr lang="en-US" dirty="0" smtClean="0"/>
              <a:t>So </a:t>
            </a:r>
            <a:r>
              <a:rPr lang="en-US" dirty="0"/>
              <a:t>long as this Treaty stands there can be no resurrection of the German people; no social reform of any kind is possible! The Treaty was made in order to bring 20 million Germans to their deaths and to ruin the German nation. But those who made the Treaty cannot set it aside. As its foundation our Movement formulated three demands: 1. Setting aside of the Peace Treaty. 2. Unification of all Germans. 3. Land and soil [</a:t>
            </a:r>
            <a:r>
              <a:rPr lang="en-US" dirty="0" err="1"/>
              <a:t>Grund</a:t>
            </a:r>
            <a:r>
              <a:rPr lang="en-US" dirty="0"/>
              <a:t> und Boden] to feed our nation. Our movement could formulate these demands, since it was not our Movement which caused the War, it has not made the Republic, it did not sign the Peace Treaty </a:t>
            </a:r>
            <a:r>
              <a:rPr lang="en-US" dirty="0" smtClean="0"/>
              <a:t>.</a:t>
            </a:r>
            <a:endParaRPr lang="en-US" dirty="0"/>
          </a:p>
          <a:p>
            <a:r>
              <a:rPr lang="en-US" dirty="0"/>
              <a:t> </a:t>
            </a:r>
          </a:p>
          <a:p>
            <a:endParaRPr lang="en-US" dirty="0"/>
          </a:p>
        </p:txBody>
      </p:sp>
    </p:spTree>
    <p:extLst>
      <p:ext uri="{BB962C8B-B14F-4D97-AF65-F5344CB8AC3E}">
        <p14:creationId xmlns:p14="http://schemas.microsoft.com/office/powerpoint/2010/main" val="34978322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Why did the US Get involved in WWII?</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143000"/>
          </a:xfrm>
        </p:spPr>
        <p:txBody>
          <a:bodyPr>
            <a:noAutofit/>
          </a:bodyPr>
          <a:lstStyle/>
          <a:p>
            <a:r>
              <a:rPr lang="en-US" sz="3600" b="1" dirty="0" smtClean="0">
                <a:latin typeface="Arial Black" pitchFamily="34" charset="0"/>
              </a:rPr>
              <a:t>Why did many Americans support the policy of isolationism?</a:t>
            </a:r>
            <a:endParaRPr lang="en-US" sz="3600" b="1" dirty="0">
              <a:latin typeface="Arial Black" pitchFamily="34" charset="0"/>
            </a:endParaRPr>
          </a:p>
        </p:txBody>
      </p:sp>
      <p:sp>
        <p:nvSpPr>
          <p:cNvPr id="3" name="Content Placeholder 2"/>
          <p:cNvSpPr>
            <a:spLocks noGrp="1"/>
          </p:cNvSpPr>
          <p:nvPr>
            <p:ph idx="1"/>
          </p:nvPr>
        </p:nvSpPr>
        <p:spPr/>
        <p:txBody>
          <a:bodyPr/>
          <a:lstStyle/>
          <a:p>
            <a:r>
              <a:rPr lang="en-US" sz="3600" dirty="0" smtClean="0"/>
              <a:t>Pacifism</a:t>
            </a:r>
          </a:p>
          <a:p>
            <a:r>
              <a:rPr lang="en-US" sz="3600" dirty="0" smtClean="0"/>
              <a:t>Great Depression</a:t>
            </a:r>
          </a:p>
          <a:p>
            <a:r>
              <a:rPr lang="en-US" sz="3600" dirty="0" smtClean="0"/>
              <a:t>Perception that this was a “European” Problem</a:t>
            </a:r>
          </a:p>
          <a:p>
            <a:pPr>
              <a:buNone/>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486400"/>
          </a:xfrm>
        </p:spPr>
        <p:txBody>
          <a:bodyPr/>
          <a:lstStyle/>
          <a:p>
            <a:pPr>
              <a:buNone/>
            </a:pPr>
            <a:r>
              <a:rPr lang="en-US" sz="2800" b="1" dirty="0" smtClean="0"/>
              <a:t>Lend Lease Act – March 1941</a:t>
            </a:r>
          </a:p>
          <a:p>
            <a:r>
              <a:rPr lang="en-US" sz="3200" dirty="0" smtClean="0"/>
              <a:t>Allowed President (FDR) to sell or lend war materials to any country whose defense was vital to US security.</a:t>
            </a:r>
          </a:p>
          <a:p>
            <a:pPr>
              <a:buNone/>
            </a:pPr>
            <a:endParaRPr lang="en-US" sz="2800" dirty="0" smtClean="0"/>
          </a:p>
          <a:p>
            <a:pPr>
              <a:buNone/>
            </a:pPr>
            <a:r>
              <a:rPr lang="en-US" sz="2800" b="1" dirty="0" smtClean="0"/>
              <a:t>Atlantic Charter – August 1941</a:t>
            </a:r>
          </a:p>
          <a:p>
            <a:r>
              <a:rPr lang="en-US" sz="3600" dirty="0" smtClean="0"/>
              <a:t>FDR and Churchill (Britain) met secretly to set goals for the war.  </a:t>
            </a:r>
          </a:p>
          <a:p>
            <a:r>
              <a:rPr lang="en-US" sz="3600" dirty="0" smtClean="0"/>
              <a:t>“Final Destruction of Nazi Tyranny”</a:t>
            </a:r>
          </a:p>
          <a:p>
            <a:pPr>
              <a:buNone/>
            </a:pPr>
            <a:endParaRPr lang="en-US" dirty="0"/>
          </a:p>
        </p:txBody>
      </p:sp>
      <p:sp>
        <p:nvSpPr>
          <p:cNvPr id="4" name="Title 3"/>
          <p:cNvSpPr>
            <a:spLocks noGrp="1"/>
          </p:cNvSpPr>
          <p:nvPr>
            <p:ph type="title"/>
          </p:nvPr>
        </p:nvSpPr>
        <p:spPr>
          <a:xfrm>
            <a:off x="533400" y="14468"/>
            <a:ext cx="8229600" cy="819150"/>
          </a:xfrm>
        </p:spPr>
        <p:txBody>
          <a:bodyPr/>
          <a:lstStyle/>
          <a:p>
            <a:r>
              <a:rPr lang="en-US" dirty="0" smtClean="0"/>
              <a:t>EARLY US INVOLVEMENT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latin typeface="Arial Black" pitchFamily="34" charset="0"/>
              </a:rPr>
              <a:t>Surprise Attacks</a:t>
            </a:r>
            <a:endParaRPr lang="en-US" b="1" dirty="0">
              <a:latin typeface="Arial Black" pitchFamily="34" charset="0"/>
            </a:endParaRPr>
          </a:p>
        </p:txBody>
      </p:sp>
      <p:sp>
        <p:nvSpPr>
          <p:cNvPr id="3" name="Content Placeholder 2"/>
          <p:cNvSpPr>
            <a:spLocks noGrp="1"/>
          </p:cNvSpPr>
          <p:nvPr>
            <p:ph idx="1"/>
          </p:nvPr>
        </p:nvSpPr>
        <p:spPr>
          <a:xfrm>
            <a:off x="457200" y="1219200"/>
            <a:ext cx="8229600" cy="4724400"/>
          </a:xfrm>
        </p:spPr>
        <p:txBody>
          <a:bodyPr/>
          <a:lstStyle/>
          <a:p>
            <a:pPr marL="0" indent="0" algn="ctr">
              <a:buNone/>
            </a:pPr>
            <a:r>
              <a:rPr lang="en-US" b="1" u="sng" dirty="0" smtClean="0"/>
              <a:t>Pearl Harbor  - December 7</a:t>
            </a:r>
            <a:r>
              <a:rPr lang="en-US" b="1" u="sng" baseline="30000" dirty="0" smtClean="0"/>
              <a:t>th</a:t>
            </a:r>
            <a:r>
              <a:rPr lang="en-US" b="1" u="sng" dirty="0" smtClean="0"/>
              <a:t> 1941</a:t>
            </a:r>
          </a:p>
          <a:p>
            <a:pPr marL="0" indent="0">
              <a:buNone/>
            </a:pPr>
            <a:r>
              <a:rPr lang="en-US" b="1" dirty="0" smtClean="0"/>
              <a:t>Events of December 7th</a:t>
            </a:r>
          </a:p>
          <a:p>
            <a:r>
              <a:rPr lang="en-US" dirty="0" smtClean="0"/>
              <a:t>Japanese attacks on harbor began at dawn</a:t>
            </a:r>
          </a:p>
          <a:p>
            <a:r>
              <a:rPr lang="en-US" dirty="0" smtClean="0"/>
              <a:t>Coded messages were de-coded too late</a:t>
            </a:r>
          </a:p>
          <a:p>
            <a:r>
              <a:rPr lang="en-US" dirty="0" smtClean="0"/>
              <a:t>Sunk or damaged 19 Naval Ships</a:t>
            </a:r>
          </a:p>
          <a:p>
            <a:r>
              <a:rPr lang="en-US" dirty="0" smtClean="0"/>
              <a:t>2,300 US killed – 1,100 US wounded</a:t>
            </a:r>
          </a:p>
          <a:p>
            <a:pPr>
              <a:buNone/>
            </a:pPr>
            <a:r>
              <a:rPr lang="en-US" b="1" dirty="0" smtClean="0"/>
              <a:t>Impact of the attack on Pearl Harbor</a:t>
            </a:r>
            <a:endParaRPr lang="en-US" b="1" dirty="0"/>
          </a:p>
          <a:p>
            <a:r>
              <a:rPr lang="en-US" dirty="0" smtClean="0"/>
              <a:t>FDR – “A Day Which Will Live in Infamy”</a:t>
            </a:r>
          </a:p>
          <a:p>
            <a:pPr>
              <a:buFont typeface="Wingdings"/>
              <a:buChar char="à"/>
            </a:pPr>
            <a:r>
              <a:rPr lang="en-US" dirty="0" smtClean="0">
                <a:sym typeface="Wingdings" pitchFamily="2" charset="2"/>
              </a:rPr>
              <a:t>Congress declares war on Japan and allies</a:t>
            </a:r>
          </a:p>
          <a:p>
            <a:pPr>
              <a:buFont typeface="Wingdings"/>
              <a:buChar char="à"/>
            </a:pPr>
            <a:r>
              <a:rPr lang="en-US" dirty="0" smtClean="0">
                <a:sym typeface="Wingdings" pitchFamily="2" charset="2"/>
              </a:rPr>
              <a:t>FULL POPULAR SUPPORT FOR WAR</a:t>
            </a: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57250"/>
          </a:xfrm>
        </p:spPr>
        <p:txBody>
          <a:bodyPr/>
          <a:lstStyle/>
          <a:p>
            <a:r>
              <a:rPr lang="en-US" dirty="0" smtClean="0"/>
              <a:t>A Day of Infamy</a:t>
            </a:r>
            <a:endParaRPr lang="en-US" dirty="0"/>
          </a:p>
        </p:txBody>
      </p:sp>
      <p:sp>
        <p:nvSpPr>
          <p:cNvPr id="3" name="Content Placeholder 2"/>
          <p:cNvSpPr>
            <a:spLocks noGrp="1"/>
          </p:cNvSpPr>
          <p:nvPr>
            <p:ph idx="1"/>
          </p:nvPr>
        </p:nvSpPr>
        <p:spPr>
          <a:xfrm>
            <a:off x="457200" y="1219201"/>
            <a:ext cx="8229600" cy="5105400"/>
          </a:xfrm>
        </p:spPr>
        <p:txBody>
          <a:bodyPr/>
          <a:lstStyle/>
          <a:p>
            <a:r>
              <a:rPr lang="en-US" u="sng" dirty="0"/>
              <a:t>Solicitation</a:t>
            </a:r>
            <a:r>
              <a:rPr lang="en-US" dirty="0"/>
              <a:t>: the act of asking for or trying to obtain something from someone</a:t>
            </a:r>
          </a:p>
          <a:p>
            <a:r>
              <a:rPr lang="en-US" u="sng" dirty="0"/>
              <a:t>Maintenance</a:t>
            </a:r>
            <a:r>
              <a:rPr lang="en-US" dirty="0"/>
              <a:t>: the process of maintaining or preserving someone or something</a:t>
            </a:r>
          </a:p>
          <a:p>
            <a:r>
              <a:rPr lang="en-US" u="sng" dirty="0"/>
              <a:t>Commence</a:t>
            </a:r>
            <a:r>
              <a:rPr lang="en-US" dirty="0"/>
              <a:t>: begin; start</a:t>
            </a:r>
          </a:p>
          <a:p>
            <a:r>
              <a:rPr lang="en-US" u="sng" dirty="0"/>
              <a:t>Deceive</a:t>
            </a:r>
            <a:r>
              <a:rPr lang="en-US" dirty="0"/>
              <a:t>: </a:t>
            </a:r>
            <a:r>
              <a:rPr lang="en-US" dirty="0" smtClean="0"/>
              <a:t>cause to </a:t>
            </a:r>
            <a:r>
              <a:rPr lang="en-US" dirty="0"/>
              <a:t>believe something that is not true, typically in order to gain some personal advantage.</a:t>
            </a:r>
          </a:p>
          <a:p>
            <a:r>
              <a:rPr lang="en-US" u="sng" dirty="0"/>
              <a:t>Implications</a:t>
            </a:r>
            <a:r>
              <a:rPr lang="en-US" dirty="0"/>
              <a:t>: the conclusion that can be drawn from something, although it is not explicitly stated</a:t>
            </a:r>
          </a:p>
          <a:p>
            <a:r>
              <a:rPr lang="en-US" u="sng" dirty="0"/>
              <a:t>Diplomatic</a:t>
            </a:r>
            <a:r>
              <a:rPr lang="en-US" dirty="0"/>
              <a:t>: managing international </a:t>
            </a:r>
            <a:r>
              <a:rPr lang="en-US" dirty="0" smtClean="0"/>
              <a:t>relations in an effective way</a:t>
            </a:r>
            <a:endParaRPr lang="en-US" dirty="0"/>
          </a:p>
          <a:p>
            <a:pPr marL="0" indent="0">
              <a:buNone/>
            </a:pPr>
            <a:endParaRPr lang="en-US" dirty="0"/>
          </a:p>
        </p:txBody>
      </p:sp>
    </p:spTree>
    <p:extLst>
      <p:ext uri="{BB962C8B-B14F-4D97-AF65-F5344CB8AC3E}">
        <p14:creationId xmlns:p14="http://schemas.microsoft.com/office/powerpoint/2010/main" val="3946018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A Day of Infamy</a:t>
            </a:r>
            <a:endParaRPr lang="en-US" dirty="0"/>
          </a:p>
        </p:txBody>
      </p:sp>
      <p:sp>
        <p:nvSpPr>
          <p:cNvPr id="3" name="Content Placeholder 2"/>
          <p:cNvSpPr>
            <a:spLocks noGrp="1"/>
          </p:cNvSpPr>
          <p:nvPr>
            <p:ph idx="1"/>
          </p:nvPr>
        </p:nvSpPr>
        <p:spPr>
          <a:xfrm>
            <a:off x="457200" y="990601"/>
            <a:ext cx="8229600" cy="5334000"/>
          </a:xfrm>
        </p:spPr>
        <p:txBody>
          <a:bodyPr/>
          <a:lstStyle/>
          <a:p>
            <a:r>
              <a:rPr lang="en-US" sz="2800" u="sng" dirty="0" smtClean="0"/>
              <a:t>Onslaught</a:t>
            </a:r>
            <a:r>
              <a:rPr lang="en-US" sz="2800" dirty="0"/>
              <a:t>: a fierce or destructive attack</a:t>
            </a:r>
          </a:p>
          <a:p>
            <a:r>
              <a:rPr lang="en-US" sz="2800" u="sng" dirty="0" smtClean="0"/>
              <a:t>Premeditated</a:t>
            </a:r>
            <a:r>
              <a:rPr lang="en-US" sz="2800" dirty="0"/>
              <a:t>: think out or plan (an action, especially a crime) beforehand</a:t>
            </a:r>
          </a:p>
          <a:p>
            <a:r>
              <a:rPr lang="en-US" sz="2800" u="sng" dirty="0" smtClean="0"/>
              <a:t>Hostilities</a:t>
            </a:r>
            <a:r>
              <a:rPr lang="en-US" sz="2800" dirty="0"/>
              <a:t>: acts of warfare.</a:t>
            </a:r>
          </a:p>
          <a:p>
            <a:r>
              <a:rPr lang="en-US" sz="2800" u="sng" dirty="0" smtClean="0"/>
              <a:t>Treachery</a:t>
            </a:r>
            <a:r>
              <a:rPr lang="en-US" sz="2800" dirty="0"/>
              <a:t>: betrayal of trust; deceptive action or nature</a:t>
            </a:r>
          </a:p>
          <a:p>
            <a:r>
              <a:rPr lang="en-US" sz="2800" u="sng" dirty="0" smtClean="0"/>
              <a:t>Unprovoked</a:t>
            </a:r>
            <a:r>
              <a:rPr lang="en-US" sz="2800" dirty="0"/>
              <a:t>: (of an attack, or a display of aggression or emotion) not caused by anything done or said</a:t>
            </a:r>
          </a:p>
          <a:p>
            <a:pPr marL="0" indent="0">
              <a:buNone/>
            </a:pPr>
            <a:endParaRPr lang="en-US" dirty="0"/>
          </a:p>
        </p:txBody>
      </p:sp>
    </p:spTree>
    <p:extLst>
      <p:ext uri="{BB962C8B-B14F-4D97-AF65-F5344CB8AC3E}">
        <p14:creationId xmlns:p14="http://schemas.microsoft.com/office/powerpoint/2010/main" val="334846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382000" cy="1524000"/>
          </a:xfrm>
        </p:spPr>
        <p:txBody>
          <a:bodyPr>
            <a:normAutofit/>
          </a:bodyPr>
          <a:lstStyle/>
          <a:p>
            <a:pPr algn="ctr"/>
            <a:r>
              <a:rPr lang="en-US" sz="7200" b="1" dirty="0" smtClean="0"/>
              <a:t>WAR IN THE PACIFIC</a:t>
            </a:r>
            <a:endParaRPr lang="en-US" sz="72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latin typeface="Arial Black" pitchFamily="34" charset="0"/>
              </a:rPr>
              <a:t>The Allied Offensive</a:t>
            </a:r>
            <a:endParaRPr lang="en-US" b="1" dirty="0">
              <a:latin typeface="Arial Black" pitchFamily="34" charset="0"/>
            </a:endParaRPr>
          </a:p>
        </p:txBody>
      </p:sp>
      <p:sp>
        <p:nvSpPr>
          <p:cNvPr id="3" name="Content Placeholder 2"/>
          <p:cNvSpPr>
            <a:spLocks noGrp="1"/>
          </p:cNvSpPr>
          <p:nvPr>
            <p:ph idx="1"/>
          </p:nvPr>
        </p:nvSpPr>
        <p:spPr>
          <a:xfrm>
            <a:off x="457200" y="914401"/>
            <a:ext cx="8229600" cy="4953000"/>
          </a:xfrm>
        </p:spPr>
        <p:txBody>
          <a:bodyPr/>
          <a:lstStyle/>
          <a:p>
            <a:r>
              <a:rPr lang="en-US" sz="2800" b="1" dirty="0" smtClean="0"/>
              <a:t>Doolittle – Attack on Tokyo</a:t>
            </a:r>
          </a:p>
          <a:p>
            <a:r>
              <a:rPr lang="en-US" sz="2800" b="1" dirty="0" smtClean="0"/>
              <a:t>Battle of the Coral Sea/Battle of Midway</a:t>
            </a:r>
          </a:p>
          <a:p>
            <a:r>
              <a:rPr lang="en-US" sz="2800" b="1" dirty="0" smtClean="0"/>
              <a:t>General </a:t>
            </a:r>
            <a:r>
              <a:rPr lang="en-US" sz="2800" b="1" dirty="0"/>
              <a:t>Douglas </a:t>
            </a:r>
            <a:r>
              <a:rPr lang="en-US" sz="2800" b="1" dirty="0" smtClean="0"/>
              <a:t>MacArthur - </a:t>
            </a:r>
            <a:r>
              <a:rPr lang="en-US" sz="2800" dirty="0" smtClean="0"/>
              <a:t>“Island </a:t>
            </a:r>
            <a:r>
              <a:rPr lang="en-US" sz="2800" dirty="0"/>
              <a:t>Hopping”</a:t>
            </a:r>
          </a:p>
          <a:p>
            <a:pPr marL="273050" lvl="1" indent="-273050">
              <a:buClr>
                <a:srgbClr val="8CADAE"/>
              </a:buClr>
              <a:buSzPct val="95000"/>
            </a:pPr>
            <a:r>
              <a:rPr lang="en-US" sz="2800" b="1" dirty="0"/>
              <a:t>Battle of </a:t>
            </a:r>
            <a:r>
              <a:rPr lang="en-US" sz="2800" b="1" dirty="0" smtClean="0"/>
              <a:t>Guadalcanal - </a:t>
            </a:r>
            <a:r>
              <a:rPr lang="en-US" sz="2800" dirty="0"/>
              <a:t>“Island of Death”</a:t>
            </a:r>
          </a:p>
          <a:p>
            <a:pPr lvl="1"/>
            <a:r>
              <a:rPr lang="en-US" sz="2800" dirty="0" smtClean="0"/>
              <a:t>Allies Win</a:t>
            </a:r>
          </a:p>
          <a:p>
            <a:r>
              <a:rPr lang="en-US" sz="2800" b="1" dirty="0"/>
              <a:t>Allies destroyed Japanese Navy</a:t>
            </a:r>
          </a:p>
          <a:p>
            <a:r>
              <a:rPr lang="en-US" sz="2800" b="1" dirty="0" smtClean="0"/>
              <a:t>March </a:t>
            </a:r>
            <a:r>
              <a:rPr lang="en-US" sz="2800" b="1" dirty="0"/>
              <a:t>1945 – Allies took Iwo Jima</a:t>
            </a:r>
          </a:p>
          <a:p>
            <a:r>
              <a:rPr lang="en-US" sz="2800" b="1" dirty="0"/>
              <a:t>April 1945 – Allies took Okinawa</a:t>
            </a:r>
          </a:p>
          <a:p>
            <a:pPr marL="393700" lvl="1" indent="0">
              <a:buNone/>
            </a:pPr>
            <a:endParaRPr lang="en-US" sz="3200" dirty="0" smtClean="0"/>
          </a:p>
          <a:p>
            <a:pPr lvl="1"/>
            <a:endParaRPr lang="en-US" sz="3200" dirty="0"/>
          </a:p>
          <a:p>
            <a:pPr lvl="1"/>
            <a:endParaRPr lang="en-US" sz="3200" dirty="0"/>
          </a:p>
          <a:p>
            <a:pPr lvl="1"/>
            <a:endParaRPr lang="en-US" sz="20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399"/>
          </a:xfrm>
        </p:spPr>
        <p:txBody>
          <a:bodyPr>
            <a:normAutofit/>
          </a:bodyPr>
          <a:lstStyle/>
          <a:p>
            <a:pPr lvl="1">
              <a:buNone/>
            </a:pPr>
            <a:endParaRPr lang="en-US" dirty="0" smtClean="0"/>
          </a:p>
          <a:p>
            <a:pPr algn="ctr">
              <a:buNone/>
            </a:pPr>
            <a:r>
              <a:rPr lang="en-US" sz="4000" dirty="0" smtClean="0"/>
              <a:t>“</a:t>
            </a:r>
            <a:r>
              <a:rPr lang="en-US" sz="4000" i="1" dirty="0" smtClean="0"/>
              <a:t>Hell was red furry spiders as big as your fist,…enormous rats and bats everywhere, and rivers with waiting crocodiles.  Hell was the sour, foul smell of the squishy jungle, humidity that rotted a body within hours…Hell was an enemy…so fanatic that it used its own dead as booby traps.” – Ralph G. Martin </a:t>
            </a:r>
            <a:endParaRPr lang="en-US" sz="4000" i="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acific Area.jpg"/>
          <p:cNvPicPr>
            <a:picLocks noGrp="1" noChangeAspect="1"/>
          </p:cNvPicPr>
          <p:nvPr>
            <p:ph sz="quarter" idx="1"/>
          </p:nvPr>
        </p:nvPicPr>
        <p:blipFill>
          <a:blip r:embed="rId2" cstate="print"/>
          <a:stretch>
            <a:fillRect/>
          </a:stretch>
        </p:blipFill>
        <p:spPr>
          <a:xfrm>
            <a:off x="533400" y="0"/>
            <a:ext cx="8305800" cy="696500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8600" y="228600"/>
            <a:ext cx="8229600" cy="1143000"/>
          </a:xfrm>
        </p:spPr>
        <p:txBody>
          <a:bodyPr/>
          <a:lstStyle/>
          <a:p>
            <a:r>
              <a:rPr lang="en-US" sz="6000" b="1" dirty="0" smtClean="0"/>
              <a:t>German Aggression</a:t>
            </a:r>
          </a:p>
        </p:txBody>
      </p:sp>
      <p:sp>
        <p:nvSpPr>
          <p:cNvPr id="17410" name="Content Placeholder 2"/>
          <p:cNvSpPr>
            <a:spLocks noGrp="1"/>
          </p:cNvSpPr>
          <p:nvPr>
            <p:ph idx="1"/>
          </p:nvPr>
        </p:nvSpPr>
        <p:spPr>
          <a:xfrm>
            <a:off x="457200" y="1676399"/>
            <a:ext cx="8229600" cy="4648201"/>
          </a:xfrm>
        </p:spPr>
        <p:txBody>
          <a:bodyPr/>
          <a:lstStyle/>
          <a:p>
            <a:r>
              <a:rPr lang="en-US" sz="3200" dirty="0" smtClean="0"/>
              <a:t>Hitler DEFIED (went against) the Treaty of Versailles</a:t>
            </a:r>
          </a:p>
          <a:p>
            <a:pPr lvl="1"/>
            <a:r>
              <a:rPr lang="en-US" sz="3000" dirty="0" smtClean="0"/>
              <a:t>Hitler began to </a:t>
            </a:r>
            <a:r>
              <a:rPr lang="en-US" sz="3000" b="1" dirty="0" smtClean="0"/>
              <a:t>re-arm</a:t>
            </a:r>
            <a:r>
              <a:rPr lang="en-US" sz="3000" dirty="0" smtClean="0"/>
              <a:t> Germany (</a:t>
            </a:r>
            <a:r>
              <a:rPr lang="en-US" sz="3000" b="1" dirty="0" smtClean="0"/>
              <a:t>militarization</a:t>
            </a:r>
            <a:r>
              <a:rPr lang="en-US" sz="3000" dirty="0" smtClean="0"/>
              <a:t>) </a:t>
            </a:r>
          </a:p>
          <a:p>
            <a:pPr lvl="1"/>
            <a:r>
              <a:rPr lang="en-US" sz="3000" dirty="0" smtClean="0"/>
              <a:t>Hitler moved troops into the RHINELAND (Demilitarized Zone)</a:t>
            </a:r>
          </a:p>
          <a:p>
            <a:pPr lvl="1"/>
            <a:r>
              <a:rPr lang="en-US" sz="3000" dirty="0" smtClean="0"/>
              <a:t>Invaded </a:t>
            </a:r>
            <a:r>
              <a:rPr lang="en-US" sz="3000" dirty="0" err="1" smtClean="0"/>
              <a:t>Chechoslovakia</a:t>
            </a:r>
            <a:endParaRPr lang="en-US" sz="3000" dirty="0" smtClean="0"/>
          </a:p>
          <a:p>
            <a:pPr lvl="1"/>
            <a:r>
              <a:rPr lang="en-US" sz="3000" dirty="0" err="1" smtClean="0"/>
              <a:t>Anschluss</a:t>
            </a:r>
            <a:r>
              <a:rPr lang="en-US" sz="3000" dirty="0" smtClean="0"/>
              <a:t> – Union of Germany and Austria</a:t>
            </a:r>
          </a:p>
          <a:p>
            <a:pPr>
              <a:buFont typeface="Wingdings 2" pitchFamily="18" charset="2"/>
              <a:buNone/>
            </a:pPr>
            <a:endParaRPr lang="en-US" dirty="0" smtClean="0"/>
          </a:p>
          <a:p>
            <a:endParaRPr lang="en-US" dirty="0" smtClean="0"/>
          </a:p>
          <a:p>
            <a:endParaRPr lang="en-US" dirty="0" smtClean="0"/>
          </a:p>
        </p:txBody>
      </p:sp>
      <p:pic>
        <p:nvPicPr>
          <p:cNvPr id="17411" name="Picture 2" descr="http://www.fpp.co.uk/Hitler/images/Hitler_w_youngmen.jpg"/>
          <p:cNvPicPr>
            <a:picLocks noChangeAspect="1" noChangeArrowheads="1"/>
          </p:cNvPicPr>
          <p:nvPr/>
        </p:nvPicPr>
        <p:blipFill>
          <a:blip r:embed="rId2" cstate="print"/>
          <a:srcRect/>
          <a:stretch>
            <a:fillRect/>
          </a:stretch>
        </p:blipFill>
        <p:spPr bwMode="auto">
          <a:xfrm>
            <a:off x="6705600" y="0"/>
            <a:ext cx="2438400" cy="1728788"/>
          </a:xfrm>
          <a:prstGeom prst="rect">
            <a:avLst/>
          </a:prstGeom>
          <a:noFill/>
          <a:ln w="9525">
            <a:noFill/>
            <a:miter lim="800000"/>
            <a:headEnd/>
            <a:tailEnd/>
          </a:ln>
        </p:spPr>
      </p:pic>
      <p:sp>
        <p:nvSpPr>
          <p:cNvPr id="5" name="Rectangle 4"/>
          <p:cNvSpPr/>
          <p:nvPr/>
        </p:nvSpPr>
        <p:spPr>
          <a:xfrm>
            <a:off x="194841" y="5892892"/>
            <a:ext cx="8915400" cy="769441"/>
          </a:xfrm>
          <a:prstGeom prst="rect">
            <a:avLst/>
          </a:prstGeom>
          <a:noFill/>
        </p:spPr>
        <p:txBody>
          <a:bodyPr wrap="square">
            <a:spAutoFit/>
          </a:bodyPr>
          <a:lstStyle/>
          <a:p>
            <a:pPr algn="ctr" fontAlgn="auto">
              <a:spcBef>
                <a:spcPts val="0"/>
              </a:spcBef>
              <a:spcAft>
                <a:spcPts val="0"/>
              </a:spcAft>
              <a:defRPr/>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Still, the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League Did </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NOTHING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Leyte Island.jpg"/>
          <p:cNvPicPr>
            <a:picLocks noGrp="1" noChangeAspect="1"/>
          </p:cNvPicPr>
          <p:nvPr>
            <p:ph sz="quarter" idx="1"/>
          </p:nvPr>
        </p:nvPicPr>
        <p:blipFill>
          <a:blip r:embed="rId2" cstate="print"/>
          <a:stretch>
            <a:fillRect/>
          </a:stretch>
        </p:blipFill>
        <p:spPr>
          <a:xfrm>
            <a:off x="914400" y="0"/>
            <a:ext cx="6858000" cy="68580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4800" b="1" dirty="0" smtClean="0"/>
              <a:t>Japanese Surrender</a:t>
            </a:r>
            <a:endParaRPr lang="en-US" sz="4800" b="1" dirty="0"/>
          </a:p>
        </p:txBody>
      </p:sp>
      <p:sp>
        <p:nvSpPr>
          <p:cNvPr id="3" name="Content Placeholder 2"/>
          <p:cNvSpPr>
            <a:spLocks noGrp="1"/>
          </p:cNvSpPr>
          <p:nvPr>
            <p:ph sz="quarter" idx="1"/>
          </p:nvPr>
        </p:nvSpPr>
        <p:spPr>
          <a:xfrm>
            <a:off x="228600" y="914400"/>
            <a:ext cx="8610600" cy="5715000"/>
          </a:xfrm>
        </p:spPr>
        <p:txBody>
          <a:bodyPr>
            <a:normAutofit/>
          </a:bodyPr>
          <a:lstStyle/>
          <a:p>
            <a:r>
              <a:rPr lang="en-US" sz="3600" dirty="0" smtClean="0"/>
              <a:t>FDR Dies – Harry Truman becomes President</a:t>
            </a:r>
          </a:p>
          <a:p>
            <a:r>
              <a:rPr lang="en-US" sz="3600" dirty="0" smtClean="0"/>
              <a:t>Truman is advised on war</a:t>
            </a:r>
          </a:p>
          <a:p>
            <a:pPr lvl="1"/>
            <a:r>
              <a:rPr lang="en-US" sz="3200" dirty="0" smtClean="0"/>
              <a:t>Invasion of Japan would cost over 500,000 US lives</a:t>
            </a:r>
          </a:p>
          <a:p>
            <a:r>
              <a:rPr lang="en-US" sz="3400" dirty="0" smtClean="0"/>
              <a:t>President Truman issues ultimatum to Japan – Surrender or else… “Rain of Ruin from the air”</a:t>
            </a:r>
            <a:endParaRPr lang="en-US" sz="3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apanese aggression political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062934" cy="608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792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b="1" dirty="0" smtClean="0"/>
              <a:t>The A - Bomb</a:t>
            </a:r>
            <a:endParaRPr lang="en-US" b="1" dirty="0"/>
          </a:p>
        </p:txBody>
      </p:sp>
      <p:sp>
        <p:nvSpPr>
          <p:cNvPr id="3" name="Content Placeholder 2"/>
          <p:cNvSpPr>
            <a:spLocks noGrp="1"/>
          </p:cNvSpPr>
          <p:nvPr>
            <p:ph sz="quarter" idx="1"/>
          </p:nvPr>
        </p:nvSpPr>
        <p:spPr>
          <a:xfrm>
            <a:off x="457200" y="1219201"/>
            <a:ext cx="8229600" cy="5105400"/>
          </a:xfrm>
        </p:spPr>
        <p:txBody>
          <a:bodyPr/>
          <a:lstStyle/>
          <a:p>
            <a:pPr marL="0" indent="0">
              <a:buNone/>
            </a:pPr>
            <a:r>
              <a:rPr lang="en-US" b="1" u="sng" dirty="0" smtClean="0"/>
              <a:t>Manhattan Project </a:t>
            </a:r>
            <a:r>
              <a:rPr lang="en-US" dirty="0" smtClean="0"/>
              <a:t>– Secret U.S. team of scientists worked to create an ATOMIC BOMB</a:t>
            </a:r>
          </a:p>
          <a:p>
            <a:r>
              <a:rPr lang="en-US" dirty="0" smtClean="0"/>
              <a:t>Japanese do not respond to Truman’s ultimatum</a:t>
            </a:r>
          </a:p>
          <a:p>
            <a:r>
              <a:rPr lang="en-US" dirty="0" smtClean="0"/>
              <a:t>THE US DROPS TWO ATOMIC BOMBS ON JAPAN</a:t>
            </a:r>
          </a:p>
          <a:p>
            <a:pPr lvl="1"/>
            <a:r>
              <a:rPr lang="en-US" dirty="0" smtClean="0"/>
              <a:t>August 6, 1945 – Hiroshima</a:t>
            </a:r>
          </a:p>
          <a:p>
            <a:pPr lvl="1"/>
            <a:r>
              <a:rPr lang="en-US" dirty="0" smtClean="0"/>
              <a:t>August 9, 1945 - Nagasaki</a:t>
            </a:r>
          </a:p>
          <a:p>
            <a:pPr marL="0" indent="0">
              <a:buNone/>
            </a:pPr>
            <a:r>
              <a:rPr lang="en-US" dirty="0" smtClean="0"/>
              <a:t>IMPACT OF THE ATOMIC BOMB:</a:t>
            </a:r>
          </a:p>
          <a:p>
            <a:pPr lvl="1"/>
            <a:r>
              <a:rPr lang="en-US" dirty="0" smtClean="0"/>
              <a:t>Devastating, over 70,000 killed immediately in each city</a:t>
            </a:r>
          </a:p>
          <a:p>
            <a:pPr lvl="1"/>
            <a:r>
              <a:rPr lang="en-US" dirty="0" smtClean="0"/>
              <a:t>Total deaths related to bomb over 400,000</a:t>
            </a:r>
          </a:p>
          <a:p>
            <a:pPr lvl="1"/>
            <a:r>
              <a:rPr lang="en-US" dirty="0" smtClean="0"/>
              <a:t>September 2, 1945 – Japan Surrenders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Bomb 5.jpg"/>
          <p:cNvPicPr>
            <a:picLocks noGrp="1" noChangeAspect="1"/>
          </p:cNvPicPr>
          <p:nvPr>
            <p:ph sz="quarter" idx="1"/>
          </p:nvPr>
        </p:nvPicPr>
        <p:blipFill>
          <a:blip r:embed="rId2" cstate="print"/>
          <a:stretch>
            <a:fillRect/>
          </a:stretch>
        </p:blipFill>
        <p:spPr>
          <a:xfrm>
            <a:off x="381000" y="0"/>
            <a:ext cx="8382000" cy="6775451"/>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Bomb 1.jpg"/>
          <p:cNvPicPr>
            <a:picLocks noGrp="1" noChangeAspect="1"/>
          </p:cNvPicPr>
          <p:nvPr>
            <p:ph sz="quarter" idx="1"/>
          </p:nvPr>
        </p:nvPicPr>
        <p:blipFill>
          <a:blip r:embed="rId2" cstate="print"/>
          <a:stretch>
            <a:fillRect/>
          </a:stretch>
        </p:blipFill>
        <p:spPr>
          <a:xfrm>
            <a:off x="-1" y="0"/>
            <a:ext cx="9111459" cy="64008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A Bomb 4.jpg"/>
          <p:cNvPicPr>
            <a:picLocks noGrp="1" noChangeAspect="1"/>
          </p:cNvPicPr>
          <p:nvPr>
            <p:ph sz="quarter" idx="1"/>
          </p:nvPr>
        </p:nvPicPr>
        <p:blipFill>
          <a:blip r:embed="rId2" cstate="print"/>
          <a:stretch>
            <a:fillRect/>
          </a:stretch>
        </p:blipFill>
        <p:spPr>
          <a:xfrm>
            <a:off x="1940631" y="0"/>
            <a:ext cx="5298369" cy="67056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Hiroshima</a:t>
            </a:r>
            <a:endParaRPr lang="en-US" dirty="0"/>
          </a:p>
        </p:txBody>
      </p:sp>
      <p:pic>
        <p:nvPicPr>
          <p:cNvPr id="4" name="Content Placeholder 3" descr="A Bomb Hiroshima 1.jpg"/>
          <p:cNvPicPr>
            <a:picLocks noGrp="1" noChangeAspect="1"/>
          </p:cNvPicPr>
          <p:nvPr>
            <p:ph sz="quarter" idx="1"/>
          </p:nvPr>
        </p:nvPicPr>
        <p:blipFill>
          <a:blip r:embed="rId2" cstate="print"/>
          <a:stretch>
            <a:fillRect/>
          </a:stretch>
        </p:blipFill>
        <p:spPr>
          <a:xfrm>
            <a:off x="1143000" y="895084"/>
            <a:ext cx="7696200" cy="5781099"/>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Hiroshima</a:t>
            </a:r>
            <a:endParaRPr lang="en-US" dirty="0"/>
          </a:p>
        </p:txBody>
      </p:sp>
      <p:pic>
        <p:nvPicPr>
          <p:cNvPr id="4" name="Content Placeholder 3" descr="A Bomb Hiroshima 2.jpg"/>
          <p:cNvPicPr>
            <a:picLocks noGrp="1" noChangeAspect="1"/>
          </p:cNvPicPr>
          <p:nvPr>
            <p:ph sz="quarter" idx="1"/>
          </p:nvPr>
        </p:nvPicPr>
        <p:blipFill>
          <a:blip r:embed="rId2" cstate="print"/>
          <a:stretch>
            <a:fillRect/>
          </a:stretch>
        </p:blipFill>
        <p:spPr>
          <a:xfrm>
            <a:off x="838200" y="838200"/>
            <a:ext cx="7543800" cy="5914894"/>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772400" cy="3886200"/>
          </a:xfrm>
        </p:spPr>
        <p:txBody>
          <a:bodyPr>
            <a:normAutofit/>
          </a:bodyPr>
          <a:lstStyle/>
          <a:p>
            <a:r>
              <a:rPr lang="en-US" dirty="0" smtClean="0"/>
              <a:t>Nagasaki Before</a:t>
            </a:r>
            <a:br>
              <a:rPr lang="en-US" dirty="0" smtClean="0"/>
            </a:br>
            <a:r>
              <a:rPr lang="en-US" dirty="0" smtClean="0"/>
              <a:t/>
            </a:r>
            <a:br>
              <a:rPr lang="en-US" dirty="0" smtClean="0"/>
            </a:br>
            <a:r>
              <a:rPr lang="en-US" dirty="0" smtClean="0"/>
              <a:t>and After</a:t>
            </a:r>
            <a:endParaRPr lang="en-US" dirty="0"/>
          </a:p>
        </p:txBody>
      </p:sp>
      <p:pic>
        <p:nvPicPr>
          <p:cNvPr id="4" name="Content Placeholder 3" descr="A Bomb Nagasaki 2.jpg"/>
          <p:cNvPicPr>
            <a:picLocks noGrp="1" noChangeAspect="1"/>
          </p:cNvPicPr>
          <p:nvPr>
            <p:ph sz="quarter" idx="1"/>
          </p:nvPr>
        </p:nvPicPr>
        <p:blipFill>
          <a:blip r:embed="rId2" cstate="print"/>
          <a:stretch>
            <a:fillRect/>
          </a:stretch>
        </p:blipFill>
        <p:spPr>
          <a:xfrm>
            <a:off x="3505200" y="0"/>
            <a:ext cx="5257800" cy="665987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228600"/>
            <a:ext cx="8229600" cy="1143000"/>
          </a:xfrm>
        </p:spPr>
        <p:txBody>
          <a:bodyPr/>
          <a:lstStyle/>
          <a:p>
            <a:r>
              <a:rPr lang="en-US" b="1" dirty="0" smtClean="0"/>
              <a:t>GERMAN EXPANSION</a:t>
            </a:r>
          </a:p>
        </p:txBody>
      </p:sp>
      <p:sp>
        <p:nvSpPr>
          <p:cNvPr id="18434" name="Content Placeholder 2"/>
          <p:cNvSpPr>
            <a:spLocks noGrp="1"/>
          </p:cNvSpPr>
          <p:nvPr>
            <p:ph idx="1"/>
          </p:nvPr>
        </p:nvSpPr>
        <p:spPr/>
        <p:txBody>
          <a:bodyPr/>
          <a:lstStyle/>
          <a:p>
            <a:endParaRPr lang="en-US" dirty="0" smtClean="0"/>
          </a:p>
        </p:txBody>
      </p:sp>
      <p:pic>
        <p:nvPicPr>
          <p:cNvPr id="18435" name="Picture 2" descr="Map of the Rhineland Invasion, March 1936"/>
          <p:cNvPicPr>
            <a:picLocks noChangeAspect="1" noChangeArrowheads="1"/>
          </p:cNvPicPr>
          <p:nvPr/>
        </p:nvPicPr>
        <p:blipFill>
          <a:blip r:embed="rId2" cstate="print"/>
          <a:srcRect/>
          <a:stretch>
            <a:fillRect/>
          </a:stretch>
        </p:blipFill>
        <p:spPr bwMode="auto">
          <a:xfrm>
            <a:off x="0" y="1447800"/>
            <a:ext cx="9175751"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410200"/>
            <a:ext cx="7772400" cy="1143000"/>
          </a:xfrm>
        </p:spPr>
        <p:txBody>
          <a:bodyPr/>
          <a:lstStyle/>
          <a:p>
            <a:endParaRPr lang="en-US" dirty="0"/>
          </a:p>
        </p:txBody>
      </p:sp>
      <p:pic>
        <p:nvPicPr>
          <p:cNvPr id="4" name="Content Placeholder 3" descr="A Bomb Nagasaki 1.jpg"/>
          <p:cNvPicPr>
            <a:picLocks noGrp="1" noChangeAspect="1"/>
          </p:cNvPicPr>
          <p:nvPr>
            <p:ph sz="quarter" idx="1"/>
          </p:nvPr>
        </p:nvPicPr>
        <p:blipFill>
          <a:blip r:embed="rId2" cstate="print"/>
          <a:stretch>
            <a:fillRect/>
          </a:stretch>
        </p:blipFill>
        <p:spPr>
          <a:xfrm>
            <a:off x="533400" y="609600"/>
            <a:ext cx="8077200" cy="6002166"/>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Bomb 2.jpg"/>
          <p:cNvPicPr>
            <a:picLocks noGrp="1" noChangeAspect="1"/>
          </p:cNvPicPr>
          <p:nvPr>
            <p:ph sz="quarter" idx="1"/>
          </p:nvPr>
        </p:nvPicPr>
        <p:blipFill>
          <a:blip r:embed="rId2" cstate="print"/>
          <a:stretch>
            <a:fillRect/>
          </a:stretch>
        </p:blipFill>
        <p:spPr>
          <a:xfrm>
            <a:off x="0" y="0"/>
            <a:ext cx="8991600" cy="681863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Bomb 3.jpg"/>
          <p:cNvPicPr>
            <a:picLocks noGrp="1" noChangeAspect="1"/>
          </p:cNvPicPr>
          <p:nvPr>
            <p:ph sz="quarter" idx="1"/>
          </p:nvPr>
        </p:nvPicPr>
        <p:blipFill>
          <a:blip r:embed="rId2" cstate="print"/>
          <a:stretch>
            <a:fillRect/>
          </a:stretch>
        </p:blipFill>
        <p:spPr>
          <a:xfrm>
            <a:off x="0" y="381000"/>
            <a:ext cx="9065111" cy="60198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382000" cy="3505200"/>
          </a:xfrm>
        </p:spPr>
        <p:txBody>
          <a:bodyPr>
            <a:normAutofit/>
          </a:bodyPr>
          <a:lstStyle/>
          <a:p>
            <a:pPr algn="ctr"/>
            <a:r>
              <a:rPr lang="en-US" sz="7200" b="1" dirty="0" smtClean="0"/>
              <a:t>Aim:  How was WWII Won by the Allies?</a:t>
            </a:r>
            <a:br>
              <a:rPr lang="en-US" sz="7200" b="1" dirty="0" smtClean="0"/>
            </a:br>
            <a:r>
              <a:rPr lang="en-US" sz="7200" b="1" dirty="0" smtClean="0"/>
              <a:t>(European Theater)</a:t>
            </a:r>
            <a:endParaRPr lang="en-US" sz="72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WII MAP.jpg"/>
          <p:cNvPicPr>
            <a:picLocks noGrp="1" noChangeAspect="1"/>
          </p:cNvPicPr>
          <p:nvPr>
            <p:ph sz="quarter" idx="1"/>
          </p:nvPr>
        </p:nvPicPr>
        <p:blipFill>
          <a:blip r:embed="rId2" cstate="print"/>
          <a:stretch>
            <a:fillRect/>
          </a:stretch>
        </p:blipFill>
        <p:spPr>
          <a:xfrm>
            <a:off x="457200" y="0"/>
            <a:ext cx="8077200" cy="6771386"/>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1143000"/>
          </a:xfrm>
        </p:spPr>
        <p:txBody>
          <a:bodyPr>
            <a:normAutofit/>
          </a:bodyPr>
          <a:lstStyle/>
          <a:p>
            <a:r>
              <a:rPr lang="en-US" sz="4000" b="1" dirty="0" smtClean="0"/>
              <a:t>ALLIES ADD FRONTS TO THE WAR</a:t>
            </a:r>
            <a:endParaRPr lang="en-US" sz="4000" b="1" dirty="0"/>
          </a:p>
        </p:txBody>
      </p:sp>
      <p:sp>
        <p:nvSpPr>
          <p:cNvPr id="3" name="Content Placeholder 2"/>
          <p:cNvSpPr>
            <a:spLocks noGrp="1"/>
          </p:cNvSpPr>
          <p:nvPr>
            <p:ph idx="1"/>
          </p:nvPr>
        </p:nvSpPr>
        <p:spPr>
          <a:xfrm>
            <a:off x="381000" y="1066800"/>
            <a:ext cx="8305800" cy="5257800"/>
          </a:xfrm>
        </p:spPr>
        <p:txBody>
          <a:bodyPr>
            <a:normAutofit/>
          </a:bodyPr>
          <a:lstStyle/>
          <a:p>
            <a:pPr>
              <a:buNone/>
            </a:pPr>
            <a:endParaRPr lang="en-US" dirty="0" smtClean="0"/>
          </a:p>
          <a:p>
            <a:pPr lvl="1">
              <a:buNone/>
            </a:pPr>
            <a:endParaRPr lang="en-US" dirty="0" smtClean="0"/>
          </a:p>
        </p:txBody>
      </p:sp>
      <p:sp>
        <p:nvSpPr>
          <p:cNvPr id="4" name="Content Placeholder 2"/>
          <p:cNvSpPr txBox="1">
            <a:spLocks/>
          </p:cNvSpPr>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indent="-273050">
              <a:spcBef>
                <a:spcPct val="20000"/>
              </a:spcBef>
              <a:buClr>
                <a:srgbClr val="8CADAE"/>
              </a:buClr>
              <a:buSzPct val="95000"/>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NORTH AFRICA- </a:t>
            </a:r>
            <a:r>
              <a:rPr lang="en-US" sz="3200" dirty="0" smtClean="0">
                <a:latin typeface="+mn-lt"/>
              </a:rPr>
              <a:t>Operation </a:t>
            </a:r>
            <a:r>
              <a:rPr lang="en-US" sz="3200" dirty="0">
                <a:latin typeface="+mn-lt"/>
              </a:rPr>
              <a:t>Torch</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British –Gen. B. Montgomery (“Monty”)</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 – Dwight D. Eisenhower</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US/British Armies forced Axis surrender</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ITALY</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Allies conquer Sicily – Mussolini Out</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Allies Control – German Resistance</a:t>
            </a:r>
          </a:p>
          <a:p>
            <a:pPr marL="273050" marR="0" lvl="0" indent="-273050" algn="l" defTabSz="914400" rtl="0" eaLnBrk="1" fontAlgn="base" latinLnBrk="0" hangingPunct="1">
              <a:lnSpc>
                <a:spcPct val="100000"/>
              </a:lnSpc>
              <a:spcBef>
                <a:spcPct val="20000"/>
              </a:spcBef>
              <a:spcAft>
                <a:spcPct val="0"/>
              </a:spcAft>
              <a:buClr>
                <a:srgbClr val="8CADAE"/>
              </a:buClr>
              <a:buSzPct val="95000"/>
              <a:buFont typeface="Wingdings 2" pitchFamily="18" charset="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39763" marR="0" lvl="1" indent="-246063"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mmel.jpg"/>
          <p:cNvPicPr>
            <a:picLocks noGrp="1" noChangeAspect="1"/>
          </p:cNvPicPr>
          <p:nvPr>
            <p:ph sz="quarter" idx="1"/>
          </p:nvPr>
        </p:nvPicPr>
        <p:blipFill>
          <a:blip r:embed="rId2" cstate="print"/>
          <a:stretch>
            <a:fillRect/>
          </a:stretch>
        </p:blipFill>
        <p:spPr>
          <a:xfrm>
            <a:off x="990600" y="228600"/>
            <a:ext cx="7182274" cy="6477000"/>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isenhower Montgomery.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vasion of Italy.jpg"/>
          <p:cNvPicPr>
            <a:picLocks noGrp="1" noChangeAspect="1"/>
          </p:cNvPicPr>
          <p:nvPr>
            <p:ph sz="quarter" idx="1"/>
          </p:nvPr>
        </p:nvPicPr>
        <p:blipFill>
          <a:blip r:embed="rId2" cstate="print"/>
          <a:stretch>
            <a:fillRect/>
          </a:stretch>
        </p:blipFill>
        <p:spPr>
          <a:xfrm>
            <a:off x="1524000" y="0"/>
            <a:ext cx="5638800" cy="6757162"/>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Mussolini.jpg"/>
          <p:cNvPicPr>
            <a:picLocks noGrp="1" noChangeAspect="1"/>
          </p:cNvPicPr>
          <p:nvPr>
            <p:ph sz="quarter" idx="1"/>
          </p:nvPr>
        </p:nvPicPr>
        <p:blipFill>
          <a:blip r:embed="rId2" cstate="print"/>
          <a:stretch>
            <a:fillRect/>
          </a:stretch>
        </p:blipFill>
        <p:spPr>
          <a:xfrm>
            <a:off x="381000" y="0"/>
            <a:ext cx="8458200" cy="676656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838200"/>
          </a:xfrm>
        </p:spPr>
        <p:txBody>
          <a:bodyPr/>
          <a:lstStyle/>
          <a:p>
            <a:r>
              <a:rPr lang="en-US" sz="5400" b="1" dirty="0" smtClean="0">
                <a:solidFill>
                  <a:schemeClr val="tx1"/>
                </a:solidFill>
              </a:rPr>
              <a:t>The Rhineland</a:t>
            </a:r>
          </a:p>
        </p:txBody>
      </p:sp>
      <p:sp>
        <p:nvSpPr>
          <p:cNvPr id="19458" name="Content Placeholder 2"/>
          <p:cNvSpPr>
            <a:spLocks noGrp="1"/>
          </p:cNvSpPr>
          <p:nvPr>
            <p:ph idx="1"/>
          </p:nvPr>
        </p:nvSpPr>
        <p:spPr>
          <a:xfrm>
            <a:off x="228600" y="762000"/>
            <a:ext cx="8763000" cy="5791200"/>
          </a:xfrm>
        </p:spPr>
        <p:txBody>
          <a:bodyPr/>
          <a:lstStyle/>
          <a:p>
            <a:pPr>
              <a:buNone/>
            </a:pPr>
            <a:r>
              <a:rPr lang="en-US" b="1" dirty="0" smtClean="0"/>
              <a:t>GERMANY INVADED THE RHINELAND IN 1936</a:t>
            </a:r>
          </a:p>
          <a:p>
            <a:pPr>
              <a:buNone/>
            </a:pPr>
            <a:r>
              <a:rPr lang="en-US" sz="2000" b="1" dirty="0" smtClean="0"/>
              <a:t>What was the Rhineland and how did the League of Nations respond?</a:t>
            </a:r>
          </a:p>
          <a:p>
            <a:r>
              <a:rPr lang="en-US" sz="2400" dirty="0" smtClean="0"/>
              <a:t>The Rhineland was a </a:t>
            </a:r>
            <a:r>
              <a:rPr lang="en-US" sz="2400" b="1" dirty="0" smtClean="0"/>
              <a:t>strong industrial area</a:t>
            </a:r>
          </a:p>
          <a:p>
            <a:r>
              <a:rPr lang="en-US" sz="2400" dirty="0"/>
              <a:t>Again…the League of Nations did </a:t>
            </a:r>
            <a:r>
              <a:rPr lang="en-US" sz="2400" dirty="0" smtClean="0"/>
              <a:t>NOTHING (appeased)</a:t>
            </a:r>
          </a:p>
          <a:p>
            <a:pPr marL="0" indent="0">
              <a:buNone/>
            </a:pPr>
            <a:r>
              <a:rPr lang="en-US" sz="2000" b="1" dirty="0" smtClean="0"/>
              <a:t>Why did Germany want to control the Rhineland?</a:t>
            </a:r>
            <a:endParaRPr lang="en-US" sz="2000" dirty="0"/>
          </a:p>
          <a:p>
            <a:r>
              <a:rPr lang="en-US" sz="2400" dirty="0" smtClean="0"/>
              <a:t>Germany wants to use the </a:t>
            </a:r>
            <a:r>
              <a:rPr lang="en-US" sz="2400" b="1" dirty="0" smtClean="0"/>
              <a:t>resources and industry </a:t>
            </a:r>
            <a:r>
              <a:rPr lang="en-US" sz="2400" dirty="0" smtClean="0"/>
              <a:t>there</a:t>
            </a:r>
          </a:p>
          <a:p>
            <a:pPr marL="0" indent="0">
              <a:buNone/>
            </a:pPr>
            <a:r>
              <a:rPr lang="en-US" sz="2000" b="1" dirty="0" smtClean="0"/>
              <a:t>Why did France appease Germany?</a:t>
            </a:r>
            <a:endParaRPr lang="en-US" sz="2000" dirty="0" smtClean="0"/>
          </a:p>
          <a:p>
            <a:r>
              <a:rPr lang="en-US" sz="2400" dirty="0" smtClean="0"/>
              <a:t>France didn’t want WAR and APPEASED Germany - gave in to German aggression</a:t>
            </a:r>
          </a:p>
          <a:p>
            <a:pPr>
              <a:buNone/>
            </a:pPr>
            <a:r>
              <a:rPr lang="en-US" sz="2000" b="1" dirty="0" smtClean="0"/>
              <a:t>The German re-occupation of the Rhineland was a TURNING POINT:</a:t>
            </a:r>
          </a:p>
          <a:p>
            <a:pPr lvl="1"/>
            <a:r>
              <a:rPr lang="en-US" dirty="0" smtClean="0"/>
              <a:t>Strengthened Hitler’s (Germany’s) power</a:t>
            </a:r>
          </a:p>
          <a:p>
            <a:pPr lvl="1"/>
            <a:r>
              <a:rPr lang="en-US" dirty="0" smtClean="0"/>
              <a:t>SHIFTED the </a:t>
            </a:r>
            <a:r>
              <a:rPr lang="en-US" u="sng" dirty="0" smtClean="0"/>
              <a:t>balance of power</a:t>
            </a:r>
            <a:r>
              <a:rPr lang="en-US" dirty="0" smtClean="0"/>
              <a:t> in Europe</a:t>
            </a:r>
          </a:p>
          <a:p>
            <a:pPr lvl="1"/>
            <a:r>
              <a:rPr lang="en-US" dirty="0" smtClean="0"/>
              <a:t>The weak response of France and Britain encouraged Hitler</a:t>
            </a:r>
          </a:p>
          <a:p>
            <a:pPr lvl="1"/>
            <a:r>
              <a:rPr lang="en-US" dirty="0" smtClean="0"/>
              <a:t>Belgium and France were now open to attack</a:t>
            </a:r>
          </a:p>
          <a:p>
            <a:pPr lvl="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1524000"/>
          </a:xfrm>
        </p:spPr>
        <p:txBody>
          <a:bodyPr>
            <a:normAutofit/>
          </a:bodyPr>
          <a:lstStyle/>
          <a:p>
            <a:pPr algn="ctr"/>
            <a:r>
              <a:rPr lang="en-US" sz="7200" b="1" dirty="0" smtClean="0"/>
              <a:t>Allies Invade Europe</a:t>
            </a:r>
            <a:endParaRPr lang="en-US" sz="72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normAutofit/>
          </a:bodyPr>
          <a:lstStyle/>
          <a:p>
            <a:r>
              <a:rPr lang="en-US" dirty="0" smtClean="0"/>
              <a:t>D – Day: June 6, 1944</a:t>
            </a:r>
            <a:endParaRPr lang="en-US" dirty="0"/>
          </a:p>
        </p:txBody>
      </p:sp>
      <p:sp>
        <p:nvSpPr>
          <p:cNvPr id="3" name="Content Placeholder 2"/>
          <p:cNvSpPr>
            <a:spLocks noGrp="1"/>
          </p:cNvSpPr>
          <p:nvPr>
            <p:ph sz="quarter" idx="1"/>
          </p:nvPr>
        </p:nvSpPr>
        <p:spPr>
          <a:xfrm>
            <a:off x="533400" y="1066800"/>
            <a:ext cx="8153400" cy="4953000"/>
          </a:xfrm>
        </p:spPr>
        <p:txBody>
          <a:bodyPr>
            <a:normAutofit/>
          </a:bodyPr>
          <a:lstStyle/>
          <a:p>
            <a:r>
              <a:rPr lang="en-US" sz="4400" dirty="0" smtClean="0"/>
              <a:t>Known as </a:t>
            </a:r>
            <a:r>
              <a:rPr lang="en-US" sz="4400" i="1" dirty="0" smtClean="0"/>
              <a:t>Operation Overlord</a:t>
            </a:r>
          </a:p>
          <a:p>
            <a:pPr lvl="1"/>
            <a:r>
              <a:rPr lang="en-US" sz="3800" dirty="0" smtClean="0"/>
              <a:t>Largest land sea attack in History</a:t>
            </a:r>
          </a:p>
          <a:p>
            <a:pPr lvl="1"/>
            <a:r>
              <a:rPr lang="en-US" sz="3800" dirty="0" smtClean="0"/>
              <a:t>Allied attack on the beaches of France (Normandy)</a:t>
            </a:r>
          </a:p>
          <a:p>
            <a:pPr lvl="1"/>
            <a:r>
              <a:rPr lang="en-US" sz="3800" dirty="0" smtClean="0"/>
              <a:t>Many deaths but Allies (Gen. Patton) broke through German fortifications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DAY 1.jpg"/>
          <p:cNvPicPr>
            <a:picLocks noGrp="1" noChangeAspect="1"/>
          </p:cNvPicPr>
          <p:nvPr>
            <p:ph sz="quarter" idx="1"/>
          </p:nvPr>
        </p:nvPicPr>
        <p:blipFill>
          <a:blip r:embed="rId2" cstate="print"/>
          <a:stretch>
            <a:fillRect/>
          </a:stretch>
        </p:blipFill>
        <p:spPr>
          <a:xfrm>
            <a:off x="0" y="762000"/>
            <a:ext cx="9110505" cy="51816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DAY 2.jpg"/>
          <p:cNvPicPr>
            <a:picLocks noGrp="1" noChangeAspect="1"/>
          </p:cNvPicPr>
          <p:nvPr>
            <p:ph sz="quarter" idx="1"/>
          </p:nvPr>
        </p:nvPicPr>
        <p:blipFill>
          <a:blip r:embed="rId2" cstate="print"/>
          <a:stretch>
            <a:fillRect/>
          </a:stretch>
        </p:blipFill>
        <p:spPr>
          <a:xfrm>
            <a:off x="381000" y="-5210"/>
            <a:ext cx="8382000" cy="686321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DAY 3.jpg"/>
          <p:cNvPicPr>
            <a:picLocks noGrp="1" noChangeAspect="1"/>
          </p:cNvPicPr>
          <p:nvPr>
            <p:ph sz="quarter" idx="1"/>
          </p:nvPr>
        </p:nvPicPr>
        <p:blipFill>
          <a:blip r:embed="rId2" cstate="print"/>
          <a:stretch>
            <a:fillRect/>
          </a:stretch>
        </p:blipFill>
        <p:spPr>
          <a:xfrm>
            <a:off x="228600" y="0"/>
            <a:ext cx="8610600" cy="6793137"/>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DAY Germans.jpg"/>
          <p:cNvPicPr>
            <a:picLocks noGrp="1" noChangeAspect="1"/>
          </p:cNvPicPr>
          <p:nvPr>
            <p:ph sz="quarter" idx="1"/>
          </p:nvPr>
        </p:nvPicPr>
        <p:blipFill>
          <a:blip r:embed="rId2" cstate="print"/>
          <a:stretch>
            <a:fillRect/>
          </a:stretch>
        </p:blipFill>
        <p:spPr>
          <a:xfrm>
            <a:off x="152400" y="0"/>
            <a:ext cx="8991600" cy="6735526"/>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maha Beach.jpg"/>
          <p:cNvPicPr>
            <a:picLocks noGrp="1" noChangeAspect="1"/>
          </p:cNvPicPr>
          <p:nvPr>
            <p:ph sz="quarter" idx="1"/>
          </p:nvPr>
        </p:nvPicPr>
        <p:blipFill>
          <a:blip r:embed="rId2" cstate="print"/>
          <a:stretch>
            <a:fillRect/>
          </a:stretch>
        </p:blipFill>
        <p:spPr>
          <a:xfrm>
            <a:off x="0" y="1066800"/>
            <a:ext cx="9180576" cy="487680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DAY Landings.gif"/>
          <p:cNvPicPr>
            <a:picLocks noGrp="1" noChangeAspect="1"/>
          </p:cNvPicPr>
          <p:nvPr>
            <p:ph sz="quarter" idx="1"/>
          </p:nvPr>
        </p:nvPicPr>
        <p:blipFill>
          <a:blip r:embed="rId2" cstate="print"/>
          <a:stretch>
            <a:fillRect/>
          </a:stretch>
        </p:blipFill>
        <p:spPr>
          <a:xfrm>
            <a:off x="838200" y="0"/>
            <a:ext cx="6858000" cy="6858000"/>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lstStyle/>
          <a:p>
            <a:r>
              <a:rPr lang="en-US" b="1" dirty="0" smtClean="0"/>
              <a:t>Battle of the Bulge</a:t>
            </a:r>
            <a:endParaRPr lang="en-US" b="1" dirty="0"/>
          </a:p>
        </p:txBody>
      </p:sp>
      <p:sp>
        <p:nvSpPr>
          <p:cNvPr id="3" name="Content Placeholder 2"/>
          <p:cNvSpPr>
            <a:spLocks noGrp="1"/>
          </p:cNvSpPr>
          <p:nvPr>
            <p:ph sz="quarter" idx="1"/>
          </p:nvPr>
        </p:nvSpPr>
        <p:spPr>
          <a:xfrm>
            <a:off x="457200" y="1447800"/>
            <a:ext cx="8229600" cy="4572000"/>
          </a:xfrm>
        </p:spPr>
        <p:txBody>
          <a:bodyPr>
            <a:normAutofit/>
          </a:bodyPr>
          <a:lstStyle/>
          <a:p>
            <a:r>
              <a:rPr lang="en-US" sz="3200" dirty="0" smtClean="0"/>
              <a:t>Germans are now fighting a two-front war AGAIN, </a:t>
            </a:r>
            <a:r>
              <a:rPr lang="en-US" sz="3000" dirty="0" smtClean="0"/>
              <a:t>Allies (West) – Soviets (East)</a:t>
            </a:r>
          </a:p>
          <a:p>
            <a:r>
              <a:rPr lang="en-US" sz="3200" dirty="0" smtClean="0"/>
              <a:t>Hitler counter attacks the West</a:t>
            </a:r>
          </a:p>
          <a:p>
            <a:r>
              <a:rPr lang="en-US" sz="3200" dirty="0" smtClean="0"/>
              <a:t>Germans broke through American defense lines but had no reinforcements – Allies eventually win</a:t>
            </a:r>
            <a:endParaRPr lang="en-US" sz="32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tle of the Bulge 1.jpg"/>
          <p:cNvPicPr>
            <a:picLocks noGrp="1" noChangeAspect="1"/>
          </p:cNvPicPr>
          <p:nvPr>
            <p:ph sz="quarter" idx="1"/>
          </p:nvPr>
        </p:nvPicPr>
        <p:blipFill>
          <a:blip r:embed="rId2" cstate="print"/>
          <a:stretch>
            <a:fillRect/>
          </a:stretch>
        </p:blipFill>
        <p:spPr>
          <a:xfrm>
            <a:off x="304800" y="152400"/>
            <a:ext cx="8523443" cy="6553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Flow</Template>
  <TotalTime>2687</TotalTime>
  <Words>2981</Words>
  <Application>Microsoft Office PowerPoint</Application>
  <PresentationFormat>On-screen Show (4:3)</PresentationFormat>
  <Paragraphs>413</Paragraphs>
  <Slides>121</Slides>
  <Notes>8</Notes>
  <HiddenSlides>0</HiddenSlides>
  <MMClips>0</MMClips>
  <ScaleCrop>false</ScaleCrop>
  <HeadingPairs>
    <vt:vector size="4" baseType="variant">
      <vt:variant>
        <vt:lpstr>Theme</vt:lpstr>
      </vt:variant>
      <vt:variant>
        <vt:i4>2</vt:i4>
      </vt:variant>
      <vt:variant>
        <vt:lpstr>Slide Titles</vt:lpstr>
      </vt:variant>
      <vt:variant>
        <vt:i4>121</vt:i4>
      </vt:variant>
    </vt:vector>
  </HeadingPairs>
  <TitlesOfParts>
    <vt:vector size="123" baseType="lpstr">
      <vt:lpstr>Flow</vt:lpstr>
      <vt:lpstr>1_Flow</vt:lpstr>
      <vt:lpstr>     Why did the policy of appeasement fail to stop the aggression of Adolf Hitler and Benito Mussolini??</vt:lpstr>
      <vt:lpstr>What is appeasement? </vt:lpstr>
      <vt:lpstr>PowerPoint Presentation</vt:lpstr>
      <vt:lpstr>Italian Aggression</vt:lpstr>
      <vt:lpstr>Haile Selassie on Appeasement</vt:lpstr>
      <vt:lpstr>Source: Adolf Hitler, Speech on the Treaty of Versailles (1923). </vt:lpstr>
      <vt:lpstr>German Aggression</vt:lpstr>
      <vt:lpstr>GERMAN EXPANSION</vt:lpstr>
      <vt:lpstr>The Rhineland</vt:lpstr>
      <vt:lpstr>PowerPoint Presentation</vt:lpstr>
      <vt:lpstr>PowerPoint Presentation</vt:lpstr>
      <vt:lpstr>Democratic Nations Try To Preserve Peace</vt:lpstr>
      <vt:lpstr>PowerPoint Presentation</vt:lpstr>
      <vt:lpstr>PowerPoint Presentation</vt:lpstr>
      <vt:lpstr>The Third Reich 1937</vt:lpstr>
      <vt:lpstr>Anschluss</vt:lpstr>
      <vt:lpstr>Czechoslovakia</vt:lpstr>
      <vt:lpstr>GERMAN EXPANSION</vt:lpstr>
      <vt:lpstr>The Axis Powers</vt:lpstr>
      <vt:lpstr>The Munich Conference</vt:lpstr>
      <vt:lpstr>The Munich Conference </vt:lpstr>
      <vt:lpstr>Results of the Munich Conference</vt:lpstr>
      <vt:lpstr>PowerPoint Presentation</vt:lpstr>
      <vt:lpstr>PowerPoint Presentation</vt:lpstr>
      <vt:lpstr>PowerPoint Presentation</vt:lpstr>
      <vt:lpstr>PowerPoint Presentation</vt:lpstr>
      <vt:lpstr>Sir Winston Churchill did not agree…</vt:lpstr>
      <vt:lpstr>Hitler Wants More…</vt:lpstr>
      <vt:lpstr>Nazi-Soviet Non-Aggression Pact -1939</vt:lpstr>
      <vt:lpstr>Nazi-Soviet Non-Aggression Pact -1939</vt:lpstr>
      <vt:lpstr>PowerPoint Presentation</vt:lpstr>
      <vt:lpstr>PowerPoint Presentation</vt:lpstr>
      <vt:lpstr>The German Invasion of Poland</vt:lpstr>
      <vt:lpstr>World War II</vt:lpstr>
      <vt:lpstr>Key Terms</vt:lpstr>
      <vt:lpstr>WWI Aggression</vt:lpstr>
      <vt:lpstr>PowerPoint Presentation</vt:lpstr>
      <vt:lpstr>PowerPoint Presentation</vt:lpstr>
      <vt:lpstr>AXIS POWERS DOMINATE THE START OF THE WAR</vt:lpstr>
      <vt:lpstr>PowerPoint Presentation</vt:lpstr>
      <vt:lpstr>Fall of France (May 1940)</vt:lpstr>
      <vt:lpstr>PowerPoint Presentation</vt:lpstr>
      <vt:lpstr>PowerPoint Presentation</vt:lpstr>
      <vt:lpstr>PowerPoint Presentation</vt:lpstr>
      <vt:lpstr>Battle of Britain </vt:lpstr>
      <vt:lpstr>War in the Balkans</vt:lpstr>
      <vt:lpstr>PowerPoint Presentation</vt:lpstr>
      <vt:lpstr>PowerPoint Presentation</vt:lpstr>
      <vt:lpstr>PowerPoint Presentation</vt:lpstr>
      <vt:lpstr>Aim:  Why was the Battle of Stalingrad a turning point in WWII?</vt:lpstr>
      <vt:lpstr>Hitler Invades USSR</vt:lpstr>
      <vt:lpstr>Battle of Stalingrad</vt:lpstr>
      <vt:lpstr>Results of Stalingrad</vt:lpstr>
      <vt:lpstr>Aim: What was Japan’s role in WWII?</vt:lpstr>
      <vt:lpstr>PowerPoint Presentation</vt:lpstr>
      <vt:lpstr>Japanese Conquests</vt:lpstr>
      <vt:lpstr>PowerPoint Presentation</vt:lpstr>
      <vt:lpstr>PowerPoint Presentation</vt:lpstr>
      <vt:lpstr>Why were there tensions between the US and Japan?</vt:lpstr>
      <vt:lpstr>Aim:  Why did the US Get involved in WWII?</vt:lpstr>
      <vt:lpstr>Why did many Americans support the policy of isolationism?</vt:lpstr>
      <vt:lpstr>EARLY US INVOLVEMENT</vt:lpstr>
      <vt:lpstr>Surprise Attacks</vt:lpstr>
      <vt:lpstr>A Day of Infamy</vt:lpstr>
      <vt:lpstr>A Day of Infamy</vt:lpstr>
      <vt:lpstr>WAR IN THE PACIFIC</vt:lpstr>
      <vt:lpstr>The Allied Offensive</vt:lpstr>
      <vt:lpstr>PowerPoint Presentation</vt:lpstr>
      <vt:lpstr>PowerPoint Presentation</vt:lpstr>
      <vt:lpstr>PowerPoint Presentation</vt:lpstr>
      <vt:lpstr>Japanese Surrender</vt:lpstr>
      <vt:lpstr>PowerPoint Presentation</vt:lpstr>
      <vt:lpstr>The A - Bomb</vt:lpstr>
      <vt:lpstr>PowerPoint Presentation</vt:lpstr>
      <vt:lpstr>PowerPoint Presentation</vt:lpstr>
      <vt:lpstr>PowerPoint Presentation</vt:lpstr>
      <vt:lpstr>Hiroshima</vt:lpstr>
      <vt:lpstr>Hiroshima</vt:lpstr>
      <vt:lpstr>Nagasaki Before  and After</vt:lpstr>
      <vt:lpstr>PowerPoint Presentation</vt:lpstr>
      <vt:lpstr>PowerPoint Presentation</vt:lpstr>
      <vt:lpstr>PowerPoint Presentation</vt:lpstr>
      <vt:lpstr>Aim:  How was WWII Won by the Allies? (European Theater)</vt:lpstr>
      <vt:lpstr>PowerPoint Presentation</vt:lpstr>
      <vt:lpstr>ALLIES ADD FRONTS TO THE WAR</vt:lpstr>
      <vt:lpstr>PowerPoint Presentation</vt:lpstr>
      <vt:lpstr>PowerPoint Presentation</vt:lpstr>
      <vt:lpstr>PowerPoint Presentation</vt:lpstr>
      <vt:lpstr>PowerPoint Presentation</vt:lpstr>
      <vt:lpstr>Allies Invade Europe</vt:lpstr>
      <vt:lpstr>D – Day: June 6, 1944</vt:lpstr>
      <vt:lpstr>PowerPoint Presentation</vt:lpstr>
      <vt:lpstr>PowerPoint Presentation</vt:lpstr>
      <vt:lpstr>PowerPoint Presentation</vt:lpstr>
      <vt:lpstr>PowerPoint Presentation</vt:lpstr>
      <vt:lpstr>PowerPoint Presentation</vt:lpstr>
      <vt:lpstr>PowerPoint Presentation</vt:lpstr>
      <vt:lpstr>Battle of the Bulge</vt:lpstr>
      <vt:lpstr>PowerPoint Presentation</vt:lpstr>
      <vt:lpstr>PowerPoint Presentation</vt:lpstr>
      <vt:lpstr>V–E Day May 9, 1945</vt:lpstr>
      <vt:lpstr>Aim: Legacy of WWII</vt:lpstr>
      <vt:lpstr>Costs of World War II</vt:lpstr>
      <vt:lpstr>Europe is Destroyed</vt:lpstr>
      <vt:lpstr>THE HOLOCAUST</vt:lpstr>
      <vt:lpstr>Elie Wiesel - Night</vt:lpstr>
      <vt:lpstr>PowerPoint Presentation</vt:lpstr>
      <vt:lpstr>Nuremberg Trials</vt:lpstr>
      <vt:lpstr>Aim:  What was the impact of WWII?</vt:lpstr>
      <vt:lpstr>Agreements between the Allies</vt:lpstr>
      <vt:lpstr>Yalta Conference </vt:lpstr>
      <vt:lpstr>PowerPoint Presentation</vt:lpstr>
      <vt:lpstr>PowerPoint Presentation</vt:lpstr>
      <vt:lpstr>Potsdam Conference</vt:lpstr>
      <vt:lpstr>Postwar Rebuilding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the policy of appeasement fail to stop the aggression of Nazi Germany?</dc:title>
  <dc:creator>Nancy</dc:creator>
  <cp:lastModifiedBy>Sachem Central School District</cp:lastModifiedBy>
  <cp:revision>105</cp:revision>
  <dcterms:created xsi:type="dcterms:W3CDTF">2008-12-09T00:48:12Z</dcterms:created>
  <dcterms:modified xsi:type="dcterms:W3CDTF">2018-03-12T15:04:59Z</dcterms:modified>
</cp:coreProperties>
</file>