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0" r:id="rId4"/>
    <p:sldId id="271" r:id="rId5"/>
    <p:sldId id="257" r:id="rId6"/>
    <p:sldId id="258" r:id="rId7"/>
    <p:sldId id="259" r:id="rId8"/>
    <p:sldId id="260" r:id="rId9"/>
    <p:sldId id="261" r:id="rId10"/>
    <p:sldId id="262"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6110CE-4F69-418A-B3BA-5A47D5D4247B}"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110CE-4F69-418A-B3BA-5A47D5D4247B}"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110CE-4F69-418A-B3BA-5A47D5D4247B}"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110CE-4F69-418A-B3BA-5A47D5D4247B}"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110CE-4F69-418A-B3BA-5A47D5D4247B}"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6110CE-4F69-418A-B3BA-5A47D5D4247B}"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110CE-4F69-418A-B3BA-5A47D5D4247B}"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110CE-4F69-418A-B3BA-5A47D5D4247B}"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10CE-4F69-418A-B3BA-5A47D5D4247B}"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42DB2-41DF-4F39-B01C-9AC755E6CC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110CE-4F69-418A-B3BA-5A47D5D4247B}"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42DB2-41DF-4F39-B01C-9AC755E6CCD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6110CE-4F69-418A-B3BA-5A47D5D4247B}" type="datetimeFigureOut">
              <a:rPr lang="en-US" smtClean="0"/>
              <a:t>10/5/2018</a:t>
            </a:fld>
            <a:endParaRPr lang="en-US"/>
          </a:p>
        </p:txBody>
      </p:sp>
      <p:sp>
        <p:nvSpPr>
          <p:cNvPr id="9" name="Slide Number Placeholder 8"/>
          <p:cNvSpPr>
            <a:spLocks noGrp="1"/>
          </p:cNvSpPr>
          <p:nvPr>
            <p:ph type="sldNum" sz="quarter" idx="11"/>
          </p:nvPr>
        </p:nvSpPr>
        <p:spPr/>
        <p:txBody>
          <a:bodyPr/>
          <a:lstStyle/>
          <a:p>
            <a:fld id="{EE442DB2-41DF-4F39-B01C-9AC755E6CCD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E442DB2-41DF-4F39-B01C-9AC755E6CCD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F6110CE-4F69-418A-B3BA-5A47D5D4247B}" type="datetimeFigureOut">
              <a:rPr lang="en-US" smtClean="0"/>
              <a:t>10/5/2018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https://cl.castlelearning.com/Review/Courses/global/q1952-1.gif?v=20040225094548"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48600" cy="5867400"/>
          </a:xfrm>
        </p:spPr>
        <p:txBody>
          <a:bodyPr/>
          <a:lstStyle/>
          <a:p>
            <a:r>
              <a:rPr lang="en-US" b="1" u="sng" dirty="0" smtClean="0"/>
              <a:t>Unit 1 Exam </a:t>
            </a:r>
            <a:r>
              <a:rPr lang="en-US" b="1" u="sng" dirty="0" smtClean="0"/>
              <a:t>Review</a:t>
            </a:r>
            <a:r>
              <a:rPr lang="en-US" b="1" u="sng" dirty="0"/>
              <a:t/>
            </a:r>
            <a:br>
              <a:rPr lang="en-US" b="1" u="sng" dirty="0"/>
            </a:br>
            <a:r>
              <a:rPr lang="en-US" dirty="0" smtClean="0"/>
              <a:t>Historical Skills</a:t>
            </a:r>
            <a:br>
              <a:rPr lang="en-US" dirty="0" smtClean="0"/>
            </a:br>
            <a:r>
              <a:rPr lang="en-US" dirty="0" smtClean="0"/>
              <a:t>The World in 1750</a:t>
            </a:r>
            <a:r>
              <a:rPr lang="en-US" dirty="0" smtClean="0"/>
              <a:t/>
            </a:r>
            <a:br>
              <a:rPr lang="en-US" dirty="0" smtClean="0"/>
            </a:br>
            <a:r>
              <a:rPr lang="en-US" dirty="0" smtClean="0"/>
              <a:t>Age of Reason</a:t>
            </a:r>
            <a:br>
              <a:rPr lang="en-US" dirty="0" smtClean="0"/>
            </a:br>
            <a:r>
              <a:rPr lang="en-US" dirty="0" smtClean="0"/>
              <a:t>Age of </a:t>
            </a:r>
            <a:r>
              <a:rPr lang="en-US" dirty="0" smtClean="0"/>
              <a:t>Revolution</a:t>
            </a:r>
            <a:br>
              <a:rPr lang="en-US" dirty="0" smtClean="0"/>
            </a:br>
            <a:r>
              <a:rPr lang="en-US" dirty="0" smtClean="0"/>
              <a:t>Age of Nationalism</a:t>
            </a:r>
            <a:endParaRPr lang="en-US" dirty="0"/>
          </a:p>
        </p:txBody>
      </p:sp>
    </p:spTree>
    <p:extLst>
      <p:ext uri="{BB962C8B-B14F-4D97-AF65-F5344CB8AC3E}">
        <p14:creationId xmlns:p14="http://schemas.microsoft.com/office/powerpoint/2010/main" val="76642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838200"/>
          </a:xfrm>
        </p:spPr>
        <p:txBody>
          <a:bodyPr/>
          <a:lstStyle/>
          <a:p>
            <a:r>
              <a:rPr lang="en-US" dirty="0" smtClean="0"/>
              <a:t>Latin American Revolutions</a:t>
            </a:r>
            <a:endParaRPr lang="en-US" dirty="0"/>
          </a:p>
        </p:txBody>
      </p:sp>
      <p:sp>
        <p:nvSpPr>
          <p:cNvPr id="3" name="Content Placeholder 2"/>
          <p:cNvSpPr>
            <a:spLocks noGrp="1"/>
          </p:cNvSpPr>
          <p:nvPr>
            <p:ph idx="1"/>
          </p:nvPr>
        </p:nvSpPr>
        <p:spPr>
          <a:xfrm>
            <a:off x="228600" y="838200"/>
            <a:ext cx="7848600" cy="5562600"/>
          </a:xfrm>
        </p:spPr>
        <p:txBody>
          <a:bodyPr/>
          <a:lstStyle/>
          <a:p>
            <a:pPr marL="114300" lvl="0" indent="0">
              <a:buNone/>
            </a:pPr>
            <a:r>
              <a:rPr lang="en-US" sz="2400" b="1" dirty="0"/>
              <a:t>Causes of Latin American Revolutions</a:t>
            </a:r>
            <a:endParaRPr lang="en-US" sz="2000" b="1" dirty="0"/>
          </a:p>
          <a:p>
            <a:pPr lvl="1"/>
            <a:r>
              <a:rPr lang="en-US" sz="2400" dirty="0"/>
              <a:t>Enlightenment ideas</a:t>
            </a:r>
            <a:endParaRPr lang="en-US" dirty="0"/>
          </a:p>
          <a:p>
            <a:pPr lvl="1"/>
            <a:r>
              <a:rPr lang="en-US" sz="2400" dirty="0"/>
              <a:t>American and French Revolutions</a:t>
            </a:r>
            <a:endParaRPr lang="en-US" dirty="0"/>
          </a:p>
          <a:p>
            <a:pPr lvl="1"/>
            <a:r>
              <a:rPr lang="en-US" sz="2400" dirty="0"/>
              <a:t>Social Injustices</a:t>
            </a:r>
            <a:endParaRPr lang="en-US" dirty="0"/>
          </a:p>
          <a:p>
            <a:pPr lvl="1"/>
            <a:r>
              <a:rPr lang="en-US" sz="2400" dirty="0"/>
              <a:t>Leaders:</a:t>
            </a:r>
            <a:endParaRPr lang="en-US" dirty="0"/>
          </a:p>
          <a:p>
            <a:pPr lvl="2"/>
            <a:r>
              <a:rPr lang="en-US" sz="2000" dirty="0"/>
              <a:t>Toussaint </a:t>
            </a:r>
            <a:r>
              <a:rPr lang="en-US" sz="2000" dirty="0" err="1"/>
              <a:t>L’Ouverture</a:t>
            </a:r>
            <a:r>
              <a:rPr lang="en-US" sz="2000" dirty="0"/>
              <a:t>-Haiti</a:t>
            </a:r>
            <a:endParaRPr lang="en-US" dirty="0"/>
          </a:p>
          <a:p>
            <a:pPr lvl="2"/>
            <a:r>
              <a:rPr lang="en-US" sz="2000" dirty="0"/>
              <a:t>Simon Bolivar-Venezuela, Peru, Colombia</a:t>
            </a:r>
            <a:endParaRPr lang="en-US" dirty="0"/>
          </a:p>
          <a:p>
            <a:pPr lvl="2"/>
            <a:r>
              <a:rPr lang="en-US" sz="2000" dirty="0"/>
              <a:t>Jose de San Martin-Chile</a:t>
            </a:r>
            <a:endParaRPr lang="en-US" dirty="0"/>
          </a:p>
          <a:p>
            <a:pPr lvl="2"/>
            <a:r>
              <a:rPr lang="en-US" sz="2000" dirty="0"/>
              <a:t>Dom Pedro-Brazil</a:t>
            </a:r>
            <a:endParaRPr lang="en-US" dirty="0"/>
          </a:p>
          <a:p>
            <a:pPr lvl="2"/>
            <a:r>
              <a:rPr lang="en-US" sz="2000" dirty="0"/>
              <a:t>Mexican Revolution</a:t>
            </a:r>
            <a:endParaRPr lang="en-US" dirty="0"/>
          </a:p>
          <a:p>
            <a:pPr lvl="3"/>
            <a:r>
              <a:rPr lang="en-US" sz="1800" dirty="0"/>
              <a:t>Father Hidalgo, Emilio Zapata, </a:t>
            </a:r>
            <a:r>
              <a:rPr lang="en-US" sz="1800" dirty="0" err="1"/>
              <a:t>Pancho</a:t>
            </a:r>
            <a:r>
              <a:rPr lang="en-US" sz="1800" dirty="0"/>
              <a:t> Villa</a:t>
            </a:r>
            <a:endParaRPr lang="en-US" dirty="0"/>
          </a:p>
          <a:p>
            <a:pPr lvl="0"/>
            <a:r>
              <a:rPr lang="en-US" sz="2400" b="1" dirty="0"/>
              <a:t>Effects of Latin American Revolutions</a:t>
            </a:r>
            <a:endParaRPr lang="en-US" sz="2000" b="1" dirty="0"/>
          </a:p>
          <a:p>
            <a:pPr lvl="1"/>
            <a:r>
              <a:rPr lang="en-US" dirty="0"/>
              <a:t>Independence from European nations</a:t>
            </a:r>
            <a:endParaRPr lang="en-US" sz="1800" dirty="0"/>
          </a:p>
          <a:p>
            <a:endParaRPr lang="en-US" dirty="0"/>
          </a:p>
        </p:txBody>
      </p:sp>
    </p:spTree>
    <p:extLst>
      <p:ext uri="{BB962C8B-B14F-4D97-AF65-F5344CB8AC3E}">
        <p14:creationId xmlns:p14="http://schemas.microsoft.com/office/powerpoint/2010/main" val="781194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Nationalism</a:t>
            </a:r>
            <a:endParaRPr lang="en-US" dirty="0"/>
          </a:p>
        </p:txBody>
      </p:sp>
      <p:sp>
        <p:nvSpPr>
          <p:cNvPr id="3" name="Content Placeholder 2"/>
          <p:cNvSpPr>
            <a:spLocks noGrp="1"/>
          </p:cNvSpPr>
          <p:nvPr>
            <p:ph idx="1"/>
          </p:nvPr>
        </p:nvSpPr>
        <p:spPr/>
        <p:txBody>
          <a:bodyPr>
            <a:normAutofit/>
          </a:bodyPr>
          <a:lstStyle/>
          <a:p>
            <a:pPr marL="114300" indent="0">
              <a:buNone/>
            </a:pPr>
            <a:r>
              <a:rPr lang="en-US" u="sng" dirty="0"/>
              <a:t>Nationalist Leaders</a:t>
            </a:r>
            <a:endParaRPr lang="en-US" dirty="0"/>
          </a:p>
          <a:p>
            <a:pPr marL="114300" indent="0">
              <a:buNone/>
            </a:pPr>
            <a:r>
              <a:rPr lang="en-US" sz="2800" dirty="0" smtClean="0"/>
              <a:t>Germany:</a:t>
            </a:r>
            <a:r>
              <a:rPr lang="en-US" sz="2800" dirty="0"/>
              <a:t> </a:t>
            </a:r>
            <a:r>
              <a:rPr lang="en-US" sz="2800" dirty="0" smtClean="0"/>
              <a:t>Otto Von Bismarck</a:t>
            </a:r>
          </a:p>
          <a:p>
            <a:pPr marL="114300" indent="0">
              <a:buNone/>
            </a:pPr>
            <a:endParaRPr lang="en-US" sz="2800" u="sng" dirty="0" smtClean="0"/>
          </a:p>
          <a:p>
            <a:pPr marL="114300" indent="0">
              <a:buNone/>
            </a:pPr>
            <a:r>
              <a:rPr lang="en-US" sz="2800" u="sng" dirty="0" smtClean="0"/>
              <a:t>Blood and Iron</a:t>
            </a:r>
            <a:r>
              <a:rPr lang="en-US" sz="2800" dirty="0" smtClean="0"/>
              <a:t> – Unify Germany by building a powerful military state and fighting for UNITY.</a:t>
            </a:r>
            <a:endParaRPr lang="en-US" sz="2800" dirty="0"/>
          </a:p>
          <a:p>
            <a:pPr marL="114300" indent="0">
              <a:buNone/>
            </a:pPr>
            <a:endParaRPr lang="en-US" sz="2800" dirty="0" smtClean="0"/>
          </a:p>
          <a:p>
            <a:pPr marL="114300" indent="0">
              <a:buNone/>
            </a:pPr>
            <a:r>
              <a:rPr lang="en-US" sz="2800" dirty="0" smtClean="0"/>
              <a:t>Italy: Giuseppe Mazzini (The Soul), Giuseppe Garibaldi (The Sword), Count Camillo Cavour (The Brains)</a:t>
            </a:r>
            <a:endParaRPr lang="en-US" sz="2800" dirty="0"/>
          </a:p>
          <a:p>
            <a:r>
              <a:rPr lang="en-US" sz="2800" b="1" dirty="0"/>
              <a:t> </a:t>
            </a:r>
            <a:endParaRPr lang="en-US" sz="2800" dirty="0"/>
          </a:p>
          <a:p>
            <a:pPr marL="114300" indent="0">
              <a:buNone/>
            </a:pPr>
            <a:endParaRPr lang="en-US" dirty="0"/>
          </a:p>
        </p:txBody>
      </p:sp>
    </p:spTree>
    <p:extLst>
      <p:ext uri="{BB962C8B-B14F-4D97-AF65-F5344CB8AC3E}">
        <p14:creationId xmlns:p14="http://schemas.microsoft.com/office/powerpoint/2010/main" val="33411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Ideas – Nationalism</a:t>
            </a:r>
            <a:endParaRPr lang="en-US" dirty="0"/>
          </a:p>
        </p:txBody>
      </p:sp>
      <p:sp>
        <p:nvSpPr>
          <p:cNvPr id="3" name="Content Placeholder 2"/>
          <p:cNvSpPr>
            <a:spLocks noGrp="1"/>
          </p:cNvSpPr>
          <p:nvPr>
            <p:ph idx="1"/>
          </p:nvPr>
        </p:nvSpPr>
        <p:spPr/>
        <p:txBody>
          <a:bodyPr/>
          <a:lstStyle/>
          <a:p>
            <a:r>
              <a:rPr lang="en-US" dirty="0" smtClean="0"/>
              <a:t>Nationalism can be a powerful force for UNITY</a:t>
            </a:r>
          </a:p>
          <a:p>
            <a:pPr lvl="1"/>
            <a:r>
              <a:rPr lang="en-US" dirty="0" smtClean="0"/>
              <a:t>Germany and Italy are UNITED by Nationalism</a:t>
            </a:r>
            <a:endParaRPr lang="en-US" dirty="0"/>
          </a:p>
          <a:p>
            <a:r>
              <a:rPr lang="en-US" dirty="0" smtClean="0"/>
              <a:t>Nationalism can be a powerful force for DIVISION</a:t>
            </a:r>
          </a:p>
          <a:p>
            <a:pPr lvl="1"/>
            <a:r>
              <a:rPr lang="en-US" dirty="0" smtClean="0"/>
              <a:t>Balkans – “Powder Keg of Nationalistic/Ethnic Tension</a:t>
            </a:r>
          </a:p>
          <a:p>
            <a:pPr lvl="1"/>
            <a:r>
              <a:rPr lang="en-US" dirty="0" smtClean="0"/>
              <a:t>Austro-Hungarian Empire</a:t>
            </a:r>
          </a:p>
          <a:p>
            <a:pPr lvl="1"/>
            <a:r>
              <a:rPr lang="en-US" dirty="0" smtClean="0"/>
              <a:t>Ottoman Empire (Multi-National Empire)</a:t>
            </a:r>
          </a:p>
          <a:p>
            <a:r>
              <a:rPr lang="en-US" dirty="0" smtClean="0"/>
              <a:t>Common culture, values, language, religion can bond people together</a:t>
            </a:r>
          </a:p>
          <a:p>
            <a:r>
              <a:rPr lang="en-US" dirty="0" smtClean="0"/>
              <a:t>Nationalism causes people to fight for independence or revolt against oppressive Governments.</a:t>
            </a:r>
            <a:endParaRPr lang="en-US" dirty="0"/>
          </a:p>
          <a:p>
            <a:r>
              <a:rPr lang="en-US" dirty="0" smtClean="0"/>
              <a:t>Nationalism leads to CONFLICT in Europe</a:t>
            </a:r>
          </a:p>
        </p:txBody>
      </p:sp>
    </p:spTree>
    <p:extLst>
      <p:ext uri="{BB962C8B-B14F-4D97-AF65-F5344CB8AC3E}">
        <p14:creationId xmlns:p14="http://schemas.microsoft.com/office/powerpoint/2010/main" val="78428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4288" y="14288"/>
            <a:ext cx="9129712" cy="68437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rPr>
              <a:t>“. . . . The work of Toussaint, Dessalines, Christophe, and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Pétion</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endures in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Hayti</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[Haiti], but what they did went far, far beyond the boundaries of the island. The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Haytian</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revolution has had a profound influence on the history of the nineteenth century. . . . So far the negative aspect. There were others more positive.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Hayti</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gave the impulse to and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subsidised</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[supported] the first national revolutions in Spanish America. When the Spanish American colonies saw that such a small and weak community could win and keep its freedom, they took courage to fight for their own emancipation from European imperialism. In dark days, Bolivar the Liberator, ill and in distress, was welcomed by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Pétion</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nursed to health and given courage to lead the struggling nationalities against Spain. He failed and returned to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Hayti</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He was once again befriended.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Pétion</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supplied him with arms, munitions, men, money, and printing material, and thus fortified he left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Hayti</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to begin the campaign which ended in the emancipation of the Five States. </a:t>
            </a:r>
            <a:r>
              <a:rPr kumimoji="0" lang="en-US" altLang="en-US" sz="2400" b="0" i="0" u="none" strike="noStrike" cap="none" normalizeH="0" baseline="0" dirty="0" err="1" smtClean="0">
                <a:ln>
                  <a:noFill/>
                </a:ln>
                <a:solidFill>
                  <a:srgbClr val="000000"/>
                </a:solidFill>
                <a:effectLst/>
                <a:latin typeface="Times New Roman" panose="02020603050405020304" pitchFamily="18" charset="0"/>
              </a:rPr>
              <a:t>Pétion</a:t>
            </a:r>
            <a:r>
              <a:rPr kumimoji="0" lang="en-US" altLang="en-US" sz="2400" b="0" i="0" u="none" strike="noStrike" cap="none" normalizeH="0" baseline="0" dirty="0" smtClean="0">
                <a:ln>
                  <a:noFill/>
                </a:ln>
                <a:solidFill>
                  <a:srgbClr val="000000"/>
                </a:solidFill>
                <a:effectLst/>
                <a:latin typeface="Times New Roman" panose="02020603050405020304" pitchFamily="18" charset="0"/>
              </a:rPr>
              <a:t> asked nothing in return but the freedom of the slaves. . . .”</a:t>
            </a:r>
            <a:r>
              <a:rPr kumimoji="0" lang="en-US" altLang="en-US" sz="2400" b="0" i="1" u="none" strike="noStrike" cap="none" normalizeH="0" baseline="0" dirty="0" smtClean="0">
                <a:ln>
                  <a:noFill/>
                </a:ln>
                <a:solidFill>
                  <a:srgbClr val="000000"/>
                </a:solidFill>
                <a:effectLst/>
                <a:latin typeface="Times New Roman" panose="02020603050405020304" pitchFamily="18" charset="0"/>
              </a:rPr>
              <a:t>C. L. R. James has stated that the success of the Haitian Revolution was almost entirely the result of the leadership of Toussaint </a:t>
            </a:r>
            <a:r>
              <a:rPr kumimoji="0" lang="en-US" altLang="en-US" sz="2400" b="0" i="1" u="none" strike="noStrike" cap="none" normalizeH="0" baseline="0" dirty="0" err="1" smtClean="0">
                <a:ln>
                  <a:noFill/>
                </a:ln>
                <a:solidFill>
                  <a:srgbClr val="000000"/>
                </a:solidFill>
                <a:effectLst/>
                <a:latin typeface="Times New Roman" panose="02020603050405020304" pitchFamily="18" charset="0"/>
              </a:rPr>
              <a:t>L’Ouverture</a:t>
            </a:r>
            <a:r>
              <a:rPr kumimoji="0" lang="en-US" altLang="en-US" sz="2400" b="0" i="1" u="none" strike="noStrike" cap="none" normalizeH="0" baseline="0" dirty="0" smtClean="0">
                <a:ln>
                  <a:noFill/>
                </a:ln>
                <a:solidFill>
                  <a:srgbClr val="000000"/>
                </a:solidFill>
                <a:effectLst/>
                <a:latin typeface="Times New Roman" panose="02020603050405020304" pitchFamily="18" charset="0"/>
              </a:rPr>
              <a:t>.</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1919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l.castlelearning.com/Review/Courses/global/q2526.gif?v=200806250629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9955"/>
            <a:ext cx="6699250" cy="674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6417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4288" y="14288"/>
            <a:ext cx="9129712" cy="68437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rPr>
              <a:t>We are moreover neither Indians nor Europeans, but a race halfway between the legitimate owners of the land and the Spanish usurpers—in short, being Americans by birth and endowed with rights for Europe—find ourselves forced to defend these rights against the natives while maintaining our position in the land against the intrusion of the invaders.  Thus we find ourselves in the most extraordinary and complicated situation…The idea of merging the entire New World into a single nation with a single unifying principle to provide coherence to the parts and to the whole is both grandiose and impractical.  Because it has a common origin, a common language, similar customs, and one religion, we might conclude that it should be possible for a single government to oversee a federation of different states to eventually emerge.  However, this is not possible because America is divided by remote climates, diverse geographies, conflicting interests and dissimilar characteristics.  </a:t>
            </a:r>
          </a:p>
          <a:p>
            <a:pPr marL="0" marR="0" lvl="0" indent="0" algn="l" defTabSz="914400" rtl="0" eaLnBrk="0" fontAlgn="base" latinLnBrk="0" hangingPunct="0">
              <a:lnSpc>
                <a:spcPct val="100000"/>
              </a:lnSpc>
              <a:spcBef>
                <a:spcPts val="500"/>
              </a:spcBef>
              <a:spcAft>
                <a:spcPts val="500"/>
              </a:spcAft>
              <a:buClrTx/>
              <a:buSzTx/>
              <a:buFontTx/>
              <a:buNone/>
              <a:tabLst/>
            </a:pPr>
            <a:r>
              <a:rPr kumimoji="0" lang="en-US" altLang="en-US" sz="2400" b="0" i="1" u="none" strike="noStrike" cap="none" normalizeH="0" baseline="0" dirty="0" smtClean="0">
                <a:ln>
                  <a:noFill/>
                </a:ln>
                <a:solidFill>
                  <a:srgbClr val="000000"/>
                </a:solidFill>
                <a:effectLst/>
                <a:latin typeface="Times New Roman" panose="02020603050405020304" pitchFamily="18" charset="0"/>
              </a:rPr>
              <a:t>Source:  Jamaican Letter, Simon Bolivar 1815.</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308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l.castlelearning.com/Review/Courses/global/q1952-1.gif?v=20040225094548"/>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828800" y="0"/>
            <a:ext cx="5635625" cy="68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67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838200"/>
          </a:xfrm>
        </p:spPr>
        <p:txBody>
          <a:bodyPr/>
          <a:lstStyle/>
          <a:p>
            <a:r>
              <a:rPr lang="en-US" dirty="0" smtClean="0"/>
              <a:t>Unit </a:t>
            </a:r>
            <a:r>
              <a:rPr lang="en-US" dirty="0" smtClean="0"/>
              <a:t>1 &amp; 2 </a:t>
            </a:r>
            <a:r>
              <a:rPr lang="en-US" dirty="0" smtClean="0"/>
              <a:t>Topics</a:t>
            </a:r>
            <a:endParaRPr lang="en-US" dirty="0"/>
          </a:p>
        </p:txBody>
      </p:sp>
      <p:sp>
        <p:nvSpPr>
          <p:cNvPr id="3" name="Content Placeholder 2"/>
          <p:cNvSpPr>
            <a:spLocks noGrp="1"/>
          </p:cNvSpPr>
          <p:nvPr>
            <p:ph idx="1"/>
          </p:nvPr>
        </p:nvSpPr>
        <p:spPr>
          <a:xfrm>
            <a:off x="457200" y="685800"/>
            <a:ext cx="8153400" cy="6172200"/>
          </a:xfrm>
        </p:spPr>
        <p:txBody>
          <a:bodyPr>
            <a:normAutofit fontScale="92500" lnSpcReduction="10000"/>
          </a:bodyPr>
          <a:lstStyle/>
          <a:p>
            <a:r>
              <a:rPr lang="en-US" sz="2400" dirty="0" smtClean="0"/>
              <a:t>Historical Skills</a:t>
            </a:r>
          </a:p>
          <a:p>
            <a:pPr lvl="1"/>
            <a:r>
              <a:rPr lang="en-US" sz="2200" dirty="0" smtClean="0"/>
              <a:t>Enduring Issues</a:t>
            </a:r>
          </a:p>
          <a:p>
            <a:pPr lvl="1"/>
            <a:r>
              <a:rPr lang="en-US" sz="2200" dirty="0" smtClean="0"/>
              <a:t>Evaluating Sources</a:t>
            </a:r>
          </a:p>
          <a:p>
            <a:r>
              <a:rPr lang="en-US" sz="2400" dirty="0" smtClean="0"/>
              <a:t>The World in 1750</a:t>
            </a:r>
          </a:p>
          <a:p>
            <a:pPr lvl="1"/>
            <a:r>
              <a:rPr lang="en-US" dirty="0" smtClean="0"/>
              <a:t>Patterns of Interaction</a:t>
            </a:r>
          </a:p>
          <a:p>
            <a:pPr lvl="1"/>
            <a:r>
              <a:rPr lang="en-US" dirty="0" smtClean="0"/>
              <a:t>Major Empires</a:t>
            </a:r>
            <a:endParaRPr lang="en-US" dirty="0" smtClean="0"/>
          </a:p>
          <a:p>
            <a:r>
              <a:rPr lang="en-US" sz="2400" dirty="0" smtClean="0"/>
              <a:t>Age </a:t>
            </a:r>
            <a:r>
              <a:rPr lang="en-US" sz="2400" dirty="0" smtClean="0"/>
              <a:t>of Reason</a:t>
            </a:r>
          </a:p>
          <a:p>
            <a:pPr lvl="1"/>
            <a:r>
              <a:rPr lang="en-US" sz="2400" dirty="0" smtClean="0"/>
              <a:t>Scientific Revolution</a:t>
            </a:r>
          </a:p>
          <a:p>
            <a:pPr lvl="1"/>
            <a:r>
              <a:rPr lang="en-US" sz="2400" dirty="0" smtClean="0"/>
              <a:t>Enlightenment</a:t>
            </a:r>
          </a:p>
          <a:p>
            <a:r>
              <a:rPr lang="en-US" sz="2400" dirty="0" smtClean="0"/>
              <a:t>Age of Revolutions</a:t>
            </a:r>
          </a:p>
          <a:p>
            <a:pPr lvl="1"/>
            <a:r>
              <a:rPr lang="en-US" sz="2400" dirty="0" smtClean="0"/>
              <a:t>French Revolution</a:t>
            </a:r>
          </a:p>
          <a:p>
            <a:pPr lvl="1"/>
            <a:r>
              <a:rPr lang="en-US" sz="2400" dirty="0" smtClean="0"/>
              <a:t>Latin American Revolutions</a:t>
            </a:r>
          </a:p>
          <a:p>
            <a:r>
              <a:rPr lang="en-US" sz="2400" dirty="0" smtClean="0"/>
              <a:t>Age of </a:t>
            </a:r>
            <a:r>
              <a:rPr lang="en-US" sz="2400" dirty="0" smtClean="0"/>
              <a:t>Nationalism</a:t>
            </a:r>
            <a:endParaRPr lang="en-US" sz="2400" dirty="0" smtClean="0"/>
          </a:p>
          <a:p>
            <a:pPr lvl="1"/>
            <a:r>
              <a:rPr lang="en-US" sz="2400" dirty="0" smtClean="0"/>
              <a:t>Nationalistic Leaders</a:t>
            </a:r>
            <a:endParaRPr lang="en-US" sz="2400" dirty="0" smtClean="0"/>
          </a:p>
          <a:p>
            <a:pPr lvl="1"/>
            <a:r>
              <a:rPr lang="en-US" sz="2400" dirty="0" smtClean="0"/>
              <a:t>Causes of Nationalism</a:t>
            </a:r>
          </a:p>
          <a:p>
            <a:pPr lvl="1"/>
            <a:r>
              <a:rPr lang="en-US" sz="2400" dirty="0" smtClean="0"/>
              <a:t>Impacts of Nationalism</a:t>
            </a:r>
            <a:endParaRPr lang="en-US" sz="2400" dirty="0" smtClean="0"/>
          </a:p>
        </p:txBody>
      </p:sp>
    </p:spTree>
    <p:extLst>
      <p:ext uri="{BB962C8B-B14F-4D97-AF65-F5344CB8AC3E}">
        <p14:creationId xmlns:p14="http://schemas.microsoft.com/office/powerpoint/2010/main" val="1352736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b="1" dirty="0"/>
              <a:t>Enduring Issues</a:t>
            </a:r>
            <a:r>
              <a:rPr lang="en-US" dirty="0"/>
              <a:t>: </a:t>
            </a:r>
            <a:r>
              <a:rPr lang="en-US" dirty="0" smtClean="0"/>
              <a:t>Issues that persist throughout history.</a:t>
            </a:r>
          </a:p>
          <a:p>
            <a:pPr marL="114300" indent="0">
              <a:buNone/>
            </a:pPr>
            <a:r>
              <a:rPr lang="en-US" dirty="0" smtClean="0"/>
              <a:t>Ex. Conflict, Impact of Geography, Inequity, Power, Population</a:t>
            </a:r>
            <a:endParaRPr lang="en-US" dirty="0"/>
          </a:p>
          <a:p>
            <a:pPr marL="114300" indent="0">
              <a:buNone/>
            </a:pPr>
            <a:endParaRPr lang="en-US" dirty="0"/>
          </a:p>
          <a:p>
            <a:pPr marL="114300" indent="0">
              <a:buNone/>
            </a:pPr>
            <a:r>
              <a:rPr lang="en-US" b="1" dirty="0"/>
              <a:t>Primary Source </a:t>
            </a:r>
            <a:r>
              <a:rPr lang="en-US" dirty="0" smtClean="0"/>
              <a:t>– First hand account of an event, an original account.</a:t>
            </a:r>
            <a:endParaRPr lang="en-US" dirty="0"/>
          </a:p>
          <a:p>
            <a:pPr marL="114300" indent="0">
              <a:buNone/>
            </a:pPr>
            <a:endParaRPr lang="en-US" dirty="0"/>
          </a:p>
          <a:p>
            <a:pPr marL="114300" indent="0">
              <a:buNone/>
            </a:pPr>
            <a:r>
              <a:rPr lang="en-US" b="1" dirty="0"/>
              <a:t>Secondary Source </a:t>
            </a:r>
            <a:r>
              <a:rPr lang="en-US" dirty="0" smtClean="0"/>
              <a:t>– A compilation or summary of first hand accounts.</a:t>
            </a:r>
            <a:endParaRPr lang="en-US" dirty="0"/>
          </a:p>
          <a:p>
            <a:pPr marL="114300" indent="0">
              <a:buNone/>
            </a:pPr>
            <a:r>
              <a:rPr lang="en-US" dirty="0"/>
              <a:t> </a:t>
            </a:r>
          </a:p>
          <a:p>
            <a:pPr marL="114300" indent="0">
              <a:buNone/>
            </a:pPr>
            <a:r>
              <a:rPr lang="en-US" b="1" dirty="0"/>
              <a:t>Evaluation of Sources</a:t>
            </a:r>
            <a:r>
              <a:rPr lang="en-US" dirty="0" smtClean="0"/>
              <a:t>: Historians gather multiple sources, consider bias and credibility when evaluating a source for usefulness.  </a:t>
            </a:r>
            <a:endParaRPr lang="en-US" dirty="0"/>
          </a:p>
          <a:p>
            <a:pPr marL="114300" indent="0">
              <a:buNone/>
            </a:pPr>
            <a:endParaRPr lang="en-US" dirty="0"/>
          </a:p>
        </p:txBody>
      </p:sp>
    </p:spTree>
    <p:extLst>
      <p:ext uri="{BB962C8B-B14F-4D97-AF65-F5344CB8AC3E}">
        <p14:creationId xmlns:p14="http://schemas.microsoft.com/office/powerpoint/2010/main" val="119296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World in 1750</a:t>
            </a:r>
            <a:endParaRPr lang="en-US" dirty="0"/>
          </a:p>
        </p:txBody>
      </p:sp>
      <p:sp>
        <p:nvSpPr>
          <p:cNvPr id="3" name="Content Placeholder 2"/>
          <p:cNvSpPr>
            <a:spLocks noGrp="1"/>
          </p:cNvSpPr>
          <p:nvPr>
            <p:ph idx="1"/>
          </p:nvPr>
        </p:nvSpPr>
        <p:spPr/>
        <p:txBody>
          <a:bodyPr/>
          <a:lstStyle/>
          <a:p>
            <a:pPr marL="114300" indent="0">
              <a:buNone/>
            </a:pPr>
            <a:r>
              <a:rPr lang="en-US" dirty="0"/>
              <a:t>Major Empires</a:t>
            </a:r>
            <a:r>
              <a:rPr lang="en-US" dirty="0" smtClean="0"/>
              <a:t>: Ottomans, </a:t>
            </a:r>
            <a:r>
              <a:rPr lang="en-US" dirty="0" err="1" smtClean="0"/>
              <a:t>Safavid</a:t>
            </a:r>
            <a:r>
              <a:rPr lang="en-US" dirty="0" smtClean="0"/>
              <a:t>, Mughal, </a:t>
            </a:r>
            <a:r>
              <a:rPr lang="en-US" dirty="0" err="1" smtClean="0"/>
              <a:t>Tokagawa</a:t>
            </a:r>
            <a:r>
              <a:rPr lang="en-US" dirty="0" smtClean="0"/>
              <a:t> </a:t>
            </a:r>
            <a:r>
              <a:rPr lang="en-US" dirty="0" err="1" smtClean="0"/>
              <a:t>Shogunate</a:t>
            </a:r>
            <a:r>
              <a:rPr lang="en-US" dirty="0" smtClean="0"/>
              <a:t>, Britain, Spain</a:t>
            </a:r>
            <a:endParaRPr lang="en-US" dirty="0"/>
          </a:p>
          <a:p>
            <a:pPr marL="114300" indent="0">
              <a:buNone/>
            </a:pPr>
            <a:endParaRPr lang="en-US" dirty="0"/>
          </a:p>
          <a:p>
            <a:pPr marL="114300" indent="0">
              <a:buNone/>
            </a:pPr>
            <a:r>
              <a:rPr lang="en-US" dirty="0"/>
              <a:t>Key Trade Routes</a:t>
            </a:r>
            <a:r>
              <a:rPr lang="en-US" dirty="0" smtClean="0"/>
              <a:t>: Mediterranean Sea, Indian Ocean, Atlantic Ocean (Triangular Trade)</a:t>
            </a:r>
            <a:endParaRPr lang="en-US" dirty="0"/>
          </a:p>
          <a:p>
            <a:pPr marL="114300" indent="0">
              <a:buNone/>
            </a:pPr>
            <a:r>
              <a:rPr lang="en-US" dirty="0"/>
              <a:t> </a:t>
            </a:r>
          </a:p>
          <a:p>
            <a:pPr marL="114300" indent="0">
              <a:buNone/>
            </a:pPr>
            <a:r>
              <a:rPr lang="en-US" dirty="0"/>
              <a:t>Comparison of Mughal Empire and </a:t>
            </a:r>
            <a:r>
              <a:rPr lang="en-US" dirty="0" err="1"/>
              <a:t>Tokagawa</a:t>
            </a:r>
            <a:r>
              <a:rPr lang="en-US" dirty="0"/>
              <a:t> </a:t>
            </a:r>
            <a:r>
              <a:rPr lang="en-US" dirty="0" err="1"/>
              <a:t>Shogunate</a:t>
            </a:r>
            <a:r>
              <a:rPr lang="en-US" dirty="0" smtClean="0"/>
              <a:t>: </a:t>
            </a:r>
          </a:p>
          <a:p>
            <a:pPr marL="114300" indent="0">
              <a:buNone/>
            </a:pPr>
            <a:r>
              <a:rPr lang="en-US" dirty="0" smtClean="0"/>
              <a:t>Mughal Empire – Tolerant and open to trade and interaction with outsiders.</a:t>
            </a:r>
          </a:p>
          <a:p>
            <a:pPr marL="114300" indent="0">
              <a:buNone/>
            </a:pPr>
            <a:endParaRPr lang="en-US" dirty="0"/>
          </a:p>
          <a:p>
            <a:pPr marL="114300" indent="0">
              <a:buNone/>
            </a:pPr>
            <a:r>
              <a:rPr lang="en-US" dirty="0" err="1" smtClean="0"/>
              <a:t>Tokagawa</a:t>
            </a:r>
            <a:r>
              <a:rPr lang="en-US" dirty="0" smtClean="0"/>
              <a:t> </a:t>
            </a:r>
            <a:r>
              <a:rPr lang="en-US" dirty="0" err="1" smtClean="0"/>
              <a:t>Shogunate</a:t>
            </a:r>
            <a:r>
              <a:rPr lang="en-US" dirty="0" smtClean="0"/>
              <a:t> – Intolerant and isolated from trade and interaction (by geography and policy)</a:t>
            </a:r>
            <a:endParaRPr lang="en-US" dirty="0"/>
          </a:p>
          <a:p>
            <a:pPr marL="114300" indent="0">
              <a:buNone/>
            </a:pPr>
            <a:endParaRPr lang="en-US" dirty="0"/>
          </a:p>
        </p:txBody>
      </p:sp>
    </p:spTree>
    <p:extLst>
      <p:ext uri="{BB962C8B-B14F-4D97-AF65-F5344CB8AC3E}">
        <p14:creationId xmlns:p14="http://schemas.microsoft.com/office/powerpoint/2010/main" val="181491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7620000" cy="968829"/>
          </a:xfrm>
        </p:spPr>
        <p:txBody>
          <a:bodyPr/>
          <a:lstStyle/>
          <a:p>
            <a:r>
              <a:rPr lang="en-US" dirty="0" smtClean="0"/>
              <a:t>Scientific Revolution</a:t>
            </a:r>
            <a:endParaRPr lang="en-US" dirty="0"/>
          </a:p>
        </p:txBody>
      </p:sp>
      <p:sp>
        <p:nvSpPr>
          <p:cNvPr id="3" name="Content Placeholder 2"/>
          <p:cNvSpPr>
            <a:spLocks noGrp="1"/>
          </p:cNvSpPr>
          <p:nvPr>
            <p:ph idx="1"/>
          </p:nvPr>
        </p:nvSpPr>
        <p:spPr>
          <a:xfrm>
            <a:off x="228600" y="1066800"/>
            <a:ext cx="8153400" cy="5486400"/>
          </a:xfrm>
        </p:spPr>
        <p:txBody>
          <a:bodyPr>
            <a:normAutofit/>
          </a:bodyPr>
          <a:lstStyle/>
          <a:p>
            <a:pPr marL="114300" indent="0">
              <a:buNone/>
            </a:pPr>
            <a:r>
              <a:rPr lang="en-US" b="1" dirty="0" smtClean="0"/>
              <a:t>Main </a:t>
            </a:r>
            <a:r>
              <a:rPr lang="en-US" b="1" dirty="0"/>
              <a:t>Ideas:</a:t>
            </a:r>
            <a:endParaRPr lang="en-US" dirty="0"/>
          </a:p>
          <a:p>
            <a:pPr lvl="0"/>
            <a:r>
              <a:rPr lang="en-US" dirty="0"/>
              <a:t>Advances of Scientific Revolution made people question long established ideas and practices</a:t>
            </a:r>
          </a:p>
          <a:p>
            <a:pPr lvl="0"/>
            <a:r>
              <a:rPr lang="en-US" dirty="0"/>
              <a:t>Questioned concepts of Divine Right and Absolutism</a:t>
            </a:r>
          </a:p>
          <a:p>
            <a:pPr lvl="0"/>
            <a:r>
              <a:rPr lang="en-US" dirty="0"/>
              <a:t>Used observation and experimentation to challenge traditional ideas</a:t>
            </a:r>
          </a:p>
          <a:p>
            <a:pPr lvl="0"/>
            <a:r>
              <a:rPr lang="en-US" dirty="0"/>
              <a:t>Conflict with the Catholic Church (Galileo)</a:t>
            </a:r>
          </a:p>
          <a:p>
            <a:pPr marL="114300" indent="0">
              <a:buNone/>
            </a:pPr>
            <a:r>
              <a:rPr lang="en-US" b="1" dirty="0" smtClean="0"/>
              <a:t>Important </a:t>
            </a:r>
            <a:r>
              <a:rPr lang="en-US" b="1" dirty="0"/>
              <a:t>People</a:t>
            </a:r>
            <a:endParaRPr lang="en-US" dirty="0"/>
          </a:p>
          <a:p>
            <a:r>
              <a:rPr lang="en-US" dirty="0"/>
              <a:t>Copernicus – Heliocentric Theory</a:t>
            </a:r>
          </a:p>
          <a:p>
            <a:r>
              <a:rPr lang="en-US" dirty="0"/>
              <a:t>Galileo – Astronomy</a:t>
            </a:r>
          </a:p>
          <a:p>
            <a:r>
              <a:rPr lang="en-US" dirty="0"/>
              <a:t>Kepler – Elliptical Orbits</a:t>
            </a:r>
          </a:p>
          <a:p>
            <a:r>
              <a:rPr lang="en-US" dirty="0"/>
              <a:t>Newton - Gravity</a:t>
            </a:r>
          </a:p>
          <a:p>
            <a:endParaRPr lang="en-US" dirty="0"/>
          </a:p>
        </p:txBody>
      </p:sp>
    </p:spTree>
    <p:extLst>
      <p:ext uri="{BB962C8B-B14F-4D97-AF65-F5344CB8AC3E}">
        <p14:creationId xmlns:p14="http://schemas.microsoft.com/office/powerpoint/2010/main" val="1005464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7620000" cy="968829"/>
          </a:xfrm>
        </p:spPr>
        <p:txBody>
          <a:bodyPr/>
          <a:lstStyle/>
          <a:p>
            <a:r>
              <a:rPr lang="en-US" dirty="0" smtClean="0"/>
              <a:t>Enlightenment</a:t>
            </a:r>
            <a:endParaRPr lang="en-US" dirty="0"/>
          </a:p>
        </p:txBody>
      </p:sp>
      <p:sp>
        <p:nvSpPr>
          <p:cNvPr id="3" name="Content Placeholder 2"/>
          <p:cNvSpPr>
            <a:spLocks noGrp="1"/>
          </p:cNvSpPr>
          <p:nvPr>
            <p:ph idx="1"/>
          </p:nvPr>
        </p:nvSpPr>
        <p:spPr>
          <a:xfrm>
            <a:off x="228600" y="1066800"/>
            <a:ext cx="8153400" cy="5486400"/>
          </a:xfrm>
        </p:spPr>
        <p:txBody>
          <a:bodyPr>
            <a:normAutofit/>
          </a:bodyPr>
          <a:lstStyle/>
          <a:p>
            <a:pPr marL="114300" indent="0">
              <a:buNone/>
            </a:pPr>
            <a:r>
              <a:rPr lang="en-US" b="1" dirty="0" smtClean="0"/>
              <a:t>Main </a:t>
            </a:r>
            <a:r>
              <a:rPr lang="en-US" b="1" dirty="0"/>
              <a:t>Ideas:</a:t>
            </a:r>
            <a:endParaRPr lang="en-US" dirty="0"/>
          </a:p>
          <a:p>
            <a:pPr lvl="0"/>
            <a:r>
              <a:rPr lang="en-US" dirty="0"/>
              <a:t>Questioned concepts of Divine Right and Absolutism</a:t>
            </a:r>
          </a:p>
          <a:p>
            <a:pPr lvl="0"/>
            <a:r>
              <a:rPr lang="en-US" dirty="0"/>
              <a:t>Used reason/logic to solve societal problems</a:t>
            </a:r>
          </a:p>
          <a:p>
            <a:pPr lvl="0"/>
            <a:r>
              <a:rPr lang="en-US" dirty="0"/>
              <a:t>If government failed to protect Natural Rights </a:t>
            </a:r>
            <a:r>
              <a:rPr lang="en-US" dirty="0">
                <a:sym typeface="Wingdings"/>
              </a:rPr>
              <a:t></a:t>
            </a:r>
            <a:r>
              <a:rPr lang="en-US" dirty="0"/>
              <a:t> People should overthrow the gov’t</a:t>
            </a:r>
          </a:p>
          <a:p>
            <a:pPr lvl="0"/>
            <a:r>
              <a:rPr lang="en-US" dirty="0"/>
              <a:t>Encouraged Political Reform</a:t>
            </a:r>
          </a:p>
          <a:p>
            <a:pPr marL="114300" indent="0">
              <a:buNone/>
            </a:pPr>
            <a:r>
              <a:rPr lang="en-US" b="1" dirty="0" smtClean="0"/>
              <a:t>Important </a:t>
            </a:r>
            <a:r>
              <a:rPr lang="en-US" b="1" dirty="0"/>
              <a:t>People</a:t>
            </a:r>
            <a:endParaRPr lang="en-US" dirty="0"/>
          </a:p>
          <a:p>
            <a:r>
              <a:rPr lang="en-US" dirty="0"/>
              <a:t>Hobbes – “Leviathan”/Absolute Monarchy</a:t>
            </a:r>
          </a:p>
          <a:p>
            <a:r>
              <a:rPr lang="en-US" dirty="0"/>
              <a:t>Locke – Natural Rights, Social Contract Theory</a:t>
            </a:r>
          </a:p>
          <a:p>
            <a:r>
              <a:rPr lang="en-US" dirty="0"/>
              <a:t>Rousseau – “General Will”</a:t>
            </a:r>
          </a:p>
          <a:p>
            <a:r>
              <a:rPr lang="en-US" dirty="0"/>
              <a:t>Voltaire – Free Speech, Religion</a:t>
            </a:r>
          </a:p>
          <a:p>
            <a:r>
              <a:rPr lang="en-US" dirty="0"/>
              <a:t>Montesquieu – 3 Branches of Government/Separation of Powers</a:t>
            </a:r>
          </a:p>
          <a:p>
            <a:pPr marL="114300" indent="0">
              <a:buNone/>
            </a:pPr>
            <a:endParaRPr lang="en-US" dirty="0"/>
          </a:p>
        </p:txBody>
      </p:sp>
    </p:spTree>
    <p:extLst>
      <p:ext uri="{BB962C8B-B14F-4D97-AF65-F5344CB8AC3E}">
        <p14:creationId xmlns:p14="http://schemas.microsoft.com/office/powerpoint/2010/main" val="900080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Causes</a:t>
            </a:r>
            <a:endParaRPr lang="en-US" dirty="0"/>
          </a:p>
        </p:txBody>
      </p:sp>
      <p:sp>
        <p:nvSpPr>
          <p:cNvPr id="3" name="Content Placeholder 2"/>
          <p:cNvSpPr>
            <a:spLocks noGrp="1"/>
          </p:cNvSpPr>
          <p:nvPr>
            <p:ph idx="1"/>
          </p:nvPr>
        </p:nvSpPr>
        <p:spPr>
          <a:xfrm>
            <a:off x="457200" y="1600200"/>
            <a:ext cx="7620000" cy="4876800"/>
          </a:xfrm>
        </p:spPr>
        <p:txBody>
          <a:bodyPr>
            <a:normAutofit lnSpcReduction="10000"/>
          </a:bodyPr>
          <a:lstStyle/>
          <a:p>
            <a:pPr lvl="0"/>
            <a:r>
              <a:rPr lang="en-US" sz="2400" b="1" dirty="0"/>
              <a:t>Causes: Political, Social, and Economic factors</a:t>
            </a:r>
            <a:endParaRPr lang="en-US" sz="2000" b="1" dirty="0"/>
          </a:p>
          <a:p>
            <a:pPr lvl="1"/>
            <a:r>
              <a:rPr lang="en-US" sz="2800" dirty="0"/>
              <a:t>Absolutism: Overspending, Weak leadership, No political power for 3</a:t>
            </a:r>
            <a:r>
              <a:rPr lang="en-US" sz="2800" baseline="30000" dirty="0"/>
              <a:t>rd</a:t>
            </a:r>
            <a:r>
              <a:rPr lang="en-US" sz="2800" dirty="0"/>
              <a:t> estate</a:t>
            </a:r>
            <a:endParaRPr lang="en-US" sz="2400" dirty="0"/>
          </a:p>
          <a:p>
            <a:pPr lvl="1"/>
            <a:r>
              <a:rPr lang="en-US" sz="2800" dirty="0"/>
              <a:t>Social Inequality: 3 Estate System (social classes)</a:t>
            </a:r>
            <a:endParaRPr lang="en-US" sz="2400" dirty="0"/>
          </a:p>
          <a:p>
            <a:pPr lvl="1"/>
            <a:r>
              <a:rPr lang="en-US" sz="2800" dirty="0"/>
              <a:t>Economic Injustices</a:t>
            </a:r>
            <a:endParaRPr lang="en-US" sz="2400" dirty="0"/>
          </a:p>
          <a:p>
            <a:pPr lvl="2"/>
            <a:r>
              <a:rPr lang="en-US" sz="2400" dirty="0"/>
              <a:t>Huge gap between the rich and the poor</a:t>
            </a:r>
            <a:endParaRPr lang="en-US" sz="2000" dirty="0"/>
          </a:p>
          <a:p>
            <a:pPr lvl="2"/>
            <a:r>
              <a:rPr lang="en-US" sz="2400" dirty="0"/>
              <a:t>Unfair tax system</a:t>
            </a:r>
            <a:endParaRPr lang="en-US" sz="2000" dirty="0"/>
          </a:p>
          <a:p>
            <a:pPr lvl="2"/>
            <a:r>
              <a:rPr lang="en-US" sz="2400" dirty="0"/>
              <a:t>Food shortages and poor harvests </a:t>
            </a:r>
            <a:endParaRPr lang="en-US" sz="2000" dirty="0"/>
          </a:p>
          <a:p>
            <a:pPr lvl="1"/>
            <a:r>
              <a:rPr lang="en-US" sz="2800" dirty="0"/>
              <a:t>The Enlightenment</a:t>
            </a:r>
            <a:endParaRPr lang="en-US" sz="2400" dirty="0"/>
          </a:p>
          <a:p>
            <a:pPr lvl="1"/>
            <a:r>
              <a:rPr lang="en-US" sz="2800" dirty="0"/>
              <a:t>English &amp; American </a:t>
            </a:r>
            <a:r>
              <a:rPr lang="en-US" sz="2800" dirty="0" smtClean="0"/>
              <a:t>Revolutions</a:t>
            </a:r>
            <a:endParaRPr lang="en-US" sz="2400" dirty="0"/>
          </a:p>
        </p:txBody>
      </p:sp>
    </p:spTree>
    <p:extLst>
      <p:ext uri="{BB962C8B-B14F-4D97-AF65-F5344CB8AC3E}">
        <p14:creationId xmlns:p14="http://schemas.microsoft.com/office/powerpoint/2010/main" val="273109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Phases</a:t>
            </a:r>
            <a:endParaRPr lang="en-US" dirty="0"/>
          </a:p>
        </p:txBody>
      </p:sp>
      <p:sp>
        <p:nvSpPr>
          <p:cNvPr id="3" name="Content Placeholder 2"/>
          <p:cNvSpPr>
            <a:spLocks noGrp="1"/>
          </p:cNvSpPr>
          <p:nvPr>
            <p:ph idx="1"/>
          </p:nvPr>
        </p:nvSpPr>
        <p:spPr>
          <a:xfrm>
            <a:off x="457200" y="1219200"/>
            <a:ext cx="7620000" cy="5410200"/>
          </a:xfrm>
        </p:spPr>
        <p:txBody>
          <a:bodyPr>
            <a:normAutofit/>
          </a:bodyPr>
          <a:lstStyle/>
          <a:p>
            <a:pPr lvl="0"/>
            <a:r>
              <a:rPr lang="en-US" sz="2400" b="1" dirty="0"/>
              <a:t>Stages of the Revolution</a:t>
            </a:r>
            <a:endParaRPr lang="en-US" sz="2000" b="1" dirty="0"/>
          </a:p>
          <a:p>
            <a:pPr lvl="1"/>
            <a:r>
              <a:rPr lang="en-US" sz="2400" dirty="0"/>
              <a:t>Old Regime - Conservative</a:t>
            </a:r>
            <a:endParaRPr lang="en-US" dirty="0"/>
          </a:p>
          <a:p>
            <a:pPr lvl="1"/>
            <a:r>
              <a:rPr lang="en-US" sz="2400" dirty="0"/>
              <a:t>National Assembly – Moderate</a:t>
            </a:r>
            <a:endParaRPr lang="en-US" dirty="0"/>
          </a:p>
          <a:p>
            <a:pPr lvl="2"/>
            <a:r>
              <a:rPr lang="en-US" sz="2000" dirty="0"/>
              <a:t>Tennis Court Oath</a:t>
            </a:r>
            <a:endParaRPr lang="en-US" dirty="0"/>
          </a:p>
          <a:p>
            <a:pPr lvl="2"/>
            <a:r>
              <a:rPr lang="en-US" sz="2000" dirty="0"/>
              <a:t>Storming of the Bastille</a:t>
            </a:r>
            <a:endParaRPr lang="en-US" dirty="0"/>
          </a:p>
          <a:p>
            <a:pPr lvl="2"/>
            <a:r>
              <a:rPr lang="en-US" sz="2000" dirty="0"/>
              <a:t>Declaration of the Rights of Man and Citizen</a:t>
            </a:r>
            <a:endParaRPr lang="en-US" dirty="0"/>
          </a:p>
          <a:p>
            <a:pPr lvl="1"/>
            <a:r>
              <a:rPr lang="en-US" sz="2400" dirty="0"/>
              <a:t>Reign of Terror – Radical</a:t>
            </a:r>
            <a:endParaRPr lang="en-US" dirty="0"/>
          </a:p>
          <a:p>
            <a:pPr lvl="2"/>
            <a:r>
              <a:rPr lang="en-US" sz="2000" dirty="0"/>
              <a:t>Maximillian Robespierre and Jacobins</a:t>
            </a:r>
            <a:endParaRPr lang="en-US" dirty="0"/>
          </a:p>
          <a:p>
            <a:pPr lvl="1"/>
            <a:r>
              <a:rPr lang="en-US" sz="2400" dirty="0"/>
              <a:t>Directory – Moderate</a:t>
            </a:r>
            <a:endParaRPr lang="en-US" dirty="0"/>
          </a:p>
          <a:p>
            <a:pPr lvl="1"/>
            <a:r>
              <a:rPr lang="en-US" sz="2400" dirty="0"/>
              <a:t>Napoleon – Conservative</a:t>
            </a:r>
            <a:endParaRPr lang="en-US" dirty="0"/>
          </a:p>
          <a:p>
            <a:pPr lvl="2"/>
            <a:r>
              <a:rPr lang="en-US" sz="2000" dirty="0"/>
              <a:t>Return to Stability</a:t>
            </a:r>
            <a:endParaRPr lang="en-US" dirty="0"/>
          </a:p>
          <a:p>
            <a:pPr lvl="2"/>
            <a:r>
              <a:rPr lang="en-US" sz="2000" dirty="0"/>
              <a:t>Mistakes: Continental System, Peninsular War, &amp; Russian Invasion</a:t>
            </a:r>
            <a:endParaRPr lang="en-US" dirty="0"/>
          </a:p>
        </p:txBody>
      </p:sp>
    </p:spTree>
    <p:extLst>
      <p:ext uri="{BB962C8B-B14F-4D97-AF65-F5344CB8AC3E}">
        <p14:creationId xmlns:p14="http://schemas.microsoft.com/office/powerpoint/2010/main" val="219804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Effects</a:t>
            </a:r>
            <a:endParaRPr lang="en-US" dirty="0"/>
          </a:p>
        </p:txBody>
      </p:sp>
      <p:sp>
        <p:nvSpPr>
          <p:cNvPr id="3" name="Content Placeholder 2"/>
          <p:cNvSpPr>
            <a:spLocks noGrp="1"/>
          </p:cNvSpPr>
          <p:nvPr>
            <p:ph idx="1"/>
          </p:nvPr>
        </p:nvSpPr>
        <p:spPr>
          <a:xfrm>
            <a:off x="228600" y="1981200"/>
            <a:ext cx="7848600" cy="4648200"/>
          </a:xfrm>
        </p:spPr>
        <p:txBody>
          <a:bodyPr>
            <a:normAutofit/>
          </a:bodyPr>
          <a:lstStyle/>
          <a:p>
            <a:pPr lvl="1"/>
            <a:r>
              <a:rPr lang="en-US" sz="3600" dirty="0"/>
              <a:t>Congress of Vienna: establish lasting peace in Europe</a:t>
            </a:r>
            <a:endParaRPr lang="en-US" sz="3200" dirty="0"/>
          </a:p>
          <a:p>
            <a:pPr lvl="1"/>
            <a:r>
              <a:rPr lang="en-US" sz="3600" dirty="0"/>
              <a:t>Inspires Latin American Revolutions</a:t>
            </a:r>
            <a:endParaRPr lang="en-US" sz="3200" dirty="0"/>
          </a:p>
          <a:p>
            <a:pPr lvl="1"/>
            <a:r>
              <a:rPr lang="en-US" sz="3600" dirty="0"/>
              <a:t>“Subjects” become “CITIZENS”</a:t>
            </a:r>
            <a:endParaRPr lang="en-US" sz="3200" dirty="0"/>
          </a:p>
          <a:p>
            <a:pPr lvl="1"/>
            <a:r>
              <a:rPr lang="en-US" sz="3600" dirty="0"/>
              <a:t>French Nationalism</a:t>
            </a:r>
            <a:endParaRPr lang="en-US" sz="3200" dirty="0"/>
          </a:p>
        </p:txBody>
      </p:sp>
    </p:spTree>
    <p:extLst>
      <p:ext uri="{BB962C8B-B14F-4D97-AF65-F5344CB8AC3E}">
        <p14:creationId xmlns:p14="http://schemas.microsoft.com/office/powerpoint/2010/main" val="2370162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169</TotalTime>
  <Words>837</Words>
  <Application>Microsoft Office PowerPoint</Application>
  <PresentationFormat>On-screen Show (4:3)</PresentationFormat>
  <Paragraphs>121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vt:lpstr>
      <vt:lpstr>Times New Roman</vt:lpstr>
      <vt:lpstr>Wingdings</vt:lpstr>
      <vt:lpstr>Adjacency</vt:lpstr>
      <vt:lpstr>Unit 1 Exam Review Historical Skills The World in 1750 Age of Reason Age of Revolution Age of Nationalism</vt:lpstr>
      <vt:lpstr>Unit 1 &amp; 2 Topics</vt:lpstr>
      <vt:lpstr>PowerPoint Presentation</vt:lpstr>
      <vt:lpstr>The World in 1750</vt:lpstr>
      <vt:lpstr>Scientific Revolution</vt:lpstr>
      <vt:lpstr>Enlightenment</vt:lpstr>
      <vt:lpstr>French Revolution: Causes</vt:lpstr>
      <vt:lpstr>French Revolution: Phases</vt:lpstr>
      <vt:lpstr>French Revolution: Effects</vt:lpstr>
      <vt:lpstr>Latin American Revolutions</vt:lpstr>
      <vt:lpstr>The Age of Nationalism</vt:lpstr>
      <vt:lpstr>Main Ideas – Nationalism</vt:lpstr>
      <vt:lpstr>PowerPoint Presentation</vt:lpstr>
      <vt:lpstr>PowerPoint Presentation</vt:lpstr>
      <vt:lpstr>PowerPoint Presentation</vt:lpstr>
      <vt:lpstr>PowerPoint Presentation</vt:lpstr>
    </vt:vector>
  </TitlesOfParts>
  <Company>Sachem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Exam Review Age of Reason Age of Revolution</dc:title>
  <dc:creator>Sachem Central School District</dc:creator>
  <cp:lastModifiedBy>Matt Rivera</cp:lastModifiedBy>
  <cp:revision>8</cp:revision>
  <dcterms:created xsi:type="dcterms:W3CDTF">2017-10-04T12:21:46Z</dcterms:created>
  <dcterms:modified xsi:type="dcterms:W3CDTF">2018-10-05T17:44:55Z</dcterms:modified>
</cp:coreProperties>
</file>