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17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95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00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9155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29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530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598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287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6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9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171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44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700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78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09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258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94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2266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C05318-02D1-44FA-926F-20603C499E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9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271651" y="1762886"/>
            <a:ext cx="7656919" cy="3332229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E482AD-28A2-4384-99FF-98BB55955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0733" y="2074339"/>
            <a:ext cx="7219954" cy="1828801"/>
          </a:xfrm>
        </p:spPr>
        <p:txBody>
          <a:bodyPr>
            <a:normAutofit/>
          </a:bodyPr>
          <a:lstStyle/>
          <a:p>
            <a:r>
              <a:rPr lang="en-US" sz="4800" dirty="0"/>
              <a:t>Imperialism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ABA910-CED9-4584-917A-C77907264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0733" y="3903138"/>
            <a:ext cx="7219954" cy="1049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D1D728"/>
                </a:solidFill>
              </a:rPr>
              <a:t>Unit 4</a:t>
            </a:r>
          </a:p>
        </p:txBody>
      </p:sp>
    </p:spTree>
    <p:extLst>
      <p:ext uri="{BB962C8B-B14F-4D97-AF65-F5344CB8AC3E}">
        <p14:creationId xmlns:p14="http://schemas.microsoft.com/office/powerpoint/2010/main" val="3845729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4CC05-0631-469B-B362-3D46C89A8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47" y="0"/>
            <a:ext cx="11991372" cy="6858000"/>
          </a:xfrm>
        </p:spPr>
        <p:txBody>
          <a:bodyPr/>
          <a:lstStyle/>
          <a:p>
            <a:pPr>
              <a:buNone/>
            </a:pPr>
            <a:r>
              <a:rPr lang="en-US" altLang="en-US" sz="2000" u="sng" dirty="0">
                <a:ea typeface="ＭＳ Ｐゴシック" panose="020B0600070205080204" pitchFamily="34" charset="-128"/>
              </a:rPr>
              <a:t>Imperialism</a:t>
            </a:r>
            <a:r>
              <a:rPr lang="en-US" altLang="en-US" sz="2000" dirty="0">
                <a:ea typeface="ＭＳ Ｐゴシック" panose="020B0600070205080204" pitchFamily="34" charset="-128"/>
              </a:rPr>
              <a:t> – Process by which a stronger country takes over a weaker country/</a:t>
            </a:r>
          </a:p>
          <a:p>
            <a:pPr>
              <a:buNone/>
            </a:pPr>
            <a:r>
              <a:rPr lang="en-US" altLang="en-US" sz="2000" u="sng" dirty="0">
                <a:ea typeface="ＭＳ Ｐゴシック" panose="020B0600070205080204" pitchFamily="34" charset="-128"/>
              </a:rPr>
              <a:t>Archipelago</a:t>
            </a:r>
            <a:r>
              <a:rPr lang="en-US" altLang="en-US" sz="2000" dirty="0">
                <a:ea typeface="ＭＳ Ｐゴシック" panose="020B0600070205080204" pitchFamily="34" charset="-128"/>
              </a:rPr>
              <a:t> – Chain of Islands.</a:t>
            </a:r>
            <a:endParaRPr lang="en-US" altLang="ja-JP" sz="2000" dirty="0"/>
          </a:p>
          <a:p>
            <a:pPr>
              <a:buNone/>
            </a:pPr>
            <a:r>
              <a:rPr lang="en-US" altLang="en-US" sz="2000" u="sng" dirty="0">
                <a:ea typeface="ＭＳ Ｐゴシック" panose="020B0600070205080204" pitchFamily="34" charset="-128"/>
              </a:rPr>
              <a:t>Colony</a:t>
            </a:r>
            <a:r>
              <a:rPr lang="en-US" altLang="en-US" sz="2000" dirty="0">
                <a:ea typeface="ＭＳ Ｐゴシック" panose="020B0600070205080204" pitchFamily="34" charset="-128"/>
              </a:rPr>
              <a:t> – Territory controlled by a “Mother” Country</a:t>
            </a:r>
          </a:p>
          <a:p>
            <a:pPr>
              <a:buNone/>
            </a:pPr>
            <a:r>
              <a:rPr lang="en-US" altLang="en-US" sz="2000" u="sng" dirty="0">
                <a:ea typeface="ＭＳ Ｐゴシック" panose="020B0600070205080204" pitchFamily="34" charset="-128"/>
              </a:rPr>
              <a:t>Reasons for Imperialism</a:t>
            </a:r>
            <a:r>
              <a:rPr lang="en-US" altLang="en-US" sz="2000" dirty="0">
                <a:ea typeface="ＭＳ Ｐゴシック" panose="020B0600070205080204" pitchFamily="34" charset="-128"/>
              </a:rPr>
              <a:t> – Acquire raw materials/resources, Foreign Markets to sell goods</a:t>
            </a:r>
          </a:p>
          <a:p>
            <a:pPr>
              <a:buNone/>
            </a:pPr>
            <a:r>
              <a:rPr lang="en-US" altLang="en-US" sz="2000" u="sng" dirty="0">
                <a:ea typeface="ＭＳ Ｐゴシック" panose="020B0600070205080204" pitchFamily="34" charset="-128"/>
              </a:rPr>
              <a:t>Topography</a:t>
            </a:r>
            <a:r>
              <a:rPr lang="en-US" altLang="en-US" sz="2000" dirty="0">
                <a:ea typeface="ＭＳ Ｐゴシック" panose="020B0600070205080204" pitchFamily="34" charset="-128"/>
              </a:rPr>
              <a:t> – The physical features of an area</a:t>
            </a:r>
          </a:p>
          <a:p>
            <a:pPr>
              <a:buNone/>
            </a:pPr>
            <a:r>
              <a:rPr lang="en-US" altLang="en-US" sz="2000" u="sng" dirty="0">
                <a:ea typeface="ＭＳ Ｐゴシック" panose="020B0600070205080204" pitchFamily="34" charset="-128"/>
              </a:rPr>
              <a:t>Technology</a:t>
            </a:r>
            <a:r>
              <a:rPr lang="en-US" altLang="en-US" sz="2000" dirty="0">
                <a:ea typeface="ＭＳ Ｐゴシック" panose="020B0600070205080204" pitchFamily="34" charset="-128"/>
              </a:rPr>
              <a:t> – Machinery/Equipment developed from scientific knowledge for practical purposes.</a:t>
            </a:r>
            <a:endParaRPr lang="en-US" altLang="ja-JP" sz="2000" dirty="0"/>
          </a:p>
          <a:p>
            <a:pPr>
              <a:buNone/>
            </a:pPr>
            <a:r>
              <a:rPr lang="en-US" altLang="en-US" sz="2000" u="sng" dirty="0">
                <a:ea typeface="ＭＳ Ｐゴシック" panose="020B0600070205080204" pitchFamily="34" charset="-128"/>
              </a:rPr>
              <a:t>Diverse Ethnic Groups</a:t>
            </a:r>
            <a:r>
              <a:rPr lang="en-US" altLang="en-US" sz="2000" dirty="0">
                <a:ea typeface="ＭＳ Ｐゴシック" panose="020B0600070205080204" pitchFamily="34" charset="-128"/>
              </a:rPr>
              <a:t>– Regions with geographic diversity lack unity due to regional differences between ethnic groups.</a:t>
            </a:r>
          </a:p>
          <a:p>
            <a:pPr>
              <a:buNone/>
            </a:pPr>
            <a:r>
              <a:rPr lang="en-US" altLang="en-US" sz="2000" u="sng" dirty="0">
                <a:ea typeface="ＭＳ Ｐゴシック" panose="020B0600070205080204" pitchFamily="34" charset="-128"/>
              </a:rPr>
              <a:t>Exploitation</a:t>
            </a:r>
            <a:r>
              <a:rPr lang="en-US" altLang="en-US" sz="2000" dirty="0">
                <a:ea typeface="ＭＳ Ｐゴシック" panose="020B0600070205080204" pitchFamily="34" charset="-128"/>
              </a:rPr>
              <a:t>– Take advantage of to another</a:t>
            </a:r>
            <a:r>
              <a:rPr lang="ja-JP" altLang="en-US" sz="2000" dirty="0"/>
              <a:t>’</a:t>
            </a:r>
            <a:r>
              <a:rPr lang="en-US" altLang="ja-JP" sz="2000" dirty="0"/>
              <a:t>s detriment.</a:t>
            </a:r>
          </a:p>
          <a:p>
            <a:pPr>
              <a:buNone/>
            </a:pPr>
            <a:r>
              <a:rPr lang="en-US" altLang="ja-JP" sz="2000" u="sng" dirty="0"/>
              <a:t>Partition</a:t>
            </a:r>
            <a:r>
              <a:rPr lang="en-US" altLang="ja-JP" sz="2000" dirty="0"/>
              <a:t> – To divide up into independent states</a:t>
            </a:r>
          </a:p>
          <a:p>
            <a:pPr>
              <a:buNone/>
            </a:pPr>
            <a:r>
              <a:rPr lang="en-US" altLang="en-US" sz="2000" u="sng" dirty="0">
                <a:ea typeface="ＭＳ Ｐゴシック" panose="020B0600070205080204" pitchFamily="34" charset="-128"/>
              </a:rPr>
              <a:t>Ethnocentrism</a:t>
            </a:r>
            <a:r>
              <a:rPr lang="en-US" altLang="en-US" sz="2000" dirty="0">
                <a:ea typeface="ＭＳ Ｐゴシック" panose="020B0600070205080204" pitchFamily="34" charset="-128"/>
              </a:rPr>
              <a:t>– The belief that one cultural group is superior to others.</a:t>
            </a:r>
          </a:p>
          <a:p>
            <a:pPr>
              <a:buNone/>
            </a:pPr>
            <a:r>
              <a:rPr lang="en-US" sz="2000" u="sng" dirty="0">
                <a:ea typeface="ＭＳ Ｐゴシック" panose="020B0600070205080204" pitchFamily="34" charset="-128"/>
              </a:rPr>
              <a:t>Missionary</a:t>
            </a:r>
            <a:r>
              <a:rPr lang="en-US" sz="2000" dirty="0">
                <a:ea typeface="ＭＳ Ｐゴシック" panose="020B0600070205080204" pitchFamily="34" charset="-128"/>
              </a:rPr>
              <a:t> – Individual/Group </a:t>
            </a:r>
            <a:r>
              <a:rPr lang="en-US" sz="2000" dirty="0" err="1">
                <a:ea typeface="ＭＳ Ｐゴシック" panose="020B0600070205080204" pitchFamily="34" charset="-128"/>
              </a:rPr>
              <a:t>whos</a:t>
            </a:r>
            <a:r>
              <a:rPr lang="en-US" sz="2000" dirty="0">
                <a:ea typeface="ＭＳ Ｐゴシック" panose="020B0600070205080204" pitchFamily="34" charset="-128"/>
              </a:rPr>
              <a:t> purpose is to spread a religion.</a:t>
            </a:r>
          </a:p>
          <a:p>
            <a:pPr>
              <a:buNone/>
            </a:pPr>
            <a:r>
              <a:rPr lang="en-US" sz="2000" u="sng" dirty="0">
                <a:ea typeface="ＭＳ Ｐゴシック" panose="020B0600070205080204" pitchFamily="34" charset="-128"/>
              </a:rPr>
              <a:t>Isolationism</a:t>
            </a:r>
            <a:r>
              <a:rPr lang="en-US" sz="2000" dirty="0">
                <a:ea typeface="ＭＳ Ｐゴシック" panose="020B0600070205080204" pitchFamily="34" charset="-128"/>
              </a:rPr>
              <a:t> – Policy by which nations isolate themselves from outsiders</a:t>
            </a:r>
          </a:p>
          <a:p>
            <a:pPr>
              <a:buNone/>
            </a:pPr>
            <a:r>
              <a:rPr lang="en-US" sz="2000" u="sng" dirty="0">
                <a:ea typeface="ＭＳ Ｐゴシック" panose="020B0600070205080204" pitchFamily="34" charset="-128"/>
              </a:rPr>
              <a:t>White Man’s Burden</a:t>
            </a:r>
            <a:r>
              <a:rPr lang="en-US" sz="2000" dirty="0">
                <a:ea typeface="ＭＳ Ｐゴシック" panose="020B0600070205080204" pitchFamily="34" charset="-128"/>
              </a:rPr>
              <a:t> – The Belief that Europeans have a duty to civilize non-Europeans by sharing their culture.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866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4CC05-0631-469B-B362-3D46C89A8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47" y="0"/>
            <a:ext cx="11991372" cy="6858000"/>
          </a:xfrm>
        </p:spPr>
        <p:txBody>
          <a:bodyPr/>
          <a:lstStyle/>
          <a:p>
            <a:pPr>
              <a:buNone/>
            </a:pPr>
            <a:r>
              <a:rPr lang="en-US" altLang="en-US" sz="2000" u="sng" dirty="0">
                <a:ea typeface="ＭＳ Ｐゴシック" panose="020B0600070205080204" pitchFamily="34" charset="-128"/>
              </a:rPr>
              <a:t>Scramble for Africa</a:t>
            </a:r>
            <a:r>
              <a:rPr lang="en-US" altLang="en-US" sz="2000" dirty="0">
                <a:ea typeface="ＭＳ Ｐゴシック" panose="020B0600070205080204" pitchFamily="34" charset="-128"/>
              </a:rPr>
              <a:t> – Competition between Europeans for land in Africa.</a:t>
            </a:r>
          </a:p>
          <a:p>
            <a:pPr>
              <a:buNone/>
            </a:pPr>
            <a:r>
              <a:rPr lang="en-US" altLang="en-US" sz="2000" u="sng" dirty="0">
                <a:ea typeface="ＭＳ Ｐゴシック" panose="020B0600070205080204" pitchFamily="34" charset="-128"/>
              </a:rPr>
              <a:t>Berlin Conference</a:t>
            </a:r>
            <a:r>
              <a:rPr lang="en-US" altLang="en-US" sz="2000" dirty="0">
                <a:ea typeface="ＭＳ Ｐゴシック" panose="020B0600070205080204" pitchFamily="34" charset="-128"/>
              </a:rPr>
              <a:t> – Meeting amongst European nations to imperialize Africa (ignores tribal boundaries)</a:t>
            </a:r>
            <a:endParaRPr lang="en-US" altLang="ja-JP" sz="2000" dirty="0"/>
          </a:p>
          <a:p>
            <a:pPr>
              <a:buNone/>
            </a:pPr>
            <a:r>
              <a:rPr lang="en-US" altLang="en-US" sz="2000" u="sng" dirty="0">
                <a:ea typeface="ＭＳ Ｐゴシック" panose="020B0600070205080204" pitchFamily="34" charset="-128"/>
              </a:rPr>
              <a:t>Opium Wars</a:t>
            </a:r>
            <a:r>
              <a:rPr lang="en-US" altLang="en-US" sz="2000" dirty="0">
                <a:ea typeface="ＭＳ Ｐゴシック" panose="020B0600070205080204" pitchFamily="34" charset="-128"/>
              </a:rPr>
              <a:t> – Conflict between the British and Chinese to forcibly open China to trade.</a:t>
            </a:r>
          </a:p>
          <a:p>
            <a:pPr>
              <a:buNone/>
            </a:pPr>
            <a:r>
              <a:rPr lang="en-US" altLang="en-US" sz="2000" u="sng" dirty="0">
                <a:ea typeface="ＭＳ Ｐゴシック" panose="020B0600070205080204" pitchFamily="34" charset="-128"/>
              </a:rPr>
              <a:t>Treaty of Nanjing</a:t>
            </a:r>
            <a:r>
              <a:rPr lang="en-US" altLang="en-US" sz="2000" dirty="0">
                <a:ea typeface="ＭＳ Ｐゴシック" panose="020B0600070205080204" pitchFamily="34" charset="-128"/>
              </a:rPr>
              <a:t>– Unequal treaties at the end of the opium wars in which China is forced to open and pay reparations (payments for war damages).</a:t>
            </a:r>
          </a:p>
          <a:p>
            <a:pPr>
              <a:buNone/>
            </a:pPr>
            <a:r>
              <a:rPr lang="en-US" altLang="en-US" sz="2000" u="sng" dirty="0">
                <a:ea typeface="ＭＳ Ｐゴシック" panose="020B0600070205080204" pitchFamily="34" charset="-128"/>
              </a:rPr>
              <a:t>Taiping Rebellion</a:t>
            </a:r>
            <a:r>
              <a:rPr lang="en-US" altLang="en-US" sz="2000" dirty="0">
                <a:ea typeface="ＭＳ Ｐゴシック" panose="020B0600070205080204" pitchFamily="34" charset="-128"/>
              </a:rPr>
              <a:t> – Resistance by Chinese peasants to European influence in China.</a:t>
            </a:r>
          </a:p>
          <a:p>
            <a:pPr>
              <a:buNone/>
            </a:pPr>
            <a:r>
              <a:rPr lang="en-US" altLang="en-US" sz="2000" u="sng" dirty="0">
                <a:ea typeface="ＭＳ Ｐゴシック" panose="020B0600070205080204" pitchFamily="34" charset="-128"/>
              </a:rPr>
              <a:t>Open Door Policy</a:t>
            </a:r>
            <a:r>
              <a:rPr lang="en-US" altLang="en-US" sz="2000" dirty="0">
                <a:ea typeface="ＭＳ Ｐゴシック" panose="020B0600070205080204" pitchFamily="34" charset="-128"/>
              </a:rPr>
              <a:t> – Policy that China is forced to adopt to trade with Europeans</a:t>
            </a:r>
            <a:endParaRPr lang="en-US" altLang="ja-JP" sz="2000" dirty="0"/>
          </a:p>
          <a:p>
            <a:pPr>
              <a:buNone/>
            </a:pPr>
            <a:r>
              <a:rPr lang="en-US" altLang="en-US" sz="2000" u="sng" dirty="0">
                <a:ea typeface="ＭＳ Ｐゴシック" panose="020B0600070205080204" pitchFamily="34" charset="-128"/>
              </a:rPr>
              <a:t>Boxer Rebellion</a:t>
            </a:r>
            <a:r>
              <a:rPr lang="en-US" altLang="en-US" sz="2000" dirty="0">
                <a:ea typeface="ＭＳ Ｐゴシック" panose="020B0600070205080204" pitchFamily="34" charset="-128"/>
              </a:rPr>
              <a:t> – Resistance by Chinese “Boxers” to European influence in China.</a:t>
            </a:r>
          </a:p>
          <a:p>
            <a:pPr>
              <a:buNone/>
            </a:pPr>
            <a:r>
              <a:rPr lang="en-US" altLang="en-US" sz="2000" u="sng" dirty="0">
                <a:ea typeface="ＭＳ Ｐゴシック" panose="020B0600070205080204" pitchFamily="34" charset="-128"/>
              </a:rPr>
              <a:t>Feudalism</a:t>
            </a:r>
            <a:r>
              <a:rPr lang="en-US" altLang="en-US" sz="2000" dirty="0">
                <a:ea typeface="ＭＳ Ｐゴシック" panose="020B0600070205080204" pitchFamily="34" charset="-128"/>
              </a:rPr>
              <a:t>– Rigid social class structure in which land is exchanged for loyalty</a:t>
            </a:r>
            <a:endParaRPr lang="en-US" altLang="ja-JP" sz="2000" dirty="0"/>
          </a:p>
          <a:p>
            <a:pPr>
              <a:buNone/>
            </a:pPr>
            <a:r>
              <a:rPr lang="en-US" altLang="en-US" sz="2000" u="sng" dirty="0" err="1">
                <a:ea typeface="ＭＳ Ｐゴシック" panose="020B0600070205080204" pitchFamily="34" charset="-128"/>
              </a:rPr>
              <a:t>Tokagawa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Shogunate</a:t>
            </a:r>
            <a:r>
              <a:rPr lang="en-US" altLang="en-US" sz="2000" dirty="0">
                <a:ea typeface="ＭＳ Ｐゴシック" panose="020B0600070205080204" pitchFamily="34" charset="-128"/>
              </a:rPr>
              <a:t> – Feudal government of Japan prior to the Meiji restoration.</a:t>
            </a:r>
          </a:p>
          <a:p>
            <a:pPr>
              <a:buNone/>
            </a:pPr>
            <a:r>
              <a:rPr lang="en-US" sz="2000" dirty="0">
                <a:ea typeface="ＭＳ Ｐゴシック" panose="020B0600070205080204" pitchFamily="34" charset="-128"/>
              </a:rPr>
              <a:t>Commodore Matthew Perry – American who negotiates trade deal with Japan ending their isolation.</a:t>
            </a:r>
          </a:p>
          <a:p>
            <a:pPr>
              <a:buNone/>
            </a:pPr>
            <a:r>
              <a:rPr lang="en-US" sz="2000" dirty="0" err="1">
                <a:ea typeface="ＭＳ Ｐゴシック" panose="020B0600070205080204" pitchFamily="34" charset="-128"/>
              </a:rPr>
              <a:t>Mieji</a:t>
            </a:r>
            <a:r>
              <a:rPr lang="en-US" sz="2000" dirty="0">
                <a:ea typeface="ＭＳ Ｐゴシック" panose="020B0600070205080204" pitchFamily="34" charset="-128"/>
              </a:rPr>
              <a:t> Restoration – Period of modernization and industrialization in Japan which leads to imperialism.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3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4CC05-0631-469B-B362-3D46C89A8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47" y="0"/>
            <a:ext cx="11991372" cy="6858000"/>
          </a:xfrm>
        </p:spPr>
        <p:txBody>
          <a:bodyPr/>
          <a:lstStyle/>
          <a:p>
            <a:pPr marL="36900" indent="0">
              <a:buNone/>
            </a:pPr>
            <a:r>
              <a:rPr lang="en-US" dirty="0">
                <a:effectLst/>
              </a:rPr>
              <a:t>1. What was the “White Man’s Burden?”</a:t>
            </a:r>
          </a:p>
          <a:p>
            <a:r>
              <a:rPr lang="en-US" dirty="0">
                <a:effectLst/>
              </a:rPr>
              <a:t> European duty to Civilize non-Europeans</a:t>
            </a:r>
          </a:p>
          <a:p>
            <a:pPr marL="36900" indent="0">
              <a:buNone/>
            </a:pPr>
            <a:r>
              <a:rPr lang="en-US" dirty="0">
                <a:effectLst/>
              </a:rPr>
              <a:t>2. What is Social Darwinism?</a:t>
            </a:r>
          </a:p>
          <a:p>
            <a:r>
              <a:rPr lang="en-US" dirty="0">
                <a:effectLst/>
              </a:rPr>
              <a:t> Survival of the Fittest, Stronger Countries can take over weaker countries.</a:t>
            </a:r>
          </a:p>
          <a:p>
            <a:pPr marL="36900" indent="0">
              <a:buNone/>
            </a:pPr>
            <a:r>
              <a:rPr lang="en-US" dirty="0">
                <a:effectLst/>
              </a:rPr>
              <a:t>3. What were the European motives for imperialism?</a:t>
            </a:r>
          </a:p>
          <a:p>
            <a:r>
              <a:rPr lang="en-US" dirty="0">
                <a:effectLst/>
              </a:rPr>
              <a:t> Foreign Markets</a:t>
            </a:r>
          </a:p>
          <a:p>
            <a:r>
              <a:rPr lang="en-US" dirty="0">
                <a:effectLst/>
              </a:rPr>
              <a:t>Raw Materials/Resources</a:t>
            </a:r>
          </a:p>
          <a:p>
            <a:pPr marL="36900" indent="0">
              <a:buNone/>
            </a:pPr>
            <a:r>
              <a:rPr lang="en-US" dirty="0">
                <a:effectLst/>
              </a:rPr>
              <a:t>4. What are the positive and negative effects of imperialism?</a:t>
            </a:r>
          </a:p>
          <a:p>
            <a:r>
              <a:rPr lang="en-US" dirty="0">
                <a:effectLst/>
              </a:rPr>
              <a:t> Spread of tech, agriculture, medicine, infrastructure</a:t>
            </a:r>
          </a:p>
          <a:p>
            <a:r>
              <a:rPr lang="en-US" dirty="0">
                <a:effectLst/>
              </a:rPr>
              <a:t>Loss of culture/tradition, exploitation of resources</a:t>
            </a:r>
          </a:p>
          <a:p>
            <a:pPr marL="36900" indent="0">
              <a:buNone/>
            </a:pPr>
            <a:r>
              <a:rPr lang="en-US" dirty="0">
                <a:effectLst/>
              </a:rPr>
              <a:t>5. Why was Africa so easily conquered by Europeans?</a:t>
            </a:r>
          </a:p>
          <a:p>
            <a:r>
              <a:rPr lang="en-US" dirty="0">
                <a:effectLst/>
              </a:rPr>
              <a:t>Lacked unity, technology, political stability</a:t>
            </a:r>
          </a:p>
        </p:txBody>
      </p:sp>
    </p:spTree>
    <p:extLst>
      <p:ext uri="{BB962C8B-B14F-4D97-AF65-F5344CB8AC3E}">
        <p14:creationId xmlns:p14="http://schemas.microsoft.com/office/powerpoint/2010/main" val="3289258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4CC05-0631-469B-B362-3D46C89A8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47" y="0"/>
            <a:ext cx="11991372" cy="6858000"/>
          </a:xfrm>
        </p:spPr>
        <p:txBody>
          <a:bodyPr/>
          <a:lstStyle/>
          <a:p>
            <a:pPr marL="36900" indent="0">
              <a:buNone/>
            </a:pPr>
            <a:r>
              <a:rPr lang="en-US" dirty="0">
                <a:effectLst/>
              </a:rPr>
              <a:t>6. Why is India considered the “Crown Jewel of the British Empire?”</a:t>
            </a:r>
          </a:p>
          <a:p>
            <a:r>
              <a:rPr lang="en-US" dirty="0">
                <a:effectLst/>
              </a:rPr>
              <a:t> Rich in resources, large labor force, great location</a:t>
            </a:r>
          </a:p>
          <a:p>
            <a:pPr marL="36900" indent="0">
              <a:buNone/>
            </a:pPr>
            <a:r>
              <a:rPr lang="en-US" dirty="0">
                <a:effectLst/>
              </a:rPr>
              <a:t>7. Why were the British able to control India for over 200 years?</a:t>
            </a:r>
          </a:p>
          <a:p>
            <a:r>
              <a:rPr lang="en-US" b="1" dirty="0">
                <a:effectLst/>
              </a:rPr>
              <a:t> India lacked unity, technology and political power to resist</a:t>
            </a:r>
            <a:endParaRPr lang="en-US" dirty="0">
              <a:effectLst/>
            </a:endParaRPr>
          </a:p>
          <a:p>
            <a:pPr marL="36900" indent="0">
              <a:buNone/>
            </a:pPr>
            <a:r>
              <a:rPr lang="en-US" dirty="0">
                <a:effectLst/>
              </a:rPr>
              <a:t>8. Why did the Chinese fight the Opium War?</a:t>
            </a:r>
          </a:p>
          <a:p>
            <a:r>
              <a:rPr lang="en-US" dirty="0">
                <a:effectLst/>
              </a:rPr>
              <a:t> To keep Europeans out of China</a:t>
            </a:r>
          </a:p>
          <a:p>
            <a:pPr marL="36900" indent="0">
              <a:buNone/>
            </a:pPr>
            <a:r>
              <a:rPr lang="en-US" dirty="0">
                <a:effectLst/>
              </a:rPr>
              <a:t>9. What was the result of the Opium War?</a:t>
            </a:r>
          </a:p>
          <a:p>
            <a:r>
              <a:rPr lang="en-US" dirty="0">
                <a:effectLst/>
              </a:rPr>
              <a:t> Europeans forced the Chinese to open up to trade/interaction with the West</a:t>
            </a:r>
          </a:p>
          <a:p>
            <a:pPr marL="36900" indent="0">
              <a:buNone/>
            </a:pPr>
            <a:r>
              <a:rPr lang="en-US" dirty="0">
                <a:effectLst/>
              </a:rPr>
              <a:t>10. Why were the Opium War treaties considered “Unequal?”</a:t>
            </a:r>
          </a:p>
          <a:p>
            <a:r>
              <a:rPr lang="en-US" dirty="0">
                <a:effectLst/>
              </a:rPr>
              <a:t>China was penalized, European countries won “spoils” of war</a:t>
            </a:r>
          </a:p>
        </p:txBody>
      </p:sp>
    </p:spTree>
    <p:extLst>
      <p:ext uri="{BB962C8B-B14F-4D97-AF65-F5344CB8AC3E}">
        <p14:creationId xmlns:p14="http://schemas.microsoft.com/office/powerpoint/2010/main" val="880672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4CC05-0631-469B-B362-3D46C89A8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47" y="0"/>
            <a:ext cx="11991372" cy="6858000"/>
          </a:xfrm>
        </p:spPr>
        <p:txBody>
          <a:bodyPr/>
          <a:lstStyle/>
          <a:p>
            <a:pPr marL="36900" indent="0">
              <a:buNone/>
            </a:pPr>
            <a:r>
              <a:rPr lang="en-US" dirty="0">
                <a:effectLst/>
              </a:rPr>
              <a:t>11. Why did the Europeans have little contact with the Chinese prior to the 19</a:t>
            </a:r>
            <a:r>
              <a:rPr lang="en-US" baseline="30000" dirty="0">
                <a:effectLst/>
              </a:rPr>
              <a:t>th</a:t>
            </a:r>
            <a:r>
              <a:rPr lang="en-US" dirty="0">
                <a:effectLst/>
              </a:rPr>
              <a:t> century?</a:t>
            </a:r>
          </a:p>
          <a:p>
            <a:r>
              <a:rPr lang="en-US" dirty="0">
                <a:effectLst/>
              </a:rPr>
              <a:t> China was geographically isolated</a:t>
            </a:r>
          </a:p>
          <a:p>
            <a:pPr marL="36900" indent="0">
              <a:buNone/>
            </a:pPr>
            <a:r>
              <a:rPr lang="en-US" dirty="0">
                <a:effectLst/>
              </a:rPr>
              <a:t>12. Why were the western  nations able to defeat China easily?</a:t>
            </a:r>
          </a:p>
          <a:p>
            <a:r>
              <a:rPr lang="en-US" dirty="0">
                <a:effectLst/>
              </a:rPr>
              <a:t> Superior technology</a:t>
            </a:r>
          </a:p>
          <a:p>
            <a:pPr marL="36900" indent="0">
              <a:buNone/>
            </a:pPr>
            <a:r>
              <a:rPr lang="en-US" dirty="0">
                <a:effectLst/>
              </a:rPr>
              <a:t>13. What was Japan like before the Meiji rule?</a:t>
            </a:r>
          </a:p>
          <a:p>
            <a:r>
              <a:rPr lang="en-US" dirty="0">
                <a:effectLst/>
              </a:rPr>
              <a:t> Feudal society, Isolated</a:t>
            </a:r>
          </a:p>
          <a:p>
            <a:pPr marL="36900" indent="0">
              <a:buNone/>
            </a:pPr>
            <a:r>
              <a:rPr lang="en-US" dirty="0">
                <a:effectLst/>
              </a:rPr>
              <a:t>14. Why did the Meiji Restoration begin?</a:t>
            </a:r>
          </a:p>
          <a:p>
            <a:r>
              <a:rPr lang="en-US" dirty="0">
                <a:effectLst/>
              </a:rPr>
              <a:t> Westernize to keep out the west</a:t>
            </a:r>
          </a:p>
          <a:p>
            <a:pPr marL="36900" indent="0">
              <a:buNone/>
            </a:pPr>
            <a:r>
              <a:rPr lang="en-US" dirty="0">
                <a:effectLst/>
              </a:rPr>
              <a:t>15. Why was the Russo-Japanese War important?</a:t>
            </a:r>
          </a:p>
          <a:p>
            <a:r>
              <a:rPr lang="en-US" dirty="0">
                <a:effectLst/>
              </a:rPr>
              <a:t> Japan was recognized as a world power</a:t>
            </a:r>
          </a:p>
          <a:p>
            <a:pPr marL="36900" indent="0">
              <a:buNone/>
            </a:pPr>
            <a:r>
              <a:rPr lang="en-US" dirty="0">
                <a:effectLst/>
              </a:rPr>
              <a:t>16. What changed in Japan as a result of the Meiji Restoration?</a:t>
            </a:r>
          </a:p>
          <a:p>
            <a:r>
              <a:rPr lang="en-US" dirty="0">
                <a:effectLst/>
              </a:rPr>
              <a:t>Japan modernized and westernized</a:t>
            </a:r>
          </a:p>
        </p:txBody>
      </p:sp>
    </p:spTree>
    <p:extLst>
      <p:ext uri="{BB962C8B-B14F-4D97-AF65-F5344CB8AC3E}">
        <p14:creationId xmlns:p14="http://schemas.microsoft.com/office/powerpoint/2010/main" val="23387965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RightStep">
      <a:dk1>
        <a:srgbClr val="000000"/>
      </a:dk1>
      <a:lt1>
        <a:srgbClr val="FFFFFF"/>
      </a:lt1>
      <a:dk2>
        <a:srgbClr val="412435"/>
      </a:dk2>
      <a:lt2>
        <a:srgbClr val="E2E8E3"/>
      </a:lt2>
      <a:accent1>
        <a:srgbClr val="E729B8"/>
      </a:accent1>
      <a:accent2>
        <a:srgbClr val="D51757"/>
      </a:accent2>
      <a:accent3>
        <a:srgbClr val="E73829"/>
      </a:accent3>
      <a:accent4>
        <a:srgbClr val="D57517"/>
      </a:accent4>
      <a:accent5>
        <a:srgbClr val="B1A51F"/>
      </a:accent5>
      <a:accent6>
        <a:srgbClr val="7DB213"/>
      </a:accent6>
      <a:hlink>
        <a:srgbClr val="31944A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662</Words>
  <Application>Microsoft Office PowerPoint</Application>
  <PresentationFormat>Widescreen</PresentationFormat>
  <Paragraphs>60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Georgia Pro Cond Light</vt:lpstr>
      <vt:lpstr>Speak Pro</vt:lpstr>
      <vt:lpstr>Wingdings 2</vt:lpstr>
      <vt:lpstr>SlateVTI</vt:lpstr>
      <vt:lpstr>Imperialism Review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 Review</dc:title>
  <dc:creator>Matt Rivera</dc:creator>
  <cp:lastModifiedBy>Matt Rivera</cp:lastModifiedBy>
  <cp:revision>3</cp:revision>
  <dcterms:created xsi:type="dcterms:W3CDTF">2019-12-03T14:58:16Z</dcterms:created>
  <dcterms:modified xsi:type="dcterms:W3CDTF">2019-12-03T15:21:11Z</dcterms:modified>
</cp:coreProperties>
</file>