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9" r:id="rId4"/>
    <p:sldId id="270" r:id="rId5"/>
    <p:sldId id="262" r:id="rId6"/>
    <p:sldId id="261" r:id="rId7"/>
    <p:sldId id="258" r:id="rId8"/>
    <p:sldId id="259" r:id="rId9"/>
    <p:sldId id="271" r:id="rId10"/>
    <p:sldId id="260" r:id="rId11"/>
    <p:sldId id="263" r:id="rId12"/>
    <p:sldId id="265" r:id="rId13"/>
    <p:sldId id="267" r:id="rId14"/>
    <p:sldId id="268" r:id="rId15"/>
    <p:sldId id="266" r:id="rId16"/>
    <p:sldId id="264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959E7-0410-442A-9456-036931AEB355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B8D2-0022-47D9-A48B-36D127EF8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0430F-A403-44C8-8B9A-F9313C8EE30B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1B722-9C66-40D8-BB1F-46FFC9186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56F8-1F6E-45DA-925B-447297DA981E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A902-5F3C-4DEB-A42A-70271C18A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3492-0507-431B-BE8B-1BA80BA2172B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0648-96E9-426A-B2FD-0CF21CD88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999B2-0A0C-43C4-AAD7-13A870D70F00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3597-8728-41B3-B6B7-B9D7A08B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39E11-ED1B-41BD-8390-4BA50EDD766D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E398-8D90-49E0-B15C-8ECAC2021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6238E-F7BF-43BC-897A-D81335FF9569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48B4F-2289-4BCC-AC67-DA39B44C0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A743E-5399-4D24-AB78-2A5B1B329693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4D4C-3A99-44A2-B36C-7B22C7C61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6F7-DFBA-454A-B16C-8A4182EE9802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63A8E-0206-4F20-A6B9-A8B673A50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3BDDD-1D9D-4245-9DB8-562217731B56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EBF49-F392-439A-9D2E-F8E6C9F28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B8427-FCF1-416A-987C-7385C6755B6C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AB3B7-613C-46A4-A61F-C6F40B14B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D715D6E-6B07-45BC-9511-68CE8FF2BED6}" type="datetimeFigureOut">
              <a:rPr lang="en-US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E3F9C80-7BA2-4B46-9F5A-6C9B605D1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3" r:id="rId2"/>
    <p:sldLayoutId id="2147483769" r:id="rId3"/>
    <p:sldLayoutId id="2147483764" r:id="rId4"/>
    <p:sldLayoutId id="2147483765" r:id="rId5"/>
    <p:sldLayoutId id="2147483766" r:id="rId6"/>
    <p:sldLayoutId id="2147483770" r:id="rId7"/>
    <p:sldLayoutId id="2147483771" r:id="rId8"/>
    <p:sldLayoutId id="2147483772" r:id="rId9"/>
    <p:sldLayoutId id="2147483767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Aim:  The World of Islam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Dome of the Rock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9458" name="Content Placeholder 3" descr="dome of the rock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11213" y="1524000"/>
            <a:ext cx="7418387" cy="50577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Content Placeholder 3" descr="umayyad-mosqu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676400"/>
            <a:ext cx="6643688" cy="49831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Do you see any similarities?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143000" y="1447800"/>
            <a:ext cx="7010400" cy="685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HAGIA SOPHIA in the Byzantine Empire</a:t>
            </a:r>
          </a:p>
        </p:txBody>
      </p:sp>
      <p:pic>
        <p:nvPicPr>
          <p:cNvPr id="21507" name="Picture 5" descr="Hagia_Sophia-l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60588"/>
            <a:ext cx="7010400" cy="46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mtClean="0"/>
              <a:t>The Hagia Sophia</a:t>
            </a:r>
          </a:p>
        </p:txBody>
      </p:sp>
      <p:pic>
        <p:nvPicPr>
          <p:cNvPr id="22530" name="Picture 5" descr="hagia_sophia_interi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0013"/>
            <a:ext cx="7620000" cy="548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mtClean="0"/>
              <a:t>The Hagia Sophia</a:t>
            </a:r>
          </a:p>
        </p:txBody>
      </p:sp>
      <p:pic>
        <p:nvPicPr>
          <p:cNvPr id="23554" name="Picture 5" descr="Hagia Sophia - Ayasofya - Sancta Soph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483711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mosaic-at-the-hagia-soph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85900"/>
            <a:ext cx="71628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Rectangle 6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mtClean="0"/>
              <a:t>A mosaic at the Hagia Sophia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u="sng" dirty="0" smtClean="0"/>
              <a:t>Islamic Decline</a:t>
            </a:r>
            <a:endParaRPr lang="en-US" u="sng" dirty="0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868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Religious Tension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Sunni and Shiite Sects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Weak Leadership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Problem of Succession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Invasions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Crusades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Turks/Ottomans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MONGOLS!!!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u="sng" smtClean="0"/>
              <a:t>WORD ASSOCIATIONS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86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800" b="1" u="sng" smtClean="0"/>
              <a:t>BYZANTINE EMPIRE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Preservation of Greco-Roman Culture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Justinian’s Code (law, stability, order)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Similar to Hammurabi’s Code &amp; Twelve Tables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Cultural diffusion (art, architecture, trade) with Russia made Kiev a cultural center!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800" b="1" u="sng" smtClean="0"/>
              <a:t>ISLAMIC (MUSLIM) EMPIRES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Math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Science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Technology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Diversity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Religious Toleration</a:t>
            </a:r>
          </a:p>
        </p:txBody>
      </p:sp>
    </p:spTree>
    <p:extLst>
      <p:ext uri="{BB962C8B-B14F-4D97-AF65-F5344CB8AC3E}">
        <p14:creationId xmlns:p14="http://schemas.microsoft.com/office/powerpoint/2010/main" val="1914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Islam Vocabulary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9144000" cy="4953000"/>
          </a:xfrm>
        </p:spPr>
        <p:txBody>
          <a:bodyPr/>
          <a:lstStyle/>
          <a:p>
            <a:r>
              <a:rPr lang="en-US" b="1" dirty="0"/>
              <a:t>Islam </a:t>
            </a:r>
            <a:r>
              <a:rPr lang="en-US" b="1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Monotheistic religion rooted in Judaism and Christianity</a:t>
            </a:r>
            <a:endParaRPr lang="en-US" dirty="0"/>
          </a:p>
          <a:p>
            <a:r>
              <a:rPr lang="en-US" b="1" dirty="0"/>
              <a:t>Muslim </a:t>
            </a:r>
            <a:r>
              <a:rPr lang="en-US" b="1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Follower of Islam </a:t>
            </a:r>
            <a:endParaRPr lang="en-US" dirty="0"/>
          </a:p>
          <a:p>
            <a:r>
              <a:rPr lang="en-US" b="1" dirty="0"/>
              <a:t>Arab </a:t>
            </a:r>
            <a:r>
              <a:rPr lang="en-US" b="1" dirty="0" smtClean="0"/>
              <a:t>– </a:t>
            </a:r>
            <a:r>
              <a:rPr lang="en-US" dirty="0" smtClean="0"/>
              <a:t>Speaker of an Arab language (Middle East)</a:t>
            </a:r>
            <a:endParaRPr lang="en-US" dirty="0"/>
          </a:p>
          <a:p>
            <a:r>
              <a:rPr lang="en-US" b="1" dirty="0"/>
              <a:t>Allah </a:t>
            </a:r>
            <a:r>
              <a:rPr lang="en-US" b="1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Arabic word for “God”</a:t>
            </a:r>
            <a:endParaRPr lang="en-US" dirty="0"/>
          </a:p>
          <a:p>
            <a:r>
              <a:rPr lang="en-US" b="1" dirty="0"/>
              <a:t>Mecca </a:t>
            </a:r>
            <a:r>
              <a:rPr lang="en-US" b="1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Holy city of Islam (Saudi Arabia)</a:t>
            </a:r>
            <a:endParaRPr lang="en-US" dirty="0"/>
          </a:p>
          <a:p>
            <a:r>
              <a:rPr lang="en-US" b="1" dirty="0" smtClean="0"/>
              <a:t>Hajj </a:t>
            </a:r>
            <a:r>
              <a:rPr lang="en-US" b="1" dirty="0"/>
              <a:t>(</a:t>
            </a:r>
            <a:r>
              <a:rPr lang="en-US" b="1" dirty="0" smtClean="0"/>
              <a:t>Pilgrimage) – </a:t>
            </a:r>
            <a:r>
              <a:rPr lang="en-US" dirty="0" smtClean="0"/>
              <a:t>Trip to a holy site</a:t>
            </a:r>
          </a:p>
          <a:p>
            <a:r>
              <a:rPr lang="en-US" b="1" dirty="0" smtClean="0"/>
              <a:t>Koran (Quran) </a:t>
            </a:r>
            <a:r>
              <a:rPr lang="en-US" dirty="0" smtClean="0"/>
              <a:t>– Holy Text of Islam</a:t>
            </a:r>
          </a:p>
          <a:p>
            <a:r>
              <a:rPr lang="en-US" b="1" dirty="0" smtClean="0"/>
              <a:t>5 Pillars </a:t>
            </a:r>
            <a:r>
              <a:rPr lang="en-US" dirty="0" smtClean="0"/>
              <a:t>– Code of Conduct for Muslims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Why is Islam so spreadable?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Islam is a way of life</a:t>
            </a:r>
          </a:p>
          <a:p>
            <a:pPr lvl="1" eaLnBrk="1" hangingPunct="1"/>
            <a:r>
              <a:rPr lang="en-US" dirty="0" smtClean="0"/>
              <a:t>Legal system</a:t>
            </a:r>
          </a:p>
          <a:p>
            <a:pPr lvl="1" eaLnBrk="1" hangingPunct="1"/>
            <a:r>
              <a:rPr lang="en-US" dirty="0" smtClean="0"/>
              <a:t>All people are spiritually equal</a:t>
            </a:r>
          </a:p>
          <a:p>
            <a:pPr lvl="1" eaLnBrk="1" hangingPunct="1"/>
            <a:r>
              <a:rPr lang="en-US" dirty="0" smtClean="0"/>
              <a:t>Code of conduct (5 Pillars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Common Culture/Identity (Arab World)</a:t>
            </a:r>
            <a:endParaRPr lang="en-US" dirty="0" smtClean="0"/>
          </a:p>
          <a:p>
            <a:pPr eaLnBrk="1" hangingPunct="1"/>
            <a:r>
              <a:rPr lang="en-US" dirty="0" smtClean="0"/>
              <a:t>Islam spreads through conquest</a:t>
            </a:r>
          </a:p>
          <a:p>
            <a:pPr lvl="1" eaLnBrk="1" hangingPunct="1"/>
            <a:r>
              <a:rPr lang="en-US" dirty="0" smtClean="0"/>
              <a:t>Conquers land in Middle East, Africa and Spain</a:t>
            </a:r>
          </a:p>
          <a:p>
            <a:pPr lvl="1" eaLnBrk="1" hangingPunct="1"/>
            <a:r>
              <a:rPr lang="en-US" dirty="0" smtClean="0"/>
              <a:t>Great military (cavalry)</a:t>
            </a:r>
          </a:p>
          <a:p>
            <a:pPr lvl="1" eaLnBrk="1" hangingPunct="1"/>
            <a:r>
              <a:rPr lang="en-US" dirty="0" smtClean="0"/>
              <a:t>Jihad (Holy Wars)</a:t>
            </a:r>
          </a:p>
        </p:txBody>
      </p:sp>
    </p:spTree>
    <p:extLst>
      <p:ext uri="{BB962C8B-B14F-4D97-AF65-F5344CB8AC3E}">
        <p14:creationId xmlns:p14="http://schemas.microsoft.com/office/powerpoint/2010/main" val="325363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Why was Islam’s spread such a SUCCESS?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Weak Enemies</a:t>
            </a:r>
            <a:endParaRPr lang="en-US" dirty="0" smtClean="0"/>
          </a:p>
          <a:p>
            <a:pPr lvl="1" eaLnBrk="1" hangingPunct="1"/>
            <a:r>
              <a:rPr lang="en-US" dirty="0" smtClean="0"/>
              <a:t>Byzantine and Persians</a:t>
            </a:r>
            <a:endParaRPr lang="en-US" dirty="0" smtClean="0"/>
          </a:p>
          <a:p>
            <a:pPr eaLnBrk="1" hangingPunct="1"/>
            <a:r>
              <a:rPr lang="en-US" dirty="0" smtClean="0"/>
              <a:t>Strong Military</a:t>
            </a:r>
            <a:endParaRPr lang="en-US" dirty="0" smtClean="0"/>
          </a:p>
          <a:p>
            <a:pPr lvl="1" eaLnBrk="1" hangingPunct="1"/>
            <a:r>
              <a:rPr lang="en-US" dirty="0" smtClean="0"/>
              <a:t>History of Brave and skilled warriors</a:t>
            </a:r>
          </a:p>
          <a:p>
            <a:pPr lvl="1" eaLnBrk="1" hangingPunct="1"/>
            <a:r>
              <a:rPr lang="en-US" dirty="0" smtClean="0"/>
              <a:t>Common Cause – ARAB EMPIRE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91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Content Placeholder 3" descr="Islamic Expansion 2.gif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57200"/>
            <a:ext cx="9144000" cy="54086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Content Placeholder 3" descr="Islamic Expansion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28638"/>
            <a:ext cx="9144000" cy="58721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Did Muslims Treat Conquered People?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Christians and Jews are “PROTECTED PEOPLE</a:t>
            </a:r>
            <a:r>
              <a:rPr lang="en-US" dirty="0" smtClean="0"/>
              <a:t>”</a:t>
            </a:r>
            <a:endParaRPr lang="en-US" dirty="0" smtClean="0"/>
          </a:p>
          <a:p>
            <a:pPr eaLnBrk="1" hangingPunct="1"/>
            <a:r>
              <a:rPr lang="en-US" dirty="0" smtClean="0"/>
              <a:t>Non-</a:t>
            </a:r>
            <a:r>
              <a:rPr lang="en-US" dirty="0" err="1" smtClean="0"/>
              <a:t>muslims</a:t>
            </a:r>
            <a:r>
              <a:rPr lang="en-US" dirty="0" smtClean="0"/>
              <a:t> had to pay heavy taxes</a:t>
            </a:r>
          </a:p>
          <a:p>
            <a:pPr eaLnBrk="1" hangingPunct="1"/>
            <a:r>
              <a:rPr lang="en-US" dirty="0" smtClean="0"/>
              <a:t>Slave class (NO MUSLIMS)</a:t>
            </a:r>
          </a:p>
          <a:p>
            <a:pPr eaLnBrk="1" hangingPunct="1"/>
            <a:r>
              <a:rPr lang="en-US" dirty="0" smtClean="0"/>
              <a:t>Social mobility</a:t>
            </a:r>
          </a:p>
          <a:p>
            <a:pPr eaLnBrk="1" hangingPunct="1"/>
            <a:endParaRPr lang="en-US" dirty="0" smtClean="0"/>
          </a:p>
          <a:p>
            <a:pPr marL="119062" indent="0" eaLnBrk="1" hangingPunct="1">
              <a:buNone/>
            </a:pPr>
            <a:r>
              <a:rPr lang="en-US" dirty="0" smtClean="0"/>
              <a:t>Why convert?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GOLDEN AGE OF ISLAM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INTERNATIONAL TRADE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Merchants are honored (Muhammad)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Banking systems (checks)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Trade with India and China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CULTURAL DIFFUSION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GOLDEN AGE OF ISLAM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ART</a:t>
            </a:r>
            <a:r>
              <a:rPr lang="en-US" dirty="0" smtClean="0"/>
              <a:t>/</a:t>
            </a:r>
            <a:r>
              <a:rPr lang="en-US" dirty="0" smtClean="0"/>
              <a:t>ARCHITECTURE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Mosaics and Calligraphy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Thousand and One Nights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Advanced Cities (Damascus)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Mosques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Learning</a:t>
            </a:r>
            <a:endParaRPr lang="en-US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Elementary Education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Reading and </a:t>
            </a:r>
            <a:r>
              <a:rPr lang="en-US" dirty="0" smtClean="0"/>
              <a:t>Writing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Preservation of Ancient Learning</a:t>
            </a:r>
            <a:endParaRPr lang="en-US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91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</TotalTime>
  <Words>355</Words>
  <Application>Microsoft Macintosh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Aim:  The World of Islam</vt:lpstr>
      <vt:lpstr>Islam Vocabulary</vt:lpstr>
      <vt:lpstr>Why is Islam so spreadable?</vt:lpstr>
      <vt:lpstr>Why was Islam’s spread such a SUCCESS?</vt:lpstr>
      <vt:lpstr>PowerPoint Presentation</vt:lpstr>
      <vt:lpstr>PowerPoint Presentation</vt:lpstr>
      <vt:lpstr>How Did Muslims Treat Conquered People?</vt:lpstr>
      <vt:lpstr>THE GOLDEN AGE OF ISLAM</vt:lpstr>
      <vt:lpstr>THE GOLDEN AGE OF ISLAM</vt:lpstr>
      <vt:lpstr>Dome of the Rock</vt:lpstr>
      <vt:lpstr>PowerPoint Presentation</vt:lpstr>
      <vt:lpstr>Do you see any similarities?</vt:lpstr>
      <vt:lpstr>The Hagia Sophia</vt:lpstr>
      <vt:lpstr>The Hagia Sophia</vt:lpstr>
      <vt:lpstr>A mosaic at the Hagia Sophia</vt:lpstr>
      <vt:lpstr>Islamic Decline</vt:lpstr>
      <vt:lpstr>WORD ASSOCIATIONS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 The World of Islam</dc:title>
  <dc:creator>M. Rivera</dc:creator>
  <cp:lastModifiedBy>MATTHEW RIVERA</cp:lastModifiedBy>
  <cp:revision>12</cp:revision>
  <dcterms:created xsi:type="dcterms:W3CDTF">2008-01-03T13:06:24Z</dcterms:created>
  <dcterms:modified xsi:type="dcterms:W3CDTF">2016-12-20T02:23:48Z</dcterms:modified>
</cp:coreProperties>
</file>