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6" r:id="rId2"/>
    <p:sldId id="275" r:id="rId3"/>
    <p:sldId id="311" r:id="rId4"/>
    <p:sldId id="312" r:id="rId5"/>
    <p:sldId id="310" r:id="rId6"/>
    <p:sldId id="301" r:id="rId7"/>
    <p:sldId id="300" r:id="rId8"/>
    <p:sldId id="305" r:id="rId9"/>
    <p:sldId id="306" r:id="rId10"/>
    <p:sldId id="304" r:id="rId11"/>
    <p:sldId id="309" r:id="rId12"/>
    <p:sldId id="278" r:id="rId13"/>
    <p:sldId id="302" r:id="rId14"/>
    <p:sldId id="282" r:id="rId15"/>
    <p:sldId id="292" r:id="rId16"/>
    <p:sldId id="314" r:id="rId17"/>
    <p:sldId id="291" r:id="rId18"/>
    <p:sldId id="274" r:id="rId19"/>
    <p:sldId id="267" r:id="rId20"/>
    <p:sldId id="268" r:id="rId21"/>
    <p:sldId id="293" r:id="rId22"/>
    <p:sldId id="295" r:id="rId23"/>
    <p:sldId id="297" r:id="rId24"/>
    <p:sldId id="313" r:id="rId25"/>
    <p:sldId id="296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F4A3-ECEB-D54D-A71B-86EDB6C4FB8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1D66-4C13-C249-AFB4-B27723D5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C7747F-957B-416B-B3D4-407D88BC0DC0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DB7842-FF3C-4C9F-BA71-B16E99C92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Star-Spangled_Bann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File:Carlos-Smith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epts.washington.edu/keywords/wiki/index.php?title=Image:Nationalism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has NATIONALISM been a source of UNITY?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German  + Italian Unification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0647"/>
            <a:ext cx="8654540" cy="60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58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some perspective…</a:t>
            </a:r>
          </a:p>
        </p:txBody>
      </p:sp>
      <p:sp>
        <p:nvSpPr>
          <p:cNvPr id="25610" name="Rectangle 10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When "</a:t>
            </a:r>
            <a:r>
              <a:rPr lang="en-US" sz="2000">
                <a:latin typeface="Arial" charset="0"/>
                <a:hlinkClick r:id="rId3" tooltip="The Star-Spangled Banner"/>
              </a:rPr>
              <a:t>The Star-Spangled Banner</a:t>
            </a:r>
            <a:r>
              <a:rPr lang="en-US" sz="2000">
                <a:latin typeface="Arial" charset="0"/>
              </a:rPr>
              <a:t>" played, Smith and Carlos delivered the salute with heads bowed, a gesture which became front page news around the world. As they left the podium they were booed by the crowd. Smith later said "If I win, I am American, not a black American. But if I did something bad, then they would say I am a Negro. We are black and we are proud of being black. Black America will understand what we did tonight.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1968 </a:t>
            </a:r>
          </a:p>
        </p:txBody>
      </p:sp>
      <p:pic>
        <p:nvPicPr>
          <p:cNvPr id="17413" name="Picture 5" descr="220px-Carlos-Smit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7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rman Unif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66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800"/>
            <a:ext cx="914400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rman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5715000" cy="6629400"/>
          </a:xfrm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Germany is NOT UNIFIED</a:t>
            </a:r>
            <a:r>
              <a:rPr lang="is-IS" sz="4000" b="1" dirty="0" smtClean="0"/>
              <a:t>….WHY NOT?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22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u="sng" dirty="0" smtClean="0"/>
              <a:t>Otto Von Bismarck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3200" b="1" dirty="0" smtClean="0"/>
              <a:t>“BLOOD AND IRON” = Germany will be united through Militarism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NATIONALISTIC GOALS</a:t>
            </a:r>
            <a:endParaRPr lang="en-US" sz="2800" dirty="0" smtClean="0"/>
          </a:p>
          <a:p>
            <a:pPr lvl="1"/>
            <a:r>
              <a:rPr lang="en-US" sz="2800" dirty="0" smtClean="0"/>
              <a:t>UNIFICATION </a:t>
            </a:r>
            <a:r>
              <a:rPr lang="en-US" sz="2800" dirty="0"/>
              <a:t>and POWER for </a:t>
            </a:r>
            <a:r>
              <a:rPr lang="en-US" sz="2800" dirty="0" smtClean="0"/>
              <a:t>Germany (by WAR)</a:t>
            </a:r>
            <a:endParaRPr lang="en-US" sz="2800" dirty="0"/>
          </a:p>
          <a:p>
            <a:pPr lvl="1"/>
            <a:r>
              <a:rPr lang="en-US" sz="2800" dirty="0"/>
              <a:t>The STATE is more important than the INDIVIDUAL</a:t>
            </a:r>
          </a:p>
          <a:p>
            <a:pPr lvl="1"/>
            <a:r>
              <a:rPr lang="en-US" sz="2800" dirty="0"/>
              <a:t>Foreign Allies: Build links to Austria and Russia, Keep France Weak (Why?)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400" b="1" dirty="0" smtClean="0"/>
              <a:t>Realpolitik</a:t>
            </a:r>
          </a:p>
          <a:p>
            <a:pPr lvl="2"/>
            <a:r>
              <a:rPr lang="en-US" sz="2600" dirty="0" smtClean="0"/>
              <a:t>Realistic Politics – Strengthen military and economy</a:t>
            </a:r>
          </a:p>
          <a:p>
            <a:pPr lvl="2"/>
            <a:r>
              <a:rPr lang="en-US" sz="2600" dirty="0" smtClean="0"/>
              <a:t>Economic Strengths: Industry, Resources, Workforce</a:t>
            </a:r>
          </a:p>
          <a:p>
            <a:pPr lvl="2"/>
            <a:r>
              <a:rPr lang="en-US" sz="2600" dirty="0" smtClean="0"/>
              <a:t>“The End Justifies the Means”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058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Abdicate</a:t>
            </a:r>
            <a:r>
              <a:rPr lang="en-US" dirty="0"/>
              <a:t> – renounce one's throne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Parliament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the supreme legislative body of a </a:t>
            </a:r>
            <a:r>
              <a:rPr lang="en-US" dirty="0" smtClean="0"/>
              <a:t>nation/state which is comprised of representatives (elected or appointed)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Dictatorship</a:t>
            </a:r>
            <a:r>
              <a:rPr lang="en-US" dirty="0"/>
              <a:t> </a:t>
            </a:r>
            <a:r>
              <a:rPr lang="en-US" dirty="0" smtClean="0"/>
              <a:t>– A government ruled by an ABSOLUTE authority.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Opposed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eager to prevent or put an end to; disapproving of or disagreeing </a:t>
            </a:r>
            <a:r>
              <a:rPr lang="en-US" dirty="0" smtClean="0"/>
              <a:t>with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Perish</a:t>
            </a:r>
            <a:r>
              <a:rPr lang="en-US" dirty="0" smtClean="0"/>
              <a:t> </a:t>
            </a:r>
            <a:r>
              <a:rPr lang="en-US" dirty="0"/>
              <a:t>– suffer complete ruin or destruction</a:t>
            </a:r>
          </a:p>
        </p:txBody>
      </p:sp>
    </p:spTree>
    <p:extLst>
      <p:ext uri="{BB962C8B-B14F-4D97-AF65-F5344CB8AC3E}">
        <p14:creationId xmlns:p14="http://schemas.microsoft.com/office/powerpoint/2010/main" val="36768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ismarck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800600" cy="6019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Italian Nationalism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763000" cy="5257800"/>
          </a:xfrm>
        </p:spPr>
        <p:txBody>
          <a:bodyPr/>
          <a:lstStyle/>
          <a:p>
            <a:r>
              <a:rPr lang="en-US" sz="4000" u="sng" dirty="0" smtClean="0"/>
              <a:t>Risorgimento</a:t>
            </a:r>
            <a:r>
              <a:rPr lang="en-US" sz="4000" dirty="0" smtClean="0"/>
              <a:t> - Italian Nationalist Movement</a:t>
            </a:r>
          </a:p>
          <a:p>
            <a:pPr>
              <a:buNone/>
            </a:pPr>
            <a:r>
              <a:rPr lang="en-US" sz="4000" b="1" dirty="0" err="1"/>
              <a:t>Guisseppe</a:t>
            </a:r>
            <a:r>
              <a:rPr lang="en-US" sz="4000" b="1" dirty="0"/>
              <a:t> </a:t>
            </a:r>
            <a:r>
              <a:rPr lang="en-US" sz="4000" b="1" dirty="0" smtClean="0"/>
              <a:t>Mazzini:   </a:t>
            </a:r>
            <a:r>
              <a:rPr lang="en-US" sz="4000" b="1" u="sng" dirty="0" smtClean="0"/>
              <a:t>THE SOUL</a:t>
            </a:r>
          </a:p>
          <a:p>
            <a:pPr>
              <a:buNone/>
            </a:pPr>
            <a:r>
              <a:rPr lang="en-US" sz="4000" b="1" dirty="0" smtClean="0"/>
              <a:t>Count </a:t>
            </a:r>
            <a:r>
              <a:rPr lang="en-US" sz="4000" b="1" dirty="0" err="1"/>
              <a:t>Camillo</a:t>
            </a:r>
            <a:r>
              <a:rPr lang="en-US" sz="4000" b="1" dirty="0"/>
              <a:t> </a:t>
            </a:r>
            <a:r>
              <a:rPr lang="en-US" sz="4000" b="1" dirty="0" smtClean="0"/>
              <a:t>Cavour:  </a:t>
            </a:r>
            <a:r>
              <a:rPr lang="en-US" sz="4000" b="1" u="sng" dirty="0" smtClean="0"/>
              <a:t>THE BRAINS</a:t>
            </a:r>
          </a:p>
          <a:p>
            <a:pPr>
              <a:buNone/>
            </a:pPr>
            <a:r>
              <a:rPr lang="en-US" sz="4000" b="1" dirty="0" smtClean="0"/>
              <a:t>Giuseppe Garibaldi:  </a:t>
            </a:r>
            <a:r>
              <a:rPr lang="en-US" sz="4000" b="1" u="sng" dirty="0" smtClean="0"/>
              <a:t>THE SWORD</a:t>
            </a:r>
          </a:p>
          <a:p>
            <a:pPr>
              <a:buNone/>
            </a:pPr>
            <a:r>
              <a:rPr lang="en-US" sz="3400" dirty="0" smtClean="0"/>
              <a:t>“</a:t>
            </a:r>
            <a:r>
              <a:rPr lang="en-US" sz="3400" dirty="0"/>
              <a:t>Red </a:t>
            </a:r>
            <a:r>
              <a:rPr lang="en-US" sz="3400" dirty="0" smtClean="0"/>
              <a:t>Shirts”(Militant Group) </a:t>
            </a:r>
            <a:r>
              <a:rPr lang="en-US" sz="3400" dirty="0">
                <a:sym typeface="Wingdings" pitchFamily="2" charset="2"/>
              </a:rPr>
              <a:t> Took over Sicily</a:t>
            </a:r>
            <a:endParaRPr lang="en-US" sz="3400" dirty="0"/>
          </a:p>
          <a:p>
            <a:endParaRPr lang="en-US" sz="4000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talian Unification 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94986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8915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Nationalism</a:t>
            </a:r>
            <a:r>
              <a:rPr lang="en-US" sz="4000" dirty="0" smtClean="0"/>
              <a:t>:  Feeling of strong loyalty and pride to one’s country and culture.  </a:t>
            </a:r>
          </a:p>
          <a:p>
            <a:pPr>
              <a:buNone/>
            </a:pPr>
            <a:r>
              <a:rPr lang="en-US" sz="4000" b="1" dirty="0" smtClean="0"/>
              <a:t>Militarism</a:t>
            </a:r>
            <a:r>
              <a:rPr lang="en-US" sz="4000" dirty="0" smtClean="0"/>
              <a:t>:  Glorification of the military for use in building National Power.</a:t>
            </a:r>
          </a:p>
          <a:p>
            <a:pPr>
              <a:buNone/>
            </a:pPr>
            <a:r>
              <a:rPr lang="en-US" sz="4000" b="1" dirty="0" smtClean="0"/>
              <a:t>Xenophobia</a:t>
            </a:r>
            <a:r>
              <a:rPr lang="en-US" sz="4000" dirty="0" smtClean="0"/>
              <a:t>: Intense fear or dislike of people from another country.</a:t>
            </a:r>
            <a:endParaRPr lang="en-US" sz="4000" dirty="0"/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talian Unification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8600"/>
            <a:ext cx="4726584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has NATIONALISM been a source of DIVISION?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Ottoman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problems does a multinational empire pose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Ethnic </a:t>
            </a:r>
            <a:r>
              <a:rPr lang="en-US" sz="3600" dirty="0" smtClean="0"/>
              <a:t>Tensions/Nationalistic </a:t>
            </a:r>
            <a:r>
              <a:rPr lang="en-US" sz="3600" dirty="0" smtClean="0"/>
              <a:t>Rivalries</a:t>
            </a:r>
          </a:p>
          <a:p>
            <a:r>
              <a:rPr lang="en-US" sz="3600" dirty="0" smtClean="0"/>
              <a:t>Group Identity vs. State </a:t>
            </a:r>
            <a:r>
              <a:rPr lang="en-US" sz="3600" dirty="0" smtClean="0"/>
              <a:t>Identity</a:t>
            </a:r>
          </a:p>
          <a:p>
            <a:r>
              <a:rPr lang="en-US" sz="3600" dirty="0" smtClean="0"/>
              <a:t>“</a:t>
            </a:r>
            <a:r>
              <a:rPr lang="en-US" sz="3600" dirty="0" smtClean="0"/>
              <a:t>POWDER KEG OF EUROPE”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Why </a:t>
            </a:r>
            <a:r>
              <a:rPr lang="en-US" sz="3600" dirty="0"/>
              <a:t>is the GEOGRAPHY of the Ottoman Empire Important</a:t>
            </a:r>
            <a:r>
              <a:rPr lang="en-US" sz="3600" dirty="0" smtClean="0"/>
              <a:t>?</a:t>
            </a:r>
            <a:endParaRPr lang="en-US" sz="3600" dirty="0"/>
          </a:p>
          <a:p>
            <a:r>
              <a:rPr lang="en-US" dirty="0"/>
              <a:t>BALKAN PENINSULA</a:t>
            </a:r>
          </a:p>
          <a:p>
            <a:r>
              <a:rPr lang="en-US" dirty="0" smtClean="0"/>
              <a:t>Strategic Location for TRADE and RESOURCES</a:t>
            </a:r>
          </a:p>
          <a:p>
            <a:r>
              <a:rPr lang="en-US" dirty="0" smtClean="0"/>
              <a:t>European </a:t>
            </a:r>
            <a:r>
              <a:rPr lang="en-US" dirty="0" smtClean="0"/>
              <a:t>want access to MEDITERANEAN, SUEZ CANAL, INDIAN OCEAN</a:t>
            </a:r>
          </a:p>
          <a:p>
            <a:r>
              <a:rPr lang="en-US" dirty="0" smtClean="0"/>
              <a:t>3 Continents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lkans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534400" cy="67990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the Austro-Hungarian and Ottoman Empires have in common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are both Multi-National Empires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is Nationalism such an important force in Europe</a:t>
            </a:r>
            <a:r>
              <a:rPr lang="en-US" dirty="0" smtClean="0"/>
              <a:t>?</a:t>
            </a:r>
          </a:p>
          <a:p>
            <a:r>
              <a:rPr lang="en-US" dirty="0" smtClean="0"/>
              <a:t>Small space, many Nations </a:t>
            </a:r>
            <a:r>
              <a:rPr lang="en-US" dirty="0" smtClean="0">
                <a:sym typeface="Wingdings"/>
              </a:rPr>
              <a:t> Potential for conflict and tension</a:t>
            </a:r>
          </a:p>
          <a:p>
            <a:r>
              <a:rPr lang="en-US" dirty="0" smtClean="0">
                <a:sym typeface="Wingdings"/>
              </a:rPr>
              <a:t>Expansion for one  Reduction for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factors can keep people together in the face of nationalism</a:t>
            </a:r>
            <a:r>
              <a:rPr lang="en-US" dirty="0" smtClean="0"/>
              <a:t>?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factors can drive people apart in the face of nationalism?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lkans_ethnic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106"/>
            <a:ext cx="7696200" cy="6836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:Nationalism.jpg">
            <a:hlinkClick r:id="rId2" tooltip="Image:Nationalism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516" y="457199"/>
            <a:ext cx="9340516" cy="633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 as a source of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How can nationalism bring people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Nationalism as a source of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How can nationalism drive people apart?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6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inspires nationalism?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Tragedy				-Triumph</a:t>
            </a:r>
          </a:p>
        </p:txBody>
      </p:sp>
      <p:pic>
        <p:nvPicPr>
          <p:cNvPr id="11268" name="Picture 4" descr="nineele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8733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twin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7273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20.wikispaces.com/file/view/nationalism_cartoon.JPG/99336213/nationalism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91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981" b="1981"/>
          <a:stretch>
            <a:fillRect/>
          </a:stretch>
        </p:blipFill>
        <p:spPr>
          <a:xfrm>
            <a:off x="205740" y="762000"/>
            <a:ext cx="8938260" cy="5257800"/>
          </a:xfrm>
        </p:spPr>
      </p:pic>
    </p:spTree>
    <p:extLst>
      <p:ext uri="{BB962C8B-B14F-4D97-AF65-F5344CB8AC3E}">
        <p14:creationId xmlns:p14="http://schemas.microsoft.com/office/powerpoint/2010/main" val="392505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0" y="457200"/>
            <a:ext cx="9197340" cy="5410200"/>
          </a:xfrm>
        </p:spPr>
      </p:pic>
    </p:spTree>
    <p:extLst>
      <p:ext uri="{BB962C8B-B14F-4D97-AF65-F5344CB8AC3E}">
        <p14:creationId xmlns:p14="http://schemas.microsoft.com/office/powerpoint/2010/main" val="2132015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1323</TotalTime>
  <Words>481</Words>
  <Application>Microsoft Office PowerPoint</Application>
  <PresentationFormat>On-screen Show (4:3)</PresentationFormat>
  <Paragraphs>74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Aim: How has NATIONALISM been a source of UNITY?</vt:lpstr>
      <vt:lpstr>PowerPoint Presentation</vt:lpstr>
      <vt:lpstr>Nationalism as a source of UNITY</vt:lpstr>
      <vt:lpstr>Nationalism as a source of DIVISION</vt:lpstr>
      <vt:lpstr>What inspires nationalism?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some perspective…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Italian Nationalism</vt:lpstr>
      <vt:lpstr>PowerPoint Presentation</vt:lpstr>
      <vt:lpstr>PowerPoint Presentation</vt:lpstr>
      <vt:lpstr>Aim: How has NATIONALISM been a source of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was Italy Unified?</dc:title>
  <dc:creator>M. Rivera</dc:creator>
  <cp:lastModifiedBy>Sachem Central School District</cp:lastModifiedBy>
  <cp:revision>31</cp:revision>
  <dcterms:created xsi:type="dcterms:W3CDTF">2008-11-10T02:10:36Z</dcterms:created>
  <dcterms:modified xsi:type="dcterms:W3CDTF">2017-11-16T15:26:38Z</dcterms:modified>
</cp:coreProperties>
</file>