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 id="2147483962" r:id="rId2"/>
    <p:sldMasterId id="2147483980" r:id="rId3"/>
    <p:sldMasterId id="2147483998" r:id="rId4"/>
    <p:sldMasterId id="2147484034" r:id="rId5"/>
    <p:sldMasterId id="2147484046" r:id="rId6"/>
    <p:sldMasterId id="2147484058" r:id="rId7"/>
    <p:sldMasterId id="2147484070" r:id="rId8"/>
  </p:sldMasterIdLst>
  <p:notesMasterIdLst>
    <p:notesMasterId r:id="rId53"/>
  </p:notesMasterIdLst>
  <p:sldIdLst>
    <p:sldId id="302" r:id="rId9"/>
    <p:sldId id="257" r:id="rId10"/>
    <p:sldId id="352" r:id="rId11"/>
    <p:sldId id="268" r:id="rId12"/>
    <p:sldId id="307" r:id="rId13"/>
    <p:sldId id="308" r:id="rId14"/>
    <p:sldId id="298" r:id="rId15"/>
    <p:sldId id="263" r:id="rId16"/>
    <p:sldId id="276" r:id="rId17"/>
    <p:sldId id="290" r:id="rId18"/>
    <p:sldId id="312" r:id="rId19"/>
    <p:sldId id="313" r:id="rId20"/>
    <p:sldId id="315" r:id="rId21"/>
    <p:sldId id="351" r:id="rId22"/>
    <p:sldId id="314" r:id="rId23"/>
    <p:sldId id="325" r:id="rId24"/>
    <p:sldId id="326" r:id="rId25"/>
    <p:sldId id="327" r:id="rId26"/>
    <p:sldId id="328" r:id="rId27"/>
    <p:sldId id="329" r:id="rId28"/>
    <p:sldId id="330" r:id="rId29"/>
    <p:sldId id="331" r:id="rId30"/>
    <p:sldId id="305" r:id="rId31"/>
    <p:sldId id="278" r:id="rId32"/>
    <p:sldId id="292" r:id="rId33"/>
    <p:sldId id="293" r:id="rId34"/>
    <p:sldId id="280" r:id="rId35"/>
    <p:sldId id="297" r:id="rId36"/>
    <p:sldId id="299" r:id="rId37"/>
    <p:sldId id="301" r:id="rId38"/>
    <p:sldId id="310" r:id="rId39"/>
    <p:sldId id="332" r:id="rId40"/>
    <p:sldId id="333" r:id="rId41"/>
    <p:sldId id="334" r:id="rId42"/>
    <p:sldId id="335" r:id="rId43"/>
    <p:sldId id="336" r:id="rId44"/>
    <p:sldId id="337" r:id="rId45"/>
    <p:sldId id="338" r:id="rId46"/>
    <p:sldId id="341" r:id="rId47"/>
    <p:sldId id="342" r:id="rId48"/>
    <p:sldId id="343" r:id="rId49"/>
    <p:sldId id="346" r:id="rId50"/>
    <p:sldId id="349" r:id="rId51"/>
    <p:sldId id="350" r:id="rId52"/>
  </p:sldIdLst>
  <p:sldSz cx="9144000" cy="6858000" type="screen4x3"/>
  <p:notesSz cx="6858000" cy="9067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586" autoAdjust="0"/>
  </p:normalViewPr>
  <p:slideViewPr>
    <p:cSldViewPr>
      <p:cViewPr varScale="1">
        <p:scale>
          <a:sx n="73" d="100"/>
          <a:sy n="73" d="100"/>
        </p:scale>
        <p:origin x="10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15C0E1-F186-45BC-9AA5-69D238EFFCEF}" type="doc">
      <dgm:prSet loTypeId="urn:microsoft.com/office/officeart/2005/8/layout/chevron1" loCatId="process" qsTypeId="urn:microsoft.com/office/officeart/2005/8/quickstyle/simple1" qsCatId="simple" csTypeId="urn:microsoft.com/office/officeart/2005/8/colors/accent1_2" csCatId="accent1" phldr="1"/>
      <dgm:spPr/>
    </dgm:pt>
    <dgm:pt modelId="{ADD6D7FE-5753-4EFD-B9EC-F2DC1DC10373}">
      <dgm:prSet phldrT="[Text]"/>
      <dgm:spPr/>
      <dgm:t>
        <a:bodyPr/>
        <a:lstStyle/>
        <a:p>
          <a:r>
            <a:rPr lang="en-US" dirty="0" smtClean="0"/>
            <a:t>Weeks V. U.S (1914)</a:t>
          </a:r>
          <a:endParaRPr lang="en-US" dirty="0"/>
        </a:p>
      </dgm:t>
    </dgm:pt>
    <dgm:pt modelId="{3F31B246-3EED-421E-BDCE-51191ECDF0DD}" type="parTrans" cxnId="{4F830A17-C939-49D2-9691-50681A33802A}">
      <dgm:prSet/>
      <dgm:spPr/>
      <dgm:t>
        <a:bodyPr/>
        <a:lstStyle/>
        <a:p>
          <a:endParaRPr lang="en-US"/>
        </a:p>
      </dgm:t>
    </dgm:pt>
    <dgm:pt modelId="{9668D80A-2CC9-4BF7-AB8C-9FF9DDAD871E}" type="sibTrans" cxnId="{4F830A17-C939-49D2-9691-50681A33802A}">
      <dgm:prSet/>
      <dgm:spPr/>
      <dgm:t>
        <a:bodyPr/>
        <a:lstStyle/>
        <a:p>
          <a:endParaRPr lang="en-US"/>
        </a:p>
      </dgm:t>
    </dgm:pt>
    <dgm:pt modelId="{91D407AA-F91E-465B-B918-BB79C0E36912}">
      <dgm:prSet phldrT="[Text]"/>
      <dgm:spPr/>
      <dgm:t>
        <a:bodyPr/>
        <a:lstStyle/>
        <a:p>
          <a:r>
            <a:rPr lang="en-US" dirty="0" smtClean="0"/>
            <a:t>Wolf V. Colorado (1949)</a:t>
          </a:r>
          <a:endParaRPr lang="en-US" dirty="0"/>
        </a:p>
      </dgm:t>
    </dgm:pt>
    <dgm:pt modelId="{004D0173-734E-4187-BE7E-D3E5E289DD9C}" type="parTrans" cxnId="{6DCD8F75-80D0-41E9-93CC-5115D7504CE4}">
      <dgm:prSet/>
      <dgm:spPr/>
      <dgm:t>
        <a:bodyPr/>
        <a:lstStyle/>
        <a:p>
          <a:endParaRPr lang="en-US"/>
        </a:p>
      </dgm:t>
    </dgm:pt>
    <dgm:pt modelId="{6D9E7AE3-3C5D-4A1A-B978-5DA308AB40BF}" type="sibTrans" cxnId="{6DCD8F75-80D0-41E9-93CC-5115D7504CE4}">
      <dgm:prSet/>
      <dgm:spPr/>
      <dgm:t>
        <a:bodyPr/>
        <a:lstStyle/>
        <a:p>
          <a:endParaRPr lang="en-US"/>
        </a:p>
      </dgm:t>
    </dgm:pt>
    <dgm:pt modelId="{A62860F5-C97D-4EB2-886D-5DE2F988AB29}">
      <dgm:prSet phldrT="[Text]"/>
      <dgm:spPr/>
      <dgm:t>
        <a:bodyPr/>
        <a:lstStyle/>
        <a:p>
          <a:r>
            <a:rPr lang="en-US" dirty="0" err="1" smtClean="0"/>
            <a:t>Mapp</a:t>
          </a:r>
          <a:r>
            <a:rPr lang="en-US" dirty="0" smtClean="0"/>
            <a:t> V. Ohio (1963)</a:t>
          </a:r>
          <a:endParaRPr lang="en-US" dirty="0"/>
        </a:p>
      </dgm:t>
    </dgm:pt>
    <dgm:pt modelId="{84F52882-3F4E-4628-9F9A-A0EDB2433123}" type="parTrans" cxnId="{F2692842-886F-4916-AB57-993EBFC2229A}">
      <dgm:prSet/>
      <dgm:spPr/>
      <dgm:t>
        <a:bodyPr/>
        <a:lstStyle/>
        <a:p>
          <a:endParaRPr lang="en-US"/>
        </a:p>
      </dgm:t>
    </dgm:pt>
    <dgm:pt modelId="{F3D35765-D708-4086-BF2A-83CE13EC346E}" type="sibTrans" cxnId="{F2692842-886F-4916-AB57-993EBFC2229A}">
      <dgm:prSet/>
      <dgm:spPr/>
      <dgm:t>
        <a:bodyPr/>
        <a:lstStyle/>
        <a:p>
          <a:endParaRPr lang="en-US"/>
        </a:p>
      </dgm:t>
    </dgm:pt>
    <dgm:pt modelId="{C27C08C3-C0A6-4D26-8C83-FD787C25F019}" type="pres">
      <dgm:prSet presAssocID="{1F15C0E1-F186-45BC-9AA5-69D238EFFCEF}" presName="Name0" presStyleCnt="0">
        <dgm:presLayoutVars>
          <dgm:dir/>
          <dgm:animLvl val="lvl"/>
          <dgm:resizeHandles val="exact"/>
        </dgm:presLayoutVars>
      </dgm:prSet>
      <dgm:spPr/>
    </dgm:pt>
    <dgm:pt modelId="{200F0BD5-A3F1-44FE-A180-EBFF5937E8F2}" type="pres">
      <dgm:prSet presAssocID="{ADD6D7FE-5753-4EFD-B9EC-F2DC1DC10373}" presName="parTxOnly" presStyleLbl="node1" presStyleIdx="0" presStyleCnt="3" custLinFactNeighborX="-821" custLinFactNeighborY="-72572">
        <dgm:presLayoutVars>
          <dgm:chMax val="0"/>
          <dgm:chPref val="0"/>
          <dgm:bulletEnabled val="1"/>
        </dgm:presLayoutVars>
      </dgm:prSet>
      <dgm:spPr/>
      <dgm:t>
        <a:bodyPr/>
        <a:lstStyle/>
        <a:p>
          <a:endParaRPr lang="en-US"/>
        </a:p>
      </dgm:t>
    </dgm:pt>
    <dgm:pt modelId="{34C2DAC3-077F-41B6-B3AE-158FDFA8B498}" type="pres">
      <dgm:prSet presAssocID="{9668D80A-2CC9-4BF7-AB8C-9FF9DDAD871E}" presName="parTxOnlySpace" presStyleCnt="0"/>
      <dgm:spPr/>
    </dgm:pt>
    <dgm:pt modelId="{59EA4A33-7B6C-4353-9AEF-3ACED680C660}" type="pres">
      <dgm:prSet presAssocID="{91D407AA-F91E-465B-B918-BB79C0E36912}" presName="parTxOnly" presStyleLbl="node1" presStyleIdx="1" presStyleCnt="3" custLinFactNeighborX="-4295" custLinFactNeighborY="-72572">
        <dgm:presLayoutVars>
          <dgm:chMax val="0"/>
          <dgm:chPref val="0"/>
          <dgm:bulletEnabled val="1"/>
        </dgm:presLayoutVars>
      </dgm:prSet>
      <dgm:spPr/>
      <dgm:t>
        <a:bodyPr/>
        <a:lstStyle/>
        <a:p>
          <a:endParaRPr lang="en-US"/>
        </a:p>
      </dgm:t>
    </dgm:pt>
    <dgm:pt modelId="{F252B0BD-620A-4CA8-B74D-4EC3B8D002D0}" type="pres">
      <dgm:prSet presAssocID="{6D9E7AE3-3C5D-4A1A-B978-5DA308AB40BF}" presName="parTxOnlySpace" presStyleCnt="0"/>
      <dgm:spPr/>
    </dgm:pt>
    <dgm:pt modelId="{F2F4EF56-7A20-42A6-8E38-5F99B2996E10}" type="pres">
      <dgm:prSet presAssocID="{A62860F5-C97D-4EB2-886D-5DE2F988AB29}" presName="parTxOnly" presStyleLbl="node1" presStyleIdx="2" presStyleCnt="3" custLinFactNeighborX="-7770" custLinFactNeighborY="-72572">
        <dgm:presLayoutVars>
          <dgm:chMax val="0"/>
          <dgm:chPref val="0"/>
          <dgm:bulletEnabled val="1"/>
        </dgm:presLayoutVars>
      </dgm:prSet>
      <dgm:spPr/>
      <dgm:t>
        <a:bodyPr/>
        <a:lstStyle/>
        <a:p>
          <a:endParaRPr lang="en-US"/>
        </a:p>
      </dgm:t>
    </dgm:pt>
  </dgm:ptLst>
  <dgm:cxnLst>
    <dgm:cxn modelId="{942A2335-97B2-4631-BC3E-BCD22F0F3AF1}" type="presOf" srcId="{1F15C0E1-F186-45BC-9AA5-69D238EFFCEF}" destId="{C27C08C3-C0A6-4D26-8C83-FD787C25F019}" srcOrd="0" destOrd="0" presId="urn:microsoft.com/office/officeart/2005/8/layout/chevron1"/>
    <dgm:cxn modelId="{6DCD8F75-80D0-41E9-93CC-5115D7504CE4}" srcId="{1F15C0E1-F186-45BC-9AA5-69D238EFFCEF}" destId="{91D407AA-F91E-465B-B918-BB79C0E36912}" srcOrd="1" destOrd="0" parTransId="{004D0173-734E-4187-BE7E-D3E5E289DD9C}" sibTransId="{6D9E7AE3-3C5D-4A1A-B978-5DA308AB40BF}"/>
    <dgm:cxn modelId="{D09348A3-7F50-4809-A7AA-413FAAAC423F}" type="presOf" srcId="{91D407AA-F91E-465B-B918-BB79C0E36912}" destId="{59EA4A33-7B6C-4353-9AEF-3ACED680C660}" srcOrd="0" destOrd="0" presId="urn:microsoft.com/office/officeart/2005/8/layout/chevron1"/>
    <dgm:cxn modelId="{4F830A17-C939-49D2-9691-50681A33802A}" srcId="{1F15C0E1-F186-45BC-9AA5-69D238EFFCEF}" destId="{ADD6D7FE-5753-4EFD-B9EC-F2DC1DC10373}" srcOrd="0" destOrd="0" parTransId="{3F31B246-3EED-421E-BDCE-51191ECDF0DD}" sibTransId="{9668D80A-2CC9-4BF7-AB8C-9FF9DDAD871E}"/>
    <dgm:cxn modelId="{F2692842-886F-4916-AB57-993EBFC2229A}" srcId="{1F15C0E1-F186-45BC-9AA5-69D238EFFCEF}" destId="{A62860F5-C97D-4EB2-886D-5DE2F988AB29}" srcOrd="2" destOrd="0" parTransId="{84F52882-3F4E-4628-9F9A-A0EDB2433123}" sibTransId="{F3D35765-D708-4086-BF2A-83CE13EC346E}"/>
    <dgm:cxn modelId="{5F17A500-A624-4F6F-80F7-B076F5D7CAC1}" type="presOf" srcId="{ADD6D7FE-5753-4EFD-B9EC-F2DC1DC10373}" destId="{200F0BD5-A3F1-44FE-A180-EBFF5937E8F2}" srcOrd="0" destOrd="0" presId="urn:microsoft.com/office/officeart/2005/8/layout/chevron1"/>
    <dgm:cxn modelId="{47859E85-C48E-497C-9059-5B9A94BCDA4D}" type="presOf" srcId="{A62860F5-C97D-4EB2-886D-5DE2F988AB29}" destId="{F2F4EF56-7A20-42A6-8E38-5F99B2996E10}" srcOrd="0" destOrd="0" presId="urn:microsoft.com/office/officeart/2005/8/layout/chevron1"/>
    <dgm:cxn modelId="{99F5A0C7-57D0-4D31-83E7-E6561C0C9489}" type="presParOf" srcId="{C27C08C3-C0A6-4D26-8C83-FD787C25F019}" destId="{200F0BD5-A3F1-44FE-A180-EBFF5937E8F2}" srcOrd="0" destOrd="0" presId="urn:microsoft.com/office/officeart/2005/8/layout/chevron1"/>
    <dgm:cxn modelId="{19B1868B-5023-44C0-B423-33DC141C90F7}" type="presParOf" srcId="{C27C08C3-C0A6-4D26-8C83-FD787C25F019}" destId="{34C2DAC3-077F-41B6-B3AE-158FDFA8B498}" srcOrd="1" destOrd="0" presId="urn:microsoft.com/office/officeart/2005/8/layout/chevron1"/>
    <dgm:cxn modelId="{006AF4FA-2519-4FF2-A16C-88025DFD3B1E}" type="presParOf" srcId="{C27C08C3-C0A6-4D26-8C83-FD787C25F019}" destId="{59EA4A33-7B6C-4353-9AEF-3ACED680C660}" srcOrd="2" destOrd="0" presId="urn:microsoft.com/office/officeart/2005/8/layout/chevron1"/>
    <dgm:cxn modelId="{8F09DCDE-65C2-4B34-931C-775091407592}" type="presParOf" srcId="{C27C08C3-C0A6-4D26-8C83-FD787C25F019}" destId="{F252B0BD-620A-4CA8-B74D-4EC3B8D002D0}" srcOrd="3" destOrd="0" presId="urn:microsoft.com/office/officeart/2005/8/layout/chevron1"/>
    <dgm:cxn modelId="{7C24757D-F082-43D5-B8E3-0E6F90D2A739}" type="presParOf" srcId="{C27C08C3-C0A6-4D26-8C83-FD787C25F019}" destId="{F2F4EF56-7A20-42A6-8E38-5F99B2996E10}"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F0BD5-A3F1-44FE-A180-EBFF5937E8F2}">
      <dsp:nvSpPr>
        <dsp:cNvPr id="0" name=""/>
        <dsp:cNvSpPr/>
      </dsp:nvSpPr>
      <dsp:spPr>
        <a:xfrm>
          <a:off x="0" y="1066798"/>
          <a:ext cx="2719833" cy="108793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Weeks V. U.S (1914)</a:t>
          </a:r>
          <a:endParaRPr lang="en-US" sz="2400" kern="1200" dirty="0"/>
        </a:p>
      </dsp:txBody>
      <dsp:txXfrm>
        <a:off x="543967" y="1066798"/>
        <a:ext cx="1631900" cy="1087933"/>
      </dsp:txXfrm>
    </dsp:sp>
    <dsp:sp modelId="{59EA4A33-7B6C-4353-9AEF-3ACED680C660}">
      <dsp:nvSpPr>
        <dsp:cNvPr id="0" name=""/>
        <dsp:cNvSpPr/>
      </dsp:nvSpPr>
      <dsp:spPr>
        <a:xfrm>
          <a:off x="2438401" y="1066798"/>
          <a:ext cx="2719833" cy="108793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Wolf V. Colorado (1949)</a:t>
          </a:r>
          <a:endParaRPr lang="en-US" sz="2400" kern="1200" dirty="0"/>
        </a:p>
      </dsp:txBody>
      <dsp:txXfrm>
        <a:off x="2982368" y="1066798"/>
        <a:ext cx="1631900" cy="1087933"/>
      </dsp:txXfrm>
    </dsp:sp>
    <dsp:sp modelId="{F2F4EF56-7A20-42A6-8E38-5F99B2996E10}">
      <dsp:nvSpPr>
        <dsp:cNvPr id="0" name=""/>
        <dsp:cNvSpPr/>
      </dsp:nvSpPr>
      <dsp:spPr>
        <a:xfrm>
          <a:off x="4876800" y="1066798"/>
          <a:ext cx="2719833" cy="108793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err="1" smtClean="0"/>
            <a:t>Mapp</a:t>
          </a:r>
          <a:r>
            <a:rPr lang="en-US" sz="2400" kern="1200" dirty="0" smtClean="0"/>
            <a:t> V. Ohio (1963)</a:t>
          </a:r>
          <a:endParaRPr lang="en-US" sz="2400" kern="1200" dirty="0"/>
        </a:p>
      </dsp:txBody>
      <dsp:txXfrm>
        <a:off x="5420767" y="1066798"/>
        <a:ext cx="1631900" cy="108793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53700"/>
          </a:xfrm>
          <a:prstGeom prst="rect">
            <a:avLst/>
          </a:prstGeom>
        </p:spPr>
        <p:txBody>
          <a:bodyPr vert="horz" lIns="89300" tIns="44650" rIns="89300" bIns="44650" rtlCol="0"/>
          <a:lstStyle>
            <a:lvl1pPr algn="l">
              <a:defRPr sz="1200"/>
            </a:lvl1pPr>
          </a:lstStyle>
          <a:p>
            <a:endParaRPr lang="en-US"/>
          </a:p>
        </p:txBody>
      </p:sp>
      <p:sp>
        <p:nvSpPr>
          <p:cNvPr id="3" name="Date Placeholder 2"/>
          <p:cNvSpPr>
            <a:spLocks noGrp="1"/>
          </p:cNvSpPr>
          <p:nvPr>
            <p:ph type="dt" idx="1"/>
          </p:nvPr>
        </p:nvSpPr>
        <p:spPr>
          <a:xfrm>
            <a:off x="3884027" y="0"/>
            <a:ext cx="2972421" cy="453700"/>
          </a:xfrm>
          <a:prstGeom prst="rect">
            <a:avLst/>
          </a:prstGeom>
        </p:spPr>
        <p:txBody>
          <a:bodyPr vert="horz" lIns="89300" tIns="44650" rIns="89300" bIns="44650" rtlCol="0"/>
          <a:lstStyle>
            <a:lvl1pPr algn="r">
              <a:defRPr sz="1200"/>
            </a:lvl1pPr>
          </a:lstStyle>
          <a:p>
            <a:fld id="{54CAAF6E-AFE4-4EE0-91CB-71669DED54F0}" type="datetimeFigureOut">
              <a:rPr lang="en-US" smtClean="0"/>
              <a:t>10/22/2018</a:t>
            </a:fld>
            <a:endParaRPr lang="en-US"/>
          </a:p>
        </p:txBody>
      </p:sp>
      <p:sp>
        <p:nvSpPr>
          <p:cNvPr id="4" name="Slide Image Placeholder 3"/>
          <p:cNvSpPr>
            <a:spLocks noGrp="1" noRot="1" noChangeAspect="1"/>
          </p:cNvSpPr>
          <p:nvPr>
            <p:ph type="sldImg" idx="2"/>
          </p:nvPr>
        </p:nvSpPr>
        <p:spPr>
          <a:xfrm>
            <a:off x="1162050" y="679450"/>
            <a:ext cx="4533900" cy="3400425"/>
          </a:xfrm>
          <a:prstGeom prst="rect">
            <a:avLst/>
          </a:prstGeom>
          <a:noFill/>
          <a:ln w="12700">
            <a:solidFill>
              <a:prstClr val="black"/>
            </a:solidFill>
          </a:ln>
        </p:spPr>
        <p:txBody>
          <a:bodyPr vert="horz" lIns="89300" tIns="44650" rIns="89300" bIns="44650" rtlCol="0" anchor="ctr"/>
          <a:lstStyle/>
          <a:p>
            <a:endParaRPr lang="en-US"/>
          </a:p>
        </p:txBody>
      </p:sp>
      <p:sp>
        <p:nvSpPr>
          <p:cNvPr id="5" name="Notes Placeholder 4"/>
          <p:cNvSpPr>
            <a:spLocks noGrp="1"/>
          </p:cNvSpPr>
          <p:nvPr>
            <p:ph type="body" sz="quarter" idx="3"/>
          </p:nvPr>
        </p:nvSpPr>
        <p:spPr>
          <a:xfrm>
            <a:off x="686421" y="4307825"/>
            <a:ext cx="5485158" cy="4080201"/>
          </a:xfrm>
          <a:prstGeom prst="rect">
            <a:avLst/>
          </a:prstGeom>
        </p:spPr>
        <p:txBody>
          <a:bodyPr vert="horz" lIns="89300" tIns="44650" rIns="89300" bIns="4465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12552"/>
            <a:ext cx="2972421" cy="453700"/>
          </a:xfrm>
          <a:prstGeom prst="rect">
            <a:avLst/>
          </a:prstGeom>
        </p:spPr>
        <p:txBody>
          <a:bodyPr vert="horz" lIns="89300" tIns="44650" rIns="89300" bIns="44650" rtlCol="0" anchor="b"/>
          <a:lstStyle>
            <a:lvl1pPr algn="l">
              <a:defRPr sz="1200"/>
            </a:lvl1pPr>
          </a:lstStyle>
          <a:p>
            <a:endParaRPr lang="en-US"/>
          </a:p>
        </p:txBody>
      </p:sp>
      <p:sp>
        <p:nvSpPr>
          <p:cNvPr id="7" name="Slide Number Placeholder 6"/>
          <p:cNvSpPr>
            <a:spLocks noGrp="1"/>
          </p:cNvSpPr>
          <p:nvPr>
            <p:ph type="sldNum" sz="quarter" idx="5"/>
          </p:nvPr>
        </p:nvSpPr>
        <p:spPr>
          <a:xfrm>
            <a:off x="3884027" y="8612552"/>
            <a:ext cx="2972421" cy="453700"/>
          </a:xfrm>
          <a:prstGeom prst="rect">
            <a:avLst/>
          </a:prstGeom>
        </p:spPr>
        <p:txBody>
          <a:bodyPr vert="horz" lIns="89300" tIns="44650" rIns="89300" bIns="44650" rtlCol="0" anchor="b"/>
          <a:lstStyle>
            <a:lvl1pPr algn="r">
              <a:defRPr sz="1200"/>
            </a:lvl1pPr>
          </a:lstStyle>
          <a:p>
            <a:fld id="{88502503-0F64-4377-ACDB-A4EA2BFC056C}" type="slidenum">
              <a:rPr lang="en-US" smtClean="0"/>
              <a:t>‹#›</a:t>
            </a:fld>
            <a:endParaRPr lang="en-US"/>
          </a:p>
        </p:txBody>
      </p:sp>
    </p:spTree>
    <p:extLst>
      <p:ext uri="{BB962C8B-B14F-4D97-AF65-F5344CB8AC3E}">
        <p14:creationId xmlns:p14="http://schemas.microsoft.com/office/powerpoint/2010/main" val="640558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1</a:t>
            </a:fld>
            <a:endParaRPr lang="en-US"/>
          </a:p>
        </p:txBody>
      </p:sp>
    </p:spTree>
    <p:extLst>
      <p:ext uri="{BB962C8B-B14F-4D97-AF65-F5344CB8AC3E}">
        <p14:creationId xmlns:p14="http://schemas.microsoft.com/office/powerpoint/2010/main" val="959960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11</a:t>
            </a:fld>
            <a:endParaRPr lang="en-US"/>
          </a:p>
        </p:txBody>
      </p:sp>
    </p:spTree>
    <p:extLst>
      <p:ext uri="{BB962C8B-B14F-4D97-AF65-F5344CB8AC3E}">
        <p14:creationId xmlns:p14="http://schemas.microsoft.com/office/powerpoint/2010/main" val="1161156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12</a:t>
            </a:fld>
            <a:endParaRPr lang="en-US"/>
          </a:p>
        </p:txBody>
      </p:sp>
    </p:spTree>
    <p:extLst>
      <p:ext uri="{BB962C8B-B14F-4D97-AF65-F5344CB8AC3E}">
        <p14:creationId xmlns:p14="http://schemas.microsoft.com/office/powerpoint/2010/main" val="73005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13</a:t>
            </a:fld>
            <a:endParaRPr lang="en-US"/>
          </a:p>
        </p:txBody>
      </p:sp>
    </p:spTree>
    <p:extLst>
      <p:ext uri="{BB962C8B-B14F-4D97-AF65-F5344CB8AC3E}">
        <p14:creationId xmlns:p14="http://schemas.microsoft.com/office/powerpoint/2010/main" val="4236501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15</a:t>
            </a:fld>
            <a:endParaRPr lang="en-US"/>
          </a:p>
        </p:txBody>
      </p:sp>
    </p:spTree>
    <p:extLst>
      <p:ext uri="{BB962C8B-B14F-4D97-AF65-F5344CB8AC3E}">
        <p14:creationId xmlns:p14="http://schemas.microsoft.com/office/powerpoint/2010/main" val="2315180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16</a:t>
            </a:fld>
            <a:endParaRPr lang="en-US"/>
          </a:p>
        </p:txBody>
      </p:sp>
    </p:spTree>
    <p:extLst>
      <p:ext uri="{BB962C8B-B14F-4D97-AF65-F5344CB8AC3E}">
        <p14:creationId xmlns:p14="http://schemas.microsoft.com/office/powerpoint/2010/main" val="2210650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17</a:t>
            </a:fld>
            <a:endParaRPr lang="en-US"/>
          </a:p>
        </p:txBody>
      </p:sp>
    </p:spTree>
    <p:extLst>
      <p:ext uri="{BB962C8B-B14F-4D97-AF65-F5344CB8AC3E}">
        <p14:creationId xmlns:p14="http://schemas.microsoft.com/office/powerpoint/2010/main" val="291048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18</a:t>
            </a:fld>
            <a:endParaRPr lang="en-US"/>
          </a:p>
        </p:txBody>
      </p:sp>
    </p:spTree>
    <p:extLst>
      <p:ext uri="{BB962C8B-B14F-4D97-AF65-F5344CB8AC3E}">
        <p14:creationId xmlns:p14="http://schemas.microsoft.com/office/powerpoint/2010/main" val="2089638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19</a:t>
            </a:fld>
            <a:endParaRPr lang="en-US"/>
          </a:p>
        </p:txBody>
      </p:sp>
    </p:spTree>
    <p:extLst>
      <p:ext uri="{BB962C8B-B14F-4D97-AF65-F5344CB8AC3E}">
        <p14:creationId xmlns:p14="http://schemas.microsoft.com/office/powerpoint/2010/main" val="2229385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20</a:t>
            </a:fld>
            <a:endParaRPr lang="en-US"/>
          </a:p>
        </p:txBody>
      </p:sp>
    </p:spTree>
    <p:extLst>
      <p:ext uri="{BB962C8B-B14F-4D97-AF65-F5344CB8AC3E}">
        <p14:creationId xmlns:p14="http://schemas.microsoft.com/office/powerpoint/2010/main" val="2530154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21</a:t>
            </a:fld>
            <a:endParaRPr lang="en-US"/>
          </a:p>
        </p:txBody>
      </p:sp>
    </p:spTree>
    <p:extLst>
      <p:ext uri="{BB962C8B-B14F-4D97-AF65-F5344CB8AC3E}">
        <p14:creationId xmlns:p14="http://schemas.microsoft.com/office/powerpoint/2010/main" val="3651570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2</a:t>
            </a:fld>
            <a:endParaRPr lang="en-US"/>
          </a:p>
        </p:txBody>
      </p:sp>
    </p:spTree>
    <p:extLst>
      <p:ext uri="{BB962C8B-B14F-4D97-AF65-F5344CB8AC3E}">
        <p14:creationId xmlns:p14="http://schemas.microsoft.com/office/powerpoint/2010/main" val="1328599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22</a:t>
            </a:fld>
            <a:endParaRPr lang="en-US"/>
          </a:p>
        </p:txBody>
      </p:sp>
    </p:spTree>
    <p:extLst>
      <p:ext uri="{BB962C8B-B14F-4D97-AF65-F5344CB8AC3E}">
        <p14:creationId xmlns:p14="http://schemas.microsoft.com/office/powerpoint/2010/main" val="1695915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23</a:t>
            </a:fld>
            <a:endParaRPr lang="en-US"/>
          </a:p>
        </p:txBody>
      </p:sp>
    </p:spTree>
    <p:extLst>
      <p:ext uri="{BB962C8B-B14F-4D97-AF65-F5344CB8AC3E}">
        <p14:creationId xmlns:p14="http://schemas.microsoft.com/office/powerpoint/2010/main" val="2683199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24</a:t>
            </a:fld>
            <a:endParaRPr lang="en-US"/>
          </a:p>
        </p:txBody>
      </p:sp>
    </p:spTree>
    <p:extLst>
      <p:ext uri="{BB962C8B-B14F-4D97-AF65-F5344CB8AC3E}">
        <p14:creationId xmlns:p14="http://schemas.microsoft.com/office/powerpoint/2010/main" val="3685589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25</a:t>
            </a:fld>
            <a:endParaRPr lang="en-US"/>
          </a:p>
        </p:txBody>
      </p:sp>
    </p:spTree>
    <p:extLst>
      <p:ext uri="{BB962C8B-B14F-4D97-AF65-F5344CB8AC3E}">
        <p14:creationId xmlns:p14="http://schemas.microsoft.com/office/powerpoint/2010/main" val="2729610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26</a:t>
            </a:fld>
            <a:endParaRPr lang="en-US"/>
          </a:p>
        </p:txBody>
      </p:sp>
    </p:spTree>
    <p:extLst>
      <p:ext uri="{BB962C8B-B14F-4D97-AF65-F5344CB8AC3E}">
        <p14:creationId xmlns:p14="http://schemas.microsoft.com/office/powerpoint/2010/main" val="2470789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27</a:t>
            </a:fld>
            <a:endParaRPr lang="en-US"/>
          </a:p>
        </p:txBody>
      </p:sp>
    </p:spTree>
    <p:extLst>
      <p:ext uri="{BB962C8B-B14F-4D97-AF65-F5344CB8AC3E}">
        <p14:creationId xmlns:p14="http://schemas.microsoft.com/office/powerpoint/2010/main" val="2526897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28</a:t>
            </a:fld>
            <a:endParaRPr lang="en-US"/>
          </a:p>
        </p:txBody>
      </p:sp>
    </p:spTree>
    <p:extLst>
      <p:ext uri="{BB962C8B-B14F-4D97-AF65-F5344CB8AC3E}">
        <p14:creationId xmlns:p14="http://schemas.microsoft.com/office/powerpoint/2010/main" val="5880119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29</a:t>
            </a:fld>
            <a:endParaRPr lang="en-US"/>
          </a:p>
        </p:txBody>
      </p:sp>
    </p:spTree>
    <p:extLst>
      <p:ext uri="{BB962C8B-B14F-4D97-AF65-F5344CB8AC3E}">
        <p14:creationId xmlns:p14="http://schemas.microsoft.com/office/powerpoint/2010/main" val="1077171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30</a:t>
            </a:fld>
            <a:endParaRPr lang="en-US"/>
          </a:p>
        </p:txBody>
      </p:sp>
    </p:spTree>
    <p:extLst>
      <p:ext uri="{BB962C8B-B14F-4D97-AF65-F5344CB8AC3E}">
        <p14:creationId xmlns:p14="http://schemas.microsoft.com/office/powerpoint/2010/main" val="3754235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31</a:t>
            </a:fld>
            <a:endParaRPr lang="en-US"/>
          </a:p>
        </p:txBody>
      </p:sp>
    </p:spTree>
    <p:extLst>
      <p:ext uri="{BB962C8B-B14F-4D97-AF65-F5344CB8AC3E}">
        <p14:creationId xmlns:p14="http://schemas.microsoft.com/office/powerpoint/2010/main" val="1378511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4</a:t>
            </a:fld>
            <a:endParaRPr lang="en-US"/>
          </a:p>
        </p:txBody>
      </p:sp>
    </p:spTree>
    <p:extLst>
      <p:ext uri="{BB962C8B-B14F-4D97-AF65-F5344CB8AC3E}">
        <p14:creationId xmlns:p14="http://schemas.microsoft.com/office/powerpoint/2010/main" val="22090833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32</a:t>
            </a:fld>
            <a:endParaRPr lang="en-US"/>
          </a:p>
        </p:txBody>
      </p:sp>
    </p:spTree>
    <p:extLst>
      <p:ext uri="{BB962C8B-B14F-4D97-AF65-F5344CB8AC3E}">
        <p14:creationId xmlns:p14="http://schemas.microsoft.com/office/powerpoint/2010/main" val="852014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33</a:t>
            </a:fld>
            <a:endParaRPr lang="en-US"/>
          </a:p>
        </p:txBody>
      </p:sp>
    </p:spTree>
    <p:extLst>
      <p:ext uri="{BB962C8B-B14F-4D97-AF65-F5344CB8AC3E}">
        <p14:creationId xmlns:p14="http://schemas.microsoft.com/office/powerpoint/2010/main" val="761035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34</a:t>
            </a:fld>
            <a:endParaRPr lang="en-US"/>
          </a:p>
        </p:txBody>
      </p:sp>
    </p:spTree>
    <p:extLst>
      <p:ext uri="{BB962C8B-B14F-4D97-AF65-F5344CB8AC3E}">
        <p14:creationId xmlns:p14="http://schemas.microsoft.com/office/powerpoint/2010/main" val="1322869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35</a:t>
            </a:fld>
            <a:endParaRPr lang="en-US"/>
          </a:p>
        </p:txBody>
      </p:sp>
    </p:spTree>
    <p:extLst>
      <p:ext uri="{BB962C8B-B14F-4D97-AF65-F5344CB8AC3E}">
        <p14:creationId xmlns:p14="http://schemas.microsoft.com/office/powerpoint/2010/main" val="3611915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36</a:t>
            </a:fld>
            <a:endParaRPr lang="en-US"/>
          </a:p>
        </p:txBody>
      </p:sp>
    </p:spTree>
    <p:extLst>
      <p:ext uri="{BB962C8B-B14F-4D97-AF65-F5344CB8AC3E}">
        <p14:creationId xmlns:p14="http://schemas.microsoft.com/office/powerpoint/2010/main" val="5508806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37</a:t>
            </a:fld>
            <a:endParaRPr lang="en-US"/>
          </a:p>
        </p:txBody>
      </p:sp>
    </p:spTree>
    <p:extLst>
      <p:ext uri="{BB962C8B-B14F-4D97-AF65-F5344CB8AC3E}">
        <p14:creationId xmlns:p14="http://schemas.microsoft.com/office/powerpoint/2010/main" val="4198593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38</a:t>
            </a:fld>
            <a:endParaRPr lang="en-US"/>
          </a:p>
        </p:txBody>
      </p:sp>
    </p:spTree>
    <p:extLst>
      <p:ext uri="{BB962C8B-B14F-4D97-AF65-F5344CB8AC3E}">
        <p14:creationId xmlns:p14="http://schemas.microsoft.com/office/powerpoint/2010/main" val="2227243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5</a:t>
            </a:fld>
            <a:endParaRPr lang="en-US"/>
          </a:p>
        </p:txBody>
      </p:sp>
    </p:spTree>
    <p:extLst>
      <p:ext uri="{BB962C8B-B14F-4D97-AF65-F5344CB8AC3E}">
        <p14:creationId xmlns:p14="http://schemas.microsoft.com/office/powerpoint/2010/main" val="1209875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6</a:t>
            </a:fld>
            <a:endParaRPr lang="en-US"/>
          </a:p>
        </p:txBody>
      </p:sp>
    </p:spTree>
    <p:extLst>
      <p:ext uri="{BB962C8B-B14F-4D97-AF65-F5344CB8AC3E}">
        <p14:creationId xmlns:p14="http://schemas.microsoft.com/office/powerpoint/2010/main" val="3892752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7</a:t>
            </a:fld>
            <a:endParaRPr lang="en-US"/>
          </a:p>
        </p:txBody>
      </p:sp>
    </p:spTree>
    <p:extLst>
      <p:ext uri="{BB962C8B-B14F-4D97-AF65-F5344CB8AC3E}">
        <p14:creationId xmlns:p14="http://schemas.microsoft.com/office/powerpoint/2010/main" val="1447899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8</a:t>
            </a:fld>
            <a:endParaRPr lang="en-US"/>
          </a:p>
        </p:txBody>
      </p:sp>
    </p:spTree>
    <p:extLst>
      <p:ext uri="{BB962C8B-B14F-4D97-AF65-F5344CB8AC3E}">
        <p14:creationId xmlns:p14="http://schemas.microsoft.com/office/powerpoint/2010/main" val="1536292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9</a:t>
            </a:fld>
            <a:endParaRPr lang="en-US"/>
          </a:p>
        </p:txBody>
      </p:sp>
    </p:spTree>
    <p:extLst>
      <p:ext uri="{BB962C8B-B14F-4D97-AF65-F5344CB8AC3E}">
        <p14:creationId xmlns:p14="http://schemas.microsoft.com/office/powerpoint/2010/main" val="3062793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02503-0F64-4377-ACDB-A4EA2BFC056C}" type="slidenum">
              <a:rPr lang="en-US" smtClean="0"/>
              <a:t>10</a:t>
            </a:fld>
            <a:endParaRPr lang="en-US"/>
          </a:p>
        </p:txBody>
      </p:sp>
    </p:spTree>
    <p:extLst>
      <p:ext uri="{BB962C8B-B14F-4D97-AF65-F5344CB8AC3E}">
        <p14:creationId xmlns:p14="http://schemas.microsoft.com/office/powerpoint/2010/main" val="461048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9"/>
          <p:cNvSpPr>
            <a:spLocks noGrp="1" noChangeArrowheads="1"/>
          </p:cNvSpPr>
          <p:nvPr>
            <p:ph type="sldNum" sz="quarter" idx="12"/>
          </p:nvPr>
        </p:nvSpPr>
        <p:spPr>
          <a:ln/>
        </p:spPr>
        <p:txBody>
          <a:bodyPr/>
          <a:lstStyle>
            <a:lvl1pPr>
              <a:defRPr/>
            </a:lvl1pPr>
          </a:lstStyle>
          <a:p>
            <a:fld id="{3F17E6D6-8917-4EA2-A205-1013ACBE239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8666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2099733"/>
            <a:ext cx="6619244"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866216" y="4777380"/>
            <a:ext cx="6619244"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5414" y="1830325"/>
            <a:ext cx="990599" cy="228599"/>
          </a:xfrm>
        </p:spPr>
        <p:txBody>
          <a:bodyPr anchor="t"/>
          <a:lstStyle>
            <a:lvl1pPr algn="l">
              <a:defRPr b="0" i="0">
                <a:solidFill>
                  <a:schemeClr val="bg1">
                    <a:alpha val="60000"/>
                  </a:schemeClr>
                </a:solidFill>
              </a:defRPr>
            </a:lvl1pPr>
          </a:lstStyle>
          <a:p>
            <a:fld id="{5923F103-BC34-4FE4-A40E-EDDEECFDA5D0}" type="datetimeFigureOut">
              <a:rPr lang="en-US" dirty="0">
                <a:solidFill>
                  <a:prstClr val="white">
                    <a:alpha val="60000"/>
                  </a:prstClr>
                </a:solidFill>
              </a:rPr>
              <a:pPr/>
              <a:t>10/22/2018</a:t>
            </a:fld>
            <a:endParaRPr lang="en-US" dirty="0">
              <a:solidFill>
                <a:prstClr val="white">
                  <a:alpha val="60000"/>
                </a:prstClr>
              </a:solidFill>
            </a:endParaRPr>
          </a:p>
        </p:txBody>
      </p:sp>
      <p:sp>
        <p:nvSpPr>
          <p:cNvPr id="5" name="Footer Placeholder 4"/>
          <p:cNvSpPr>
            <a:spLocks noGrp="1"/>
          </p:cNvSpPr>
          <p:nvPr>
            <p:ph type="ftr" sz="quarter" idx="11"/>
          </p:nvPr>
        </p:nvSpPr>
        <p:spPr bwMode="gray">
          <a:xfrm rot="5400000">
            <a:off x="6231508" y="3265933"/>
            <a:ext cx="3859795" cy="228601"/>
          </a:xfrm>
        </p:spPr>
        <p:txBody>
          <a:bodyPr/>
          <a:lstStyle>
            <a:lvl1pPr>
              <a:defRPr b="0" i="0">
                <a:solidFill>
                  <a:schemeClr val="bg1">
                    <a:alpha val="60000"/>
                  </a:schemeClr>
                </a:solidFill>
              </a:defRPr>
            </a:lvl1pPr>
          </a:lstStyle>
          <a:p>
            <a:r>
              <a:rPr lang="en-US" dirty="0">
                <a:solidFill>
                  <a:prstClr val="white">
                    <a:alpha val="60000"/>
                  </a:prstClr>
                </a:solidFill>
              </a:rPr>
              <a:t>
              </a:t>
            </a:r>
          </a:p>
        </p:txBody>
      </p:sp>
      <p:sp>
        <p:nvSpPr>
          <p:cNvPr id="11" name="Rectangle 1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95730"/>
            <a:ext cx="628649" cy="767687"/>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83703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6" y="2603500"/>
            <a:ext cx="6619244"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solidFill>
                  <a:srgbClr val="B31166"/>
                </a:solidFill>
              </a:rPr>
              <a:pPr/>
              <a:t>10/22/2018</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1972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677645"/>
            <a:ext cx="3263269"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71670" y="2677644"/>
            <a:ext cx="2818159"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solidFill>
                  <a:srgbClr val="B31166"/>
                </a:solidFill>
              </a:rPr>
              <a:pPr/>
              <a:t>10/22/2018</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69781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215" y="2603501"/>
            <a:ext cx="3618869"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6535" y="2603500"/>
            <a:ext cx="361886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solidFill>
                  <a:srgbClr val="B31166"/>
                </a:solidFill>
              </a:rPr>
              <a:pPr/>
              <a:t>10/22/2018</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21839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36188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215" y="3179763"/>
            <a:ext cx="361886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6535" y="2603500"/>
            <a:ext cx="361886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6535" y="3179763"/>
            <a:ext cx="361886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solidFill>
                  <a:srgbClr val="B31166"/>
                </a:solidFill>
              </a:rPr>
              <a:pPr/>
              <a:t>10/22/2018</a:t>
            </a:fld>
            <a:endParaRPr lang="en-US" dirty="0">
              <a:solidFill>
                <a:srgbClr val="B31166"/>
              </a:solidFill>
            </a:endParaRPr>
          </a:p>
        </p:txBody>
      </p:sp>
      <p:sp>
        <p:nvSpPr>
          <p:cNvPr id="8" name="Footer Placeholder 7"/>
          <p:cNvSpPr>
            <a:spLocks noGrp="1"/>
          </p:cNvSpPr>
          <p:nvPr>
            <p:ph type="ftr" sz="quarter" idx="11"/>
          </p:nvPr>
        </p:nvSpPr>
        <p:spPr/>
        <p:txBody>
          <a:bodyPr/>
          <a:lstStyle/>
          <a:p>
            <a:r>
              <a:rPr lang="en-US" dirty="0">
                <a:solidFill>
                  <a:srgbClr val="B31166"/>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64021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866216" y="973668"/>
            <a:ext cx="6571060"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solidFill>
                  <a:srgbClr val="B31166"/>
                </a:solidFill>
              </a:rPr>
              <a:pPr/>
              <a:t>10/22/2018</a:t>
            </a:fld>
            <a:endParaRPr lang="en-US" dirty="0">
              <a:solidFill>
                <a:srgbClr val="B31166"/>
              </a:solidFill>
            </a:endParaRPr>
          </a:p>
        </p:txBody>
      </p:sp>
      <p:sp>
        <p:nvSpPr>
          <p:cNvPr id="4" name="Footer Placeholder 3"/>
          <p:cNvSpPr>
            <a:spLocks noGrp="1"/>
          </p:cNvSpPr>
          <p:nvPr>
            <p:ph type="ftr" sz="quarter" idx="11"/>
          </p:nvPr>
        </p:nvSpPr>
        <p:spPr/>
        <p:txBody>
          <a:bodyPr/>
          <a:lstStyle/>
          <a:p>
            <a:r>
              <a:rPr lang="en-US" dirty="0">
                <a:solidFill>
                  <a:srgbClr val="B31166"/>
                </a:solidFill>
              </a:rPr>
              <a:t>
              </a:t>
            </a: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33325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solidFill>
                  <a:srgbClr val="B31166"/>
                </a:solidFill>
              </a:rPr>
              <a:pPr/>
              <a:t>10/22/2018</a:t>
            </a:fld>
            <a:endParaRPr lang="en-US" dirty="0">
              <a:solidFill>
                <a:srgbClr val="B31166"/>
              </a:solidFill>
            </a:endParaRPr>
          </a:p>
        </p:txBody>
      </p:sp>
      <p:sp>
        <p:nvSpPr>
          <p:cNvPr id="3" name="Footer Placeholder 2"/>
          <p:cNvSpPr>
            <a:spLocks noGrp="1"/>
          </p:cNvSpPr>
          <p:nvPr>
            <p:ph type="ftr" sz="quarter" idx="11"/>
          </p:nvPr>
        </p:nvSpPr>
        <p:spPr/>
        <p:txBody>
          <a:bodyPr/>
          <a:lstStyle/>
          <a:p>
            <a:r>
              <a:rPr lang="en-US" dirty="0">
                <a:solidFill>
                  <a:srgbClr val="B31166"/>
                </a:solidFill>
              </a:rPr>
              <a:t>
              </a:t>
            </a:r>
          </a:p>
        </p:txBody>
      </p:sp>
      <p:sp>
        <p:nvSpPr>
          <p:cNvPr id="7" name="Rectangle 6"/>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08410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95400"/>
            <a:ext cx="209486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335859" y="1447800"/>
            <a:ext cx="38925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215" y="3129281"/>
            <a:ext cx="2094869"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solidFill>
                  <a:srgbClr val="B31166"/>
                </a:solidFill>
              </a:rPr>
              <a:pPr/>
              <a:t>10/22/2018</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200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693334"/>
            <a:ext cx="2898851"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10903" y="1143000"/>
            <a:ext cx="242039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866216" y="3657600"/>
            <a:ext cx="2894409"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solidFill>
                  <a:srgbClr val="B31166"/>
                </a:solidFill>
              </a:rPr>
              <a:pPr/>
              <a:t>10/22/2018</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98067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4969927"/>
            <a:ext cx="661924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solidFill>
                  <a:srgbClr val="B31166"/>
                </a:solidFill>
              </a:rPr>
              <a:pPr/>
              <a:t>10/22/2018</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dirty="0">
                <a:solidFill>
                  <a:srgbClr val="B31166"/>
                </a:solidFill>
              </a:rPr>
              <a:t>
              </a:t>
            </a:r>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06376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1063417"/>
            <a:ext cx="6623862"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3543300"/>
            <a:ext cx="6619244"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solidFill>
                  <a:srgbClr val="B31166"/>
                </a:solidFill>
              </a:rPr>
              <a:pPr/>
              <a:t>10/22/2018</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3" name="Rectangle 12"/>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109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607336"/>
            <a:ext cx="601434" cy="1569660"/>
          </a:xfrm>
          <a:prstGeom prst="rect">
            <a:avLst/>
          </a:prstGeom>
          <a:noFill/>
        </p:spPr>
        <p:txBody>
          <a:bodyPr wrap="square" rtlCol="0">
            <a:spAutoFit/>
          </a:bodyPr>
          <a:lstStyle/>
          <a:p>
            <a:pPr algn="r" defTabSz="457200"/>
            <a:r>
              <a:rPr lang="en-US" sz="9600" dirty="0">
                <a:solidFill>
                  <a:srgbClr val="B31166">
                    <a:lumMod val="60000"/>
                    <a:lumOff val="40000"/>
                  </a:srgbClr>
                </a:solidFill>
                <a:latin typeface="Arial"/>
                <a:cs typeface="Arial"/>
              </a:rPr>
              <a:t>“</a:t>
            </a:r>
          </a:p>
        </p:txBody>
      </p:sp>
      <p:sp>
        <p:nvSpPr>
          <p:cNvPr id="13" name="TextBox 12"/>
          <p:cNvSpPr txBox="1"/>
          <p:nvPr/>
        </p:nvSpPr>
        <p:spPr bwMode="gray">
          <a:xfrm>
            <a:off x="7413344" y="2613787"/>
            <a:ext cx="489572" cy="1569660"/>
          </a:xfrm>
          <a:prstGeom prst="rect">
            <a:avLst/>
          </a:prstGeom>
          <a:noFill/>
        </p:spPr>
        <p:txBody>
          <a:bodyPr wrap="square" rtlCol="0">
            <a:spAutoFit/>
          </a:bodyPr>
          <a:lstStyle/>
          <a:p>
            <a:pPr algn="r" defTabSz="457200"/>
            <a:r>
              <a:rPr lang="en-US" sz="96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186408" y="982134"/>
            <a:ext cx="6340430"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459459" y="3678766"/>
            <a:ext cx="5798414"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216" y="5029200"/>
            <a:ext cx="6933673"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solidFill>
                  <a:srgbClr val="B31166"/>
                </a:solidFill>
              </a:rPr>
              <a:pPr/>
              <a:t>10/22/2018</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9" name="Rectangle 18"/>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97806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370667"/>
            <a:ext cx="6619245"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5024967"/>
            <a:ext cx="6619244"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solidFill>
                  <a:srgbClr val="B31166"/>
                </a:solidFill>
              </a:rPr>
              <a:pPr/>
              <a:t>10/22/2018</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17360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66215" y="2603502"/>
            <a:ext cx="23564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866215" y="3179765"/>
            <a:ext cx="23564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384541" y="2603500"/>
            <a:ext cx="2360257"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384541" y="3179764"/>
            <a:ext cx="2360257"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16101" y="2603501"/>
            <a:ext cx="235929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916247" y="3179763"/>
            <a:ext cx="2359152"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302978"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solidFill>
                  <a:srgbClr val="B31166"/>
                </a:solidFill>
              </a:rPr>
              <a:pPr/>
              <a:t>10/22/2018</a:t>
            </a:fld>
            <a:endParaRPr lang="en-US" dirty="0">
              <a:solidFill>
                <a:srgbClr val="B31166"/>
              </a:solidFill>
            </a:endParaRPr>
          </a:p>
        </p:txBody>
      </p:sp>
      <p:sp>
        <p:nvSpPr>
          <p:cNvPr id="8" name="Footer Placeholder 7"/>
          <p:cNvSpPr>
            <a:spLocks noGrp="1"/>
          </p:cNvSpPr>
          <p:nvPr>
            <p:ph type="ftr" sz="quarter" idx="11"/>
          </p:nvPr>
        </p:nvSpPr>
        <p:spPr/>
        <p:txBody>
          <a:bodyPr/>
          <a:lstStyle/>
          <a:p>
            <a:r>
              <a:rPr lang="en-US" dirty="0">
                <a:solidFill>
                  <a:srgbClr val="B31166"/>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39275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66215" y="4532844"/>
            <a:ext cx="228782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000915"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866215" y="5109106"/>
            <a:ext cx="2287829"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26649" y="4532845"/>
            <a:ext cx="2287829"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3561347"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427629" y="5109105"/>
            <a:ext cx="2287829"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87082" y="4532845"/>
            <a:ext cx="228832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6122273" y="2603500"/>
            <a:ext cx="201843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987081" y="5109104"/>
            <a:ext cx="2288322"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3304373"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2569634"/>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solidFill>
                  <a:srgbClr val="B31166"/>
                </a:solidFill>
              </a:rPr>
              <a:pPr/>
              <a:t>10/22/2018</a:t>
            </a:fld>
            <a:endParaRPr lang="en-US" dirty="0">
              <a:solidFill>
                <a:srgbClr val="B31166"/>
              </a:solidFill>
            </a:endParaRPr>
          </a:p>
        </p:txBody>
      </p:sp>
      <p:sp>
        <p:nvSpPr>
          <p:cNvPr id="8" name="Footer Placeholder 7"/>
          <p:cNvSpPr>
            <a:spLocks noGrp="1"/>
          </p:cNvSpPr>
          <p:nvPr>
            <p:ph type="ftr" sz="quarter" idx="11"/>
          </p:nvPr>
        </p:nvSpPr>
        <p:spPr>
          <a:xfrm>
            <a:off x="420833" y="6391839"/>
            <a:ext cx="2733212" cy="304801"/>
          </a:xfrm>
        </p:spPr>
        <p:txBody>
          <a:bodyPr/>
          <a:lstStyle/>
          <a:p>
            <a:r>
              <a:rPr lang="en-US" dirty="0">
                <a:solidFill>
                  <a:srgbClr val="B31166"/>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905649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8"/>
            <a:ext cx="6619244"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2603500"/>
            <a:ext cx="6619244"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21580" y="6391839"/>
            <a:ext cx="742949" cy="304799"/>
          </a:xfrm>
        </p:spPr>
        <p:txBody>
          <a:bodyPr/>
          <a:lstStyle/>
          <a:p>
            <a:fld id="{53086D93-FCAC-47E0-A2EE-787E62CA814C}" type="datetimeFigureOut">
              <a:rPr lang="en-US" dirty="0">
                <a:solidFill>
                  <a:srgbClr val="B31166"/>
                </a:solidFill>
              </a:rPr>
              <a:pPr/>
              <a:t>10/22/2018</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78014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1278467"/>
            <a:ext cx="1057474"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216" y="1278467"/>
            <a:ext cx="4692019"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989829" y="6391839"/>
            <a:ext cx="744101" cy="304799"/>
          </a:xfrm>
        </p:spPr>
        <p:txBody>
          <a:bodyPr/>
          <a:lstStyle/>
          <a:p>
            <a:fld id="{CDA879A6-0FD0-4734-A311-86BFCA472E6E}" type="datetimeFigureOut">
              <a:rPr lang="en-US" dirty="0">
                <a:solidFill>
                  <a:srgbClr val="B31166"/>
                </a:solidFill>
              </a:rPr>
              <a:pPr/>
              <a:t>10/22/2018</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dirty="0">
                <a:solidFill>
                  <a:srgbClr val="B31166"/>
                </a:solidFill>
              </a:rPr>
              <a:t>
              </a:t>
            </a:r>
          </a:p>
        </p:txBody>
      </p:sp>
      <p:sp>
        <p:nvSpPr>
          <p:cNvPr id="14" name="Rectangle 13"/>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924225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3159" y="685800"/>
            <a:ext cx="600075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13159" y="3843868"/>
            <a:ext cx="48006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10/22/2018</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cxnSp>
        <p:nvCxnSpPr>
          <p:cNvPr id="16" name="Straight Connector 15"/>
          <p:cNvCxnSpPr/>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4581128" y="91546"/>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426869"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501878" y="32279"/>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884070" y="609602"/>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9752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10/22/2018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10/22/2018</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247899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2006600"/>
            <a:ext cx="64008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60" y="4495800"/>
            <a:ext cx="64008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10/22/2018</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018319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3159" y="685801"/>
            <a:ext cx="3703241"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56100" y="685801"/>
            <a:ext cx="370085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146194">
                    <a:lumMod val="50000"/>
                  </a:srgbClr>
                </a:solidFill>
              </a:rPr>
              <a:pPr/>
              <a:t>10/22/2018</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3270932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29061" y="685800"/>
            <a:ext cx="3487340"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3159" y="1270529"/>
            <a:ext cx="3703241"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59299" y="685800"/>
            <a:ext cx="3498851"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354909" y="1262062"/>
            <a:ext cx="3696891"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srgbClr val="146194">
                    <a:lumMod val="50000"/>
                  </a:srgbClr>
                </a:solidFill>
              </a:rPr>
              <a:pPr/>
              <a:t>10/22/2018</a:t>
            </a:fld>
            <a:endParaRPr lang="en-US" dirty="0">
              <a:solidFill>
                <a:srgbClr val="146194">
                  <a:lumMod val="50000"/>
                </a:srgbClr>
              </a:solidFill>
            </a:endParaRPr>
          </a:p>
        </p:txBody>
      </p:sp>
      <p:sp>
        <p:nvSpPr>
          <p:cNvPr id="8" name="Footer Placeholder 7"/>
          <p:cNvSpPr>
            <a:spLocks noGrp="1"/>
          </p:cNvSpPr>
          <p:nvPr>
            <p:ph type="ftr" sz="quarter" idx="11"/>
          </p:nvPr>
        </p:nvSpPr>
        <p:spPr/>
        <p:txBody>
          <a:bodyPr/>
          <a:lstStyle/>
          <a:p>
            <a:endParaRPr lang="en-US" dirty="0">
              <a:solidFill>
                <a:srgbClr val="146194">
                  <a:lumMod val="50000"/>
                </a:srgb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1756100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146194">
                    <a:lumMod val="50000"/>
                  </a:srgbClr>
                </a:solidFill>
              </a:rPr>
              <a:pPr/>
              <a:t>10/22/2018</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5608761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srgbClr val="146194">
                    <a:lumMod val="50000"/>
                  </a:srgbClr>
                </a:solidFill>
              </a:rPr>
              <a:pPr/>
              <a:t>10/22/2018</a:t>
            </a:fld>
            <a:endParaRPr lang="en-US" dirty="0">
              <a:solidFill>
                <a:srgbClr val="146194">
                  <a:lumMod val="50000"/>
                </a:srgbClr>
              </a:solidFill>
            </a:endParaRPr>
          </a:p>
        </p:txBody>
      </p:sp>
      <p:sp>
        <p:nvSpPr>
          <p:cNvPr id="3" name="Footer Placeholder 2"/>
          <p:cNvSpPr>
            <a:spLocks noGrp="1"/>
          </p:cNvSpPr>
          <p:nvPr>
            <p:ph type="ftr" sz="quarter" idx="11"/>
          </p:nvPr>
        </p:nvSpPr>
        <p:spPr/>
        <p:txBody>
          <a:bodyPr/>
          <a:lstStyle/>
          <a:p>
            <a:endParaRPr lang="en-US" dirty="0">
              <a:solidFill>
                <a:srgbClr val="146194">
                  <a:lumMod val="50000"/>
                </a:srgb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7492369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685800"/>
            <a:ext cx="27432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3159" y="685800"/>
            <a:ext cx="44577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13759" y="2209800"/>
            <a:ext cx="27432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146194">
                    <a:lumMod val="50000"/>
                  </a:srgbClr>
                </a:solidFill>
              </a:rPr>
              <a:pPr/>
              <a:t>10/22/2018</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8928026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447800"/>
            <a:ext cx="451485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1759" y="914400"/>
            <a:ext cx="246073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3542109" y="2777067"/>
            <a:ext cx="4516041"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srgbClr val="146194">
                    <a:lumMod val="50000"/>
                  </a:srgbClr>
                </a:solidFill>
              </a:rPr>
              <a:pPr/>
              <a:t>10/22/2018</a:t>
            </a:fld>
            <a:endParaRPr lang="en-US"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8659574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514350" y="533400"/>
            <a:ext cx="8114109"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685801" y="3843867"/>
            <a:ext cx="6228158"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solidFill>
                  <a:srgbClr val="146194">
                    <a:lumMod val="50000"/>
                  </a:srgbClr>
                </a:solidFill>
              </a:rPr>
              <a:pPr/>
              <a:t>10/22/2018</a:t>
            </a:fld>
            <a:endParaRPr lang="en-US"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8946381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9" y="4114800"/>
            <a:ext cx="6401991"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10/22/2018</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62976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685800"/>
            <a:ext cx="6858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84659" y="3429000"/>
            <a:ext cx="64008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3160" y="4301068"/>
            <a:ext cx="64008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10/22/2018</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
        <p:nvSpPr>
          <p:cNvPr id="14" name="TextBox 13"/>
          <p:cNvSpPr txBox="1"/>
          <p:nvPr/>
        </p:nvSpPr>
        <p:spPr>
          <a:xfrm>
            <a:off x="398859" y="812222"/>
            <a:ext cx="457200"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5" name="TextBox 14"/>
          <p:cNvSpPr txBox="1"/>
          <p:nvPr/>
        </p:nvSpPr>
        <p:spPr>
          <a:xfrm>
            <a:off x="7714059" y="2768601"/>
            <a:ext cx="457200"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42550089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3158" y="5132981"/>
            <a:ext cx="6401993"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10/22/2018</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212872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60" y="685800"/>
            <a:ext cx="6858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3159" y="3928534"/>
            <a:ext cx="64008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59" y="4978400"/>
            <a:ext cx="64008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10/22/2018</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
        <p:nvSpPr>
          <p:cNvPr id="11" name="TextBox 10"/>
          <p:cNvSpPr txBox="1"/>
          <p:nvPr/>
        </p:nvSpPr>
        <p:spPr>
          <a:xfrm>
            <a:off x="398859" y="812222"/>
            <a:ext cx="457200" cy="584776"/>
          </a:xfrm>
          <a:prstGeom prst="rect">
            <a:avLst/>
          </a:prstGeom>
        </p:spPr>
        <p:txBody>
          <a:bodyPr vert="horz" lIns="91440" tIns="45720" rIns="91440" bIns="45720" rtlCol="0" anchor="ctr">
            <a:noAutofit/>
          </a:bodyPr>
          <a:lstStyle/>
          <a:p>
            <a:pPr defTabSz="457200"/>
            <a:r>
              <a:rPr lang="en-US" sz="8000" dirty="0">
                <a:solidFill>
                  <a:prstClr val="white"/>
                </a:solidFill>
              </a:rPr>
              <a:t>“</a:t>
            </a:r>
          </a:p>
        </p:txBody>
      </p:sp>
      <p:sp>
        <p:nvSpPr>
          <p:cNvPr id="12" name="TextBox 11"/>
          <p:cNvSpPr txBox="1"/>
          <p:nvPr/>
        </p:nvSpPr>
        <p:spPr>
          <a:xfrm>
            <a:off x="7714059" y="2768601"/>
            <a:ext cx="457200" cy="584776"/>
          </a:xfrm>
          <a:prstGeom prst="rect">
            <a:avLst/>
          </a:prstGeom>
        </p:spPr>
        <p:txBody>
          <a:bodyPr vert="horz" lIns="91440" tIns="45720" rIns="91440" bIns="45720" rtlCol="0" anchor="ctr">
            <a:noAutofit/>
          </a:bodyPr>
          <a:lstStyle/>
          <a:p>
            <a:pPr algn="r" defTabSz="457200"/>
            <a:r>
              <a:rPr lang="en-US" sz="8000" dirty="0">
                <a:solidFill>
                  <a:prstClr val="white"/>
                </a:solidFill>
              </a:rPr>
              <a:t>”</a:t>
            </a:r>
          </a:p>
        </p:txBody>
      </p:sp>
    </p:spTree>
    <p:extLst>
      <p:ext uri="{BB962C8B-B14F-4D97-AF65-F5344CB8AC3E}">
        <p14:creationId xmlns:p14="http://schemas.microsoft.com/office/powerpoint/2010/main" val="32104137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3159" y="3928534"/>
            <a:ext cx="64008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59" y="4766733"/>
            <a:ext cx="64008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10/22/2018</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16088601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10/22/2018</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3746619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685800"/>
            <a:ext cx="154305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85800"/>
            <a:ext cx="58674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srgbClr val="146194">
                    <a:lumMod val="50000"/>
                  </a:srgbClr>
                </a:solidFill>
              </a:rPr>
              <a:pPr/>
              <a:t>10/22/2018</a:t>
            </a:fld>
            <a:endParaRPr lang="en-US"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146194">
                    <a:lumMod val="50000"/>
                  </a:srgbClr>
                </a:solidFill>
              </a:rPr>
              <a:pPr/>
              <a:t>‹#›</a:t>
            </a:fld>
            <a:endParaRPr lang="en-US" dirty="0">
              <a:solidFill>
                <a:srgbClr val="146194">
                  <a:lumMod val="50000"/>
                </a:srgbClr>
              </a:solidFill>
            </a:endParaRPr>
          </a:p>
        </p:txBody>
      </p:sp>
    </p:spTree>
    <p:extLst>
      <p:ext uri="{BB962C8B-B14F-4D97-AF65-F5344CB8AC3E}">
        <p14:creationId xmlns:p14="http://schemas.microsoft.com/office/powerpoint/2010/main" val="23640185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6409A17-45B5-4E73-BB1A-2CF40A41FCA1}" type="datetimeFigureOut">
              <a:rPr lang="en-US" smtClean="0"/>
              <a:pPr/>
              <a:t>10/22/2018</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19E625C-EAC7-4441-B2C0-A02B34ECBEB7}"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231749293"/>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6409A17-45B5-4E73-BB1A-2CF40A41FCA1}" type="datetimeFigureOut">
              <a:rPr lang="en-US" smtClean="0"/>
              <a:pPr/>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19E625C-EAC7-4441-B2C0-A02B34ECBEB7}"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8987181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6409A17-45B5-4E73-BB1A-2CF40A41FCA1}" type="datetimeFigureOut">
              <a:rPr lang="en-US" smtClean="0"/>
              <a:pPr/>
              <a:t>10/22/2018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19E625C-EAC7-4441-B2C0-A02B34ECBEB7}"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756433681"/>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6409A17-45B5-4E73-BB1A-2CF40A41FCA1}" type="datetimeFigureOut">
              <a:rPr lang="en-US" smtClean="0"/>
              <a:pPr/>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E625C-EAC7-4441-B2C0-A02B34ECBEB7}"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38335850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10/22/2018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6409A17-45B5-4E73-BB1A-2CF40A41FCA1}" type="datetimeFigureOut">
              <a:rPr lang="en-US" smtClean="0"/>
              <a:pPr/>
              <a:t>10/22/2018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19E625C-EAC7-4441-B2C0-A02B34ECBEB7}"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960766010"/>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6409A17-45B5-4E73-BB1A-2CF40A41FCA1}" type="datetimeFigureOut">
              <a:rPr lang="en-US" smtClean="0"/>
              <a:pPr/>
              <a:t>10/22/2018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19E625C-EAC7-4441-B2C0-A02B34ECBEB7}"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1958022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A6409A17-45B5-4E73-BB1A-2CF40A41FCA1}" type="datetimeFigureOut">
              <a:rPr lang="en-US" smtClean="0"/>
              <a:pPr/>
              <a:t>10/22/2018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19E625C-EAC7-4441-B2C0-A02B34ECBEB7}" type="slidenum">
              <a:rPr lang="en-US" smtClean="0"/>
              <a:pPr/>
              <a:t>‹#›</a:t>
            </a:fld>
            <a:endParaRPr lang="en-US"/>
          </a:p>
        </p:txBody>
      </p:sp>
    </p:spTree>
    <p:extLst>
      <p:ext uri="{BB962C8B-B14F-4D97-AF65-F5344CB8AC3E}">
        <p14:creationId xmlns:p14="http://schemas.microsoft.com/office/powerpoint/2010/main" val="6162136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19E625C-EAC7-4441-B2C0-A02B34ECBEB7}"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A6409A17-45B5-4E73-BB1A-2CF40A41FCA1}" type="datetimeFigureOut">
              <a:rPr lang="en-US" smtClean="0"/>
              <a:pPr/>
              <a:t>10/22/2018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1948243228"/>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119E625C-EAC7-4441-B2C0-A02B34ECBEB7}"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A6409A17-45B5-4E73-BB1A-2CF40A41FCA1}" type="datetimeFigureOut">
              <a:rPr lang="en-US" smtClean="0"/>
              <a:pPr/>
              <a:t>10/22/2018</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23601340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409A17-45B5-4E73-BB1A-2CF40A41FCA1}" type="datetimeFigureOut">
              <a:rPr lang="en-US" smtClean="0"/>
              <a:pPr/>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E625C-EAC7-4441-B2C0-A02B34ECBEB7}"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023726176"/>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119E625C-EAC7-4441-B2C0-A02B34ECBEB7}"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409A17-45B5-4E73-BB1A-2CF40A41FCA1}" type="datetimeFigureOut">
              <a:rPr lang="en-US" smtClean="0"/>
              <a:pPr/>
              <a:t>10/22/2018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494283811"/>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spcBef>
                <a:spcPct val="0"/>
              </a:spcBef>
              <a:spcAft>
                <a:spcPct val="0"/>
              </a:spcAft>
            </a:pPr>
            <a:endParaRPr kumimoji="1" lang="en-US" altLang="en-US" smtClean="0">
              <a:solidFill>
                <a:srgbClr val="000000"/>
              </a:solidFill>
            </a:endParaRPr>
          </a:p>
        </p:txBody>
      </p:sp>
      <p:pic>
        <p:nvPicPr>
          <p:cNvPr id="5" name="Picture 3" descr="minisp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fontAlgn="base">
              <a:spcBef>
                <a:spcPct val="0"/>
              </a:spcBef>
              <a:spcAft>
                <a:spcPct val="0"/>
              </a:spcAft>
              <a:defRPr/>
            </a:pPr>
            <a:endParaRPr kumimoji="1" lang="en-US" sz="2400">
              <a:solidFill>
                <a:srgbClr val="000000"/>
              </a:solidFill>
            </a:endParaRPr>
          </a:p>
        </p:txBody>
      </p:sp>
      <p:pic>
        <p:nvPicPr>
          <p:cNvPr id="7" name="Picture 5" descr="minispir"/>
          <p:cNvPicPr>
            <a:picLocks noChangeAspect="1" noChangeArrowheads="1"/>
          </p:cNvPicPr>
          <p:nvPr/>
        </p:nvPicPr>
        <p:blipFill>
          <a:blip r:embed="rId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8" name="Rectangle 6"/>
          <p:cNvSpPr>
            <a:spLocks noGrp="1" noChangeArrowheads="1"/>
          </p:cNvSpPr>
          <p:nvPr>
            <p:ph type="ctrTitle"/>
          </p:nvPr>
        </p:nvSpPr>
        <p:spPr>
          <a:xfrm>
            <a:off x="914400" y="2057400"/>
            <a:ext cx="7721600" cy="1143000"/>
          </a:xfrm>
        </p:spPr>
        <p:txBody>
          <a:bodyPr/>
          <a:lstStyle>
            <a:lvl1pPr>
              <a:defRPr/>
            </a:lvl1pPr>
          </a:lstStyle>
          <a:p>
            <a:pPr lvl="0"/>
            <a:r>
              <a:rPr lang="en-US" noProof="0" smtClean="0"/>
              <a:t>Click to edit Master title style</a:t>
            </a:r>
          </a:p>
        </p:txBody>
      </p:sp>
      <p:sp>
        <p:nvSpPr>
          <p:cNvPr id="3079"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pPr lvl="0"/>
            <a:r>
              <a:rPr lang="en-US" noProof="0" smtClean="0"/>
              <a:t>Click to edit Master subtitle style</a:t>
            </a:r>
          </a:p>
        </p:txBody>
      </p:sp>
      <p:sp>
        <p:nvSpPr>
          <p:cNvPr id="8" name="Rectangle 11"/>
          <p:cNvSpPr>
            <a:spLocks noGrp="1" noChangeArrowheads="1"/>
          </p:cNvSpPr>
          <p:nvPr>
            <p:ph type="dt" sz="quarter" idx="10"/>
          </p:nvPr>
        </p:nvSpPr>
        <p:spPr>
          <a:xfrm>
            <a:off x="1084263" y="6096000"/>
            <a:ext cx="1905000" cy="457200"/>
          </a:xfrm>
          <a:extLst>
            <a:ext uri="{FAA26D3D-D897-4be2-8F04-BA451C77F1D7}">
              <ma14:placeholderFlag xmlns:ma14="http://schemas.microsoft.com/office/mac/drawingml/2011/main" xmlns="" val="1"/>
            </a:ext>
          </a:extLst>
        </p:spPr>
        <p:txBody>
          <a:bodyPr/>
          <a:lstStyle>
            <a:lvl1pPr>
              <a:defRPr smtClean="0"/>
            </a:lvl1pPr>
          </a:lstStyle>
          <a:p>
            <a:pPr>
              <a:defRPr/>
            </a:pPr>
            <a:endParaRPr lang="en-US">
              <a:solidFill>
                <a:srgbClr val="000000"/>
              </a:solidFill>
            </a:endParaRPr>
          </a:p>
        </p:txBody>
      </p:sp>
      <p:sp>
        <p:nvSpPr>
          <p:cNvPr id="9" name="Rectangle 12"/>
          <p:cNvSpPr>
            <a:spLocks noGrp="1" noChangeArrowheads="1"/>
          </p:cNvSpPr>
          <p:nvPr>
            <p:ph type="ftr" sz="quarter" idx="11"/>
          </p:nvPr>
        </p:nvSpPr>
        <p:spPr>
          <a:xfrm>
            <a:off x="3522663" y="6096000"/>
            <a:ext cx="2895600" cy="457200"/>
          </a:xfrm>
          <a:extLst>
            <a:ext uri="{FAA26D3D-D897-4be2-8F04-BA451C77F1D7}">
              <ma14:placeholderFlag xmlns:ma14="http://schemas.microsoft.com/office/mac/drawingml/2011/main" xmlns="" val="1"/>
            </a:ext>
          </a:extLst>
        </p:spPr>
        <p:txBody>
          <a:bodyPr/>
          <a:lstStyle>
            <a:lvl1pPr>
              <a:defRPr smtClean="0"/>
            </a:lvl1pPr>
          </a:lstStyle>
          <a:p>
            <a:pPr>
              <a:defRPr/>
            </a:pPr>
            <a:endParaRPr lang="en-US">
              <a:solidFill>
                <a:srgbClr val="000000"/>
              </a:solidFill>
            </a:endParaRPr>
          </a:p>
        </p:txBody>
      </p:sp>
      <p:sp>
        <p:nvSpPr>
          <p:cNvPr id="10" name="Rectangle 13"/>
          <p:cNvSpPr>
            <a:spLocks noGrp="1" noChangeArrowheads="1"/>
          </p:cNvSpPr>
          <p:nvPr>
            <p:ph type="sldNum" sz="quarter" idx="12"/>
          </p:nvPr>
        </p:nvSpPr>
        <p:spPr>
          <a:xfrm>
            <a:off x="6951663" y="6096000"/>
            <a:ext cx="1905000" cy="457200"/>
          </a:xfrm>
          <a:extLst>
            <a:ext uri="{FAA26D3D-D897-4be2-8F04-BA451C77F1D7}">
              <ma14:placeholderFlag xmlns:ma14="http://schemas.microsoft.com/office/mac/drawingml/2011/main" xmlns="" val="1"/>
            </a:ext>
          </a:extLst>
        </p:spPr>
        <p:txBody>
          <a:bodyPr/>
          <a:lstStyle>
            <a:lvl1pPr>
              <a:defRPr/>
            </a:lvl1pPr>
          </a:lstStyle>
          <a:p>
            <a:fld id="{90F508C0-16FF-481F-8016-829BEC36FF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64396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9"/>
          <p:cNvSpPr>
            <a:spLocks noGrp="1" noChangeArrowheads="1"/>
          </p:cNvSpPr>
          <p:nvPr>
            <p:ph type="sldNum" sz="quarter" idx="12"/>
          </p:nvPr>
        </p:nvSpPr>
        <p:spPr>
          <a:ln/>
        </p:spPr>
        <p:txBody>
          <a:bodyPr/>
          <a:lstStyle>
            <a:lvl1pPr>
              <a:defRPr/>
            </a:lvl1pPr>
          </a:lstStyle>
          <a:p>
            <a:fld id="{E5A16767-7A48-446B-9385-2F339E099D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93837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9"/>
          <p:cNvSpPr>
            <a:spLocks noGrp="1" noChangeArrowheads="1"/>
          </p:cNvSpPr>
          <p:nvPr>
            <p:ph type="sldNum" sz="quarter" idx="12"/>
          </p:nvPr>
        </p:nvSpPr>
        <p:spPr>
          <a:ln/>
        </p:spPr>
        <p:txBody>
          <a:bodyPr/>
          <a:lstStyle>
            <a:lvl1pPr>
              <a:defRPr/>
            </a:lvl1pPr>
          </a:lstStyle>
          <a:p>
            <a:fld id="{4C2CBDA3-64BC-4FC1-AA7C-1701A14DEB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3515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10/22/2018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9"/>
          <p:cNvSpPr>
            <a:spLocks noGrp="1" noChangeArrowheads="1"/>
          </p:cNvSpPr>
          <p:nvPr>
            <p:ph type="sldNum" sz="quarter" idx="12"/>
          </p:nvPr>
        </p:nvSpPr>
        <p:spPr>
          <a:ln/>
        </p:spPr>
        <p:txBody>
          <a:bodyPr/>
          <a:lstStyle>
            <a:lvl1pPr>
              <a:defRPr/>
            </a:lvl1pPr>
          </a:lstStyle>
          <a:p>
            <a:fld id="{DCA8870C-5828-4916-8EC8-E8A0A621CDA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88760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49"/>
          <p:cNvSpPr>
            <a:spLocks noGrp="1" noChangeArrowheads="1"/>
          </p:cNvSpPr>
          <p:nvPr>
            <p:ph type="sldNum" sz="quarter" idx="12"/>
          </p:nvPr>
        </p:nvSpPr>
        <p:spPr>
          <a:ln/>
        </p:spPr>
        <p:txBody>
          <a:bodyPr/>
          <a:lstStyle>
            <a:lvl1pPr>
              <a:defRPr/>
            </a:lvl1pPr>
          </a:lstStyle>
          <a:p>
            <a:fld id="{74E3AA9C-F1C9-4F3A-B630-E3AE7A55621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64683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49"/>
          <p:cNvSpPr>
            <a:spLocks noGrp="1" noChangeArrowheads="1"/>
          </p:cNvSpPr>
          <p:nvPr>
            <p:ph type="sldNum" sz="quarter" idx="12"/>
          </p:nvPr>
        </p:nvSpPr>
        <p:spPr>
          <a:ln/>
        </p:spPr>
        <p:txBody>
          <a:bodyPr/>
          <a:lstStyle>
            <a:lvl1pPr>
              <a:defRPr/>
            </a:lvl1pPr>
          </a:lstStyle>
          <a:p>
            <a:fld id="{4A9E479F-5E51-4938-8052-F0444432263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86295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49"/>
          <p:cNvSpPr>
            <a:spLocks noGrp="1" noChangeArrowheads="1"/>
          </p:cNvSpPr>
          <p:nvPr>
            <p:ph type="sldNum" sz="quarter" idx="12"/>
          </p:nvPr>
        </p:nvSpPr>
        <p:spPr>
          <a:ln/>
        </p:spPr>
        <p:txBody>
          <a:bodyPr/>
          <a:lstStyle>
            <a:lvl1pPr>
              <a:defRPr/>
            </a:lvl1pPr>
          </a:lstStyle>
          <a:p>
            <a:fld id="{AC4A3FAD-54AD-4360-9AD4-FABA3C6ABA0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93463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9"/>
          <p:cNvSpPr>
            <a:spLocks noGrp="1" noChangeArrowheads="1"/>
          </p:cNvSpPr>
          <p:nvPr>
            <p:ph type="sldNum" sz="quarter" idx="12"/>
          </p:nvPr>
        </p:nvSpPr>
        <p:spPr>
          <a:ln/>
        </p:spPr>
        <p:txBody>
          <a:bodyPr/>
          <a:lstStyle>
            <a:lvl1pPr>
              <a:defRPr/>
            </a:lvl1pPr>
          </a:lstStyle>
          <a:p>
            <a:fld id="{E5F74A67-2AF7-4485-A357-ECE13CE5D1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32678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9"/>
          <p:cNvSpPr>
            <a:spLocks noGrp="1" noChangeArrowheads="1"/>
          </p:cNvSpPr>
          <p:nvPr>
            <p:ph type="sldNum" sz="quarter" idx="12"/>
          </p:nvPr>
        </p:nvSpPr>
        <p:spPr>
          <a:ln/>
        </p:spPr>
        <p:txBody>
          <a:bodyPr/>
          <a:lstStyle>
            <a:lvl1pPr>
              <a:defRPr/>
            </a:lvl1pPr>
          </a:lstStyle>
          <a:p>
            <a:fld id="{7F621679-01EE-4B0B-AD1C-ED4FA35D79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89537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9"/>
          <p:cNvSpPr>
            <a:spLocks noGrp="1" noChangeArrowheads="1"/>
          </p:cNvSpPr>
          <p:nvPr>
            <p:ph type="sldNum" sz="quarter" idx="12"/>
          </p:nvPr>
        </p:nvSpPr>
        <p:spPr>
          <a:ln/>
        </p:spPr>
        <p:txBody>
          <a:bodyPr/>
          <a:lstStyle>
            <a:lvl1pPr>
              <a:defRPr/>
            </a:lvl1pPr>
          </a:lstStyle>
          <a:p>
            <a:fld id="{AFE75F77-52D3-4138-BD63-FA609361CED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71140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9"/>
          <p:cNvSpPr>
            <a:spLocks noGrp="1" noChangeArrowheads="1"/>
          </p:cNvSpPr>
          <p:nvPr>
            <p:ph type="sldNum" sz="quarter" idx="12"/>
          </p:nvPr>
        </p:nvSpPr>
        <p:spPr>
          <a:ln/>
        </p:spPr>
        <p:txBody>
          <a:bodyPr/>
          <a:lstStyle>
            <a:lvl1pPr>
              <a:defRPr/>
            </a:lvl1pPr>
          </a:lstStyle>
          <a:p>
            <a:fld id="{3F17E6D6-8917-4EA2-A205-1013ACBE239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824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spcBef>
                <a:spcPct val="0"/>
              </a:spcBef>
              <a:spcAft>
                <a:spcPct val="0"/>
              </a:spcAft>
            </a:pPr>
            <a:endParaRPr kumimoji="1" lang="en-US" altLang="en-US" smtClean="0">
              <a:solidFill>
                <a:srgbClr val="000000"/>
              </a:solidFill>
            </a:endParaRPr>
          </a:p>
        </p:txBody>
      </p:sp>
      <p:pic>
        <p:nvPicPr>
          <p:cNvPr id="5" name="Picture 3" descr="minisp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fontAlgn="base">
              <a:spcBef>
                <a:spcPct val="0"/>
              </a:spcBef>
              <a:spcAft>
                <a:spcPct val="0"/>
              </a:spcAft>
              <a:defRPr/>
            </a:pPr>
            <a:endParaRPr kumimoji="1" lang="en-US" sz="2400">
              <a:solidFill>
                <a:srgbClr val="000000"/>
              </a:solidFill>
            </a:endParaRPr>
          </a:p>
        </p:txBody>
      </p:sp>
      <p:pic>
        <p:nvPicPr>
          <p:cNvPr id="7" name="Picture 5" descr="minispir"/>
          <p:cNvPicPr>
            <a:picLocks noChangeAspect="1" noChangeArrowheads="1"/>
          </p:cNvPicPr>
          <p:nvPr/>
        </p:nvPicPr>
        <p:blipFill>
          <a:blip r:embed="rId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8" name="Rectangle 6"/>
          <p:cNvSpPr>
            <a:spLocks noGrp="1" noChangeArrowheads="1"/>
          </p:cNvSpPr>
          <p:nvPr>
            <p:ph type="ctrTitle"/>
          </p:nvPr>
        </p:nvSpPr>
        <p:spPr>
          <a:xfrm>
            <a:off x="914400" y="2057400"/>
            <a:ext cx="7721600" cy="1143000"/>
          </a:xfrm>
        </p:spPr>
        <p:txBody>
          <a:bodyPr/>
          <a:lstStyle>
            <a:lvl1pPr>
              <a:defRPr/>
            </a:lvl1pPr>
          </a:lstStyle>
          <a:p>
            <a:pPr lvl="0"/>
            <a:r>
              <a:rPr lang="en-US" noProof="0" smtClean="0"/>
              <a:t>Click to edit Master title style</a:t>
            </a:r>
          </a:p>
        </p:txBody>
      </p:sp>
      <p:sp>
        <p:nvSpPr>
          <p:cNvPr id="3079"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pPr lvl="0"/>
            <a:r>
              <a:rPr lang="en-US" noProof="0" smtClean="0"/>
              <a:t>Click to edit Master subtitle style</a:t>
            </a:r>
          </a:p>
        </p:txBody>
      </p:sp>
      <p:sp>
        <p:nvSpPr>
          <p:cNvPr id="8" name="Rectangle 11"/>
          <p:cNvSpPr>
            <a:spLocks noGrp="1" noChangeArrowheads="1"/>
          </p:cNvSpPr>
          <p:nvPr>
            <p:ph type="dt" sz="quarter" idx="10"/>
          </p:nvPr>
        </p:nvSpPr>
        <p:spPr>
          <a:xfrm>
            <a:off x="1084263" y="6096000"/>
            <a:ext cx="1905000" cy="457200"/>
          </a:xfrm>
          <a:extLst>
            <a:ext uri="{FAA26D3D-D897-4be2-8F04-BA451C77F1D7}">
              <ma14:placeholderFlag xmlns:ma14="http://schemas.microsoft.com/office/mac/drawingml/2011/main" xmlns="" val="1"/>
            </a:ext>
          </a:extLst>
        </p:spPr>
        <p:txBody>
          <a:bodyPr/>
          <a:lstStyle>
            <a:lvl1pPr>
              <a:defRPr smtClean="0"/>
            </a:lvl1pPr>
          </a:lstStyle>
          <a:p>
            <a:pPr>
              <a:defRPr/>
            </a:pPr>
            <a:endParaRPr lang="en-US">
              <a:solidFill>
                <a:srgbClr val="000000"/>
              </a:solidFill>
            </a:endParaRPr>
          </a:p>
        </p:txBody>
      </p:sp>
      <p:sp>
        <p:nvSpPr>
          <p:cNvPr id="9" name="Rectangle 12"/>
          <p:cNvSpPr>
            <a:spLocks noGrp="1" noChangeArrowheads="1"/>
          </p:cNvSpPr>
          <p:nvPr>
            <p:ph type="ftr" sz="quarter" idx="11"/>
          </p:nvPr>
        </p:nvSpPr>
        <p:spPr>
          <a:xfrm>
            <a:off x="3522663" y="6096000"/>
            <a:ext cx="2895600" cy="457200"/>
          </a:xfrm>
          <a:extLst>
            <a:ext uri="{FAA26D3D-D897-4be2-8F04-BA451C77F1D7}">
              <ma14:placeholderFlag xmlns:ma14="http://schemas.microsoft.com/office/mac/drawingml/2011/main" xmlns="" val="1"/>
            </a:ext>
          </a:extLst>
        </p:spPr>
        <p:txBody>
          <a:bodyPr/>
          <a:lstStyle>
            <a:lvl1pPr>
              <a:defRPr smtClean="0"/>
            </a:lvl1pPr>
          </a:lstStyle>
          <a:p>
            <a:pPr>
              <a:defRPr/>
            </a:pPr>
            <a:endParaRPr lang="en-US">
              <a:solidFill>
                <a:srgbClr val="000000"/>
              </a:solidFill>
            </a:endParaRPr>
          </a:p>
        </p:txBody>
      </p:sp>
      <p:sp>
        <p:nvSpPr>
          <p:cNvPr id="10" name="Rectangle 13"/>
          <p:cNvSpPr>
            <a:spLocks noGrp="1" noChangeArrowheads="1"/>
          </p:cNvSpPr>
          <p:nvPr>
            <p:ph type="sldNum" sz="quarter" idx="12"/>
          </p:nvPr>
        </p:nvSpPr>
        <p:spPr>
          <a:xfrm>
            <a:off x="6951663" y="6096000"/>
            <a:ext cx="1905000" cy="457200"/>
          </a:xfrm>
          <a:extLst>
            <a:ext uri="{FAA26D3D-D897-4be2-8F04-BA451C77F1D7}">
              <ma14:placeholderFlag xmlns:ma14="http://schemas.microsoft.com/office/mac/drawingml/2011/main" xmlns="" val="1"/>
            </a:ext>
          </a:extLst>
        </p:spPr>
        <p:txBody>
          <a:bodyPr/>
          <a:lstStyle>
            <a:lvl1pPr>
              <a:defRPr/>
            </a:lvl1pPr>
          </a:lstStyle>
          <a:p>
            <a:fld id="{90F508C0-16FF-481F-8016-829BEC36FF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667296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9"/>
          <p:cNvSpPr>
            <a:spLocks noGrp="1" noChangeArrowheads="1"/>
          </p:cNvSpPr>
          <p:nvPr>
            <p:ph type="sldNum" sz="quarter" idx="12"/>
          </p:nvPr>
        </p:nvSpPr>
        <p:spPr>
          <a:ln/>
        </p:spPr>
        <p:txBody>
          <a:bodyPr/>
          <a:lstStyle>
            <a:lvl1pPr>
              <a:defRPr/>
            </a:lvl1pPr>
          </a:lstStyle>
          <a:p>
            <a:fld id="{E5A16767-7A48-446B-9385-2F339E099D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4550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10/22/2018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9"/>
          <p:cNvSpPr>
            <a:spLocks noGrp="1" noChangeArrowheads="1"/>
          </p:cNvSpPr>
          <p:nvPr>
            <p:ph type="sldNum" sz="quarter" idx="12"/>
          </p:nvPr>
        </p:nvSpPr>
        <p:spPr>
          <a:ln/>
        </p:spPr>
        <p:txBody>
          <a:bodyPr/>
          <a:lstStyle>
            <a:lvl1pPr>
              <a:defRPr/>
            </a:lvl1pPr>
          </a:lstStyle>
          <a:p>
            <a:fld id="{4C2CBDA3-64BC-4FC1-AA7C-1701A14DEB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81648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9"/>
          <p:cNvSpPr>
            <a:spLocks noGrp="1" noChangeArrowheads="1"/>
          </p:cNvSpPr>
          <p:nvPr>
            <p:ph type="sldNum" sz="quarter" idx="12"/>
          </p:nvPr>
        </p:nvSpPr>
        <p:spPr>
          <a:ln/>
        </p:spPr>
        <p:txBody>
          <a:bodyPr/>
          <a:lstStyle>
            <a:lvl1pPr>
              <a:defRPr/>
            </a:lvl1pPr>
          </a:lstStyle>
          <a:p>
            <a:fld id="{DCA8870C-5828-4916-8EC8-E8A0A621CDA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22051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49"/>
          <p:cNvSpPr>
            <a:spLocks noGrp="1" noChangeArrowheads="1"/>
          </p:cNvSpPr>
          <p:nvPr>
            <p:ph type="sldNum" sz="quarter" idx="12"/>
          </p:nvPr>
        </p:nvSpPr>
        <p:spPr>
          <a:ln/>
        </p:spPr>
        <p:txBody>
          <a:bodyPr/>
          <a:lstStyle>
            <a:lvl1pPr>
              <a:defRPr/>
            </a:lvl1pPr>
          </a:lstStyle>
          <a:p>
            <a:fld id="{74E3AA9C-F1C9-4F3A-B630-E3AE7A55621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23570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49"/>
          <p:cNvSpPr>
            <a:spLocks noGrp="1" noChangeArrowheads="1"/>
          </p:cNvSpPr>
          <p:nvPr>
            <p:ph type="sldNum" sz="quarter" idx="12"/>
          </p:nvPr>
        </p:nvSpPr>
        <p:spPr>
          <a:ln/>
        </p:spPr>
        <p:txBody>
          <a:bodyPr/>
          <a:lstStyle>
            <a:lvl1pPr>
              <a:defRPr/>
            </a:lvl1pPr>
          </a:lstStyle>
          <a:p>
            <a:fld id="{4A9E479F-5E51-4938-8052-F0444432263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12466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49"/>
          <p:cNvSpPr>
            <a:spLocks noGrp="1" noChangeArrowheads="1"/>
          </p:cNvSpPr>
          <p:nvPr>
            <p:ph type="sldNum" sz="quarter" idx="12"/>
          </p:nvPr>
        </p:nvSpPr>
        <p:spPr>
          <a:ln/>
        </p:spPr>
        <p:txBody>
          <a:bodyPr/>
          <a:lstStyle>
            <a:lvl1pPr>
              <a:defRPr/>
            </a:lvl1pPr>
          </a:lstStyle>
          <a:p>
            <a:fld id="{AC4A3FAD-54AD-4360-9AD4-FABA3C6ABA0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35572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9"/>
          <p:cNvSpPr>
            <a:spLocks noGrp="1" noChangeArrowheads="1"/>
          </p:cNvSpPr>
          <p:nvPr>
            <p:ph type="sldNum" sz="quarter" idx="12"/>
          </p:nvPr>
        </p:nvSpPr>
        <p:spPr>
          <a:ln/>
        </p:spPr>
        <p:txBody>
          <a:bodyPr/>
          <a:lstStyle>
            <a:lvl1pPr>
              <a:defRPr/>
            </a:lvl1pPr>
          </a:lstStyle>
          <a:p>
            <a:fld id="{E5F74A67-2AF7-4485-A357-ECE13CE5D1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574842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9"/>
          <p:cNvSpPr>
            <a:spLocks noGrp="1" noChangeArrowheads="1"/>
          </p:cNvSpPr>
          <p:nvPr>
            <p:ph type="sldNum" sz="quarter" idx="12"/>
          </p:nvPr>
        </p:nvSpPr>
        <p:spPr>
          <a:ln/>
        </p:spPr>
        <p:txBody>
          <a:bodyPr/>
          <a:lstStyle>
            <a:lvl1pPr>
              <a:defRPr/>
            </a:lvl1pPr>
          </a:lstStyle>
          <a:p>
            <a:fld id="{7F621679-01EE-4B0B-AD1C-ED4FA35D79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00905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9"/>
          <p:cNvSpPr>
            <a:spLocks noGrp="1" noChangeArrowheads="1"/>
          </p:cNvSpPr>
          <p:nvPr>
            <p:ph type="sldNum" sz="quarter" idx="12"/>
          </p:nvPr>
        </p:nvSpPr>
        <p:spPr>
          <a:ln/>
        </p:spPr>
        <p:txBody>
          <a:bodyPr/>
          <a:lstStyle>
            <a:lvl1pPr>
              <a:defRPr/>
            </a:lvl1pPr>
          </a:lstStyle>
          <a:p>
            <a:fld id="{AFE75F77-52D3-4138-BD63-FA609361CED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0872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9"/>
          <p:cNvSpPr>
            <a:spLocks noGrp="1" noChangeArrowheads="1"/>
          </p:cNvSpPr>
          <p:nvPr>
            <p:ph type="sldNum" sz="quarter" idx="12"/>
          </p:nvPr>
        </p:nvSpPr>
        <p:spPr>
          <a:ln/>
        </p:spPr>
        <p:txBody>
          <a:bodyPr/>
          <a:lstStyle>
            <a:lvl1pPr>
              <a:defRPr/>
            </a:lvl1pPr>
          </a:lstStyle>
          <a:p>
            <a:fld id="{3F17E6D6-8917-4EA2-A205-1013ACBE239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48079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spcBef>
                <a:spcPct val="0"/>
              </a:spcBef>
              <a:spcAft>
                <a:spcPct val="0"/>
              </a:spcAft>
            </a:pPr>
            <a:endParaRPr kumimoji="1" lang="en-US" altLang="en-US" smtClean="0">
              <a:solidFill>
                <a:srgbClr val="000000"/>
              </a:solidFill>
            </a:endParaRPr>
          </a:p>
        </p:txBody>
      </p:sp>
      <p:pic>
        <p:nvPicPr>
          <p:cNvPr id="5" name="Picture 3" descr="minisp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fontAlgn="base">
              <a:spcBef>
                <a:spcPct val="0"/>
              </a:spcBef>
              <a:spcAft>
                <a:spcPct val="0"/>
              </a:spcAft>
              <a:defRPr/>
            </a:pPr>
            <a:endParaRPr kumimoji="1" lang="en-US" sz="2400">
              <a:solidFill>
                <a:srgbClr val="000000"/>
              </a:solidFill>
            </a:endParaRPr>
          </a:p>
        </p:txBody>
      </p:sp>
      <p:pic>
        <p:nvPicPr>
          <p:cNvPr id="7" name="Picture 5" descr="minispir"/>
          <p:cNvPicPr>
            <a:picLocks noChangeAspect="1" noChangeArrowheads="1"/>
          </p:cNvPicPr>
          <p:nvPr/>
        </p:nvPicPr>
        <p:blipFill>
          <a:blip r:embed="rId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8" name="Rectangle 6"/>
          <p:cNvSpPr>
            <a:spLocks noGrp="1" noChangeArrowheads="1"/>
          </p:cNvSpPr>
          <p:nvPr>
            <p:ph type="ctrTitle"/>
          </p:nvPr>
        </p:nvSpPr>
        <p:spPr>
          <a:xfrm>
            <a:off x="914400" y="2057400"/>
            <a:ext cx="7721600" cy="1143000"/>
          </a:xfrm>
        </p:spPr>
        <p:txBody>
          <a:bodyPr/>
          <a:lstStyle>
            <a:lvl1pPr>
              <a:defRPr/>
            </a:lvl1pPr>
          </a:lstStyle>
          <a:p>
            <a:pPr lvl="0"/>
            <a:r>
              <a:rPr lang="en-US" noProof="0" smtClean="0"/>
              <a:t>Click to edit Master title style</a:t>
            </a:r>
          </a:p>
        </p:txBody>
      </p:sp>
      <p:sp>
        <p:nvSpPr>
          <p:cNvPr id="3079"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pPr lvl="0"/>
            <a:r>
              <a:rPr lang="en-US" noProof="0" smtClean="0"/>
              <a:t>Click to edit Master subtitle style</a:t>
            </a:r>
          </a:p>
        </p:txBody>
      </p:sp>
      <p:sp>
        <p:nvSpPr>
          <p:cNvPr id="8" name="Rectangle 11"/>
          <p:cNvSpPr>
            <a:spLocks noGrp="1" noChangeArrowheads="1"/>
          </p:cNvSpPr>
          <p:nvPr>
            <p:ph type="dt" sz="quarter" idx="10"/>
          </p:nvPr>
        </p:nvSpPr>
        <p:spPr>
          <a:xfrm>
            <a:off x="1084263" y="6096000"/>
            <a:ext cx="1905000" cy="457200"/>
          </a:xfrm>
          <a:extLst>
            <a:ext uri="{FAA26D3D-D897-4be2-8F04-BA451C77F1D7}">
              <ma14:placeholderFlag xmlns:ma14="http://schemas.microsoft.com/office/mac/drawingml/2011/main" xmlns="" val="1"/>
            </a:ext>
          </a:extLst>
        </p:spPr>
        <p:txBody>
          <a:bodyPr/>
          <a:lstStyle>
            <a:lvl1pPr>
              <a:defRPr smtClean="0"/>
            </a:lvl1pPr>
          </a:lstStyle>
          <a:p>
            <a:pPr>
              <a:defRPr/>
            </a:pPr>
            <a:endParaRPr lang="en-US">
              <a:solidFill>
                <a:srgbClr val="000000"/>
              </a:solidFill>
            </a:endParaRPr>
          </a:p>
        </p:txBody>
      </p:sp>
      <p:sp>
        <p:nvSpPr>
          <p:cNvPr id="9" name="Rectangle 12"/>
          <p:cNvSpPr>
            <a:spLocks noGrp="1" noChangeArrowheads="1"/>
          </p:cNvSpPr>
          <p:nvPr>
            <p:ph type="ftr" sz="quarter" idx="11"/>
          </p:nvPr>
        </p:nvSpPr>
        <p:spPr>
          <a:xfrm>
            <a:off x="3522663" y="6096000"/>
            <a:ext cx="2895600" cy="457200"/>
          </a:xfrm>
          <a:extLst>
            <a:ext uri="{FAA26D3D-D897-4be2-8F04-BA451C77F1D7}">
              <ma14:placeholderFlag xmlns:ma14="http://schemas.microsoft.com/office/mac/drawingml/2011/main" xmlns="" val="1"/>
            </a:ext>
          </a:extLst>
        </p:spPr>
        <p:txBody>
          <a:bodyPr/>
          <a:lstStyle>
            <a:lvl1pPr>
              <a:defRPr smtClean="0"/>
            </a:lvl1pPr>
          </a:lstStyle>
          <a:p>
            <a:pPr>
              <a:defRPr/>
            </a:pPr>
            <a:endParaRPr lang="en-US">
              <a:solidFill>
                <a:srgbClr val="000000"/>
              </a:solidFill>
            </a:endParaRPr>
          </a:p>
        </p:txBody>
      </p:sp>
      <p:sp>
        <p:nvSpPr>
          <p:cNvPr id="10" name="Rectangle 13"/>
          <p:cNvSpPr>
            <a:spLocks noGrp="1" noChangeArrowheads="1"/>
          </p:cNvSpPr>
          <p:nvPr>
            <p:ph type="sldNum" sz="quarter" idx="12"/>
          </p:nvPr>
        </p:nvSpPr>
        <p:spPr>
          <a:xfrm>
            <a:off x="6951663" y="6096000"/>
            <a:ext cx="1905000" cy="457200"/>
          </a:xfrm>
          <a:extLst>
            <a:ext uri="{FAA26D3D-D897-4be2-8F04-BA451C77F1D7}">
              <ma14:placeholderFlag xmlns:ma14="http://schemas.microsoft.com/office/mac/drawingml/2011/main" xmlns="" val="1"/>
            </a:ext>
          </a:extLst>
        </p:spPr>
        <p:txBody>
          <a:bodyPr/>
          <a:lstStyle>
            <a:lvl1pPr>
              <a:defRPr/>
            </a:lvl1pPr>
          </a:lstStyle>
          <a:p>
            <a:fld id="{90F508C0-16FF-481F-8016-829BEC36FF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0443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9"/>
          <p:cNvSpPr>
            <a:spLocks noGrp="1" noChangeArrowheads="1"/>
          </p:cNvSpPr>
          <p:nvPr>
            <p:ph type="sldNum" sz="quarter" idx="12"/>
          </p:nvPr>
        </p:nvSpPr>
        <p:spPr>
          <a:ln/>
        </p:spPr>
        <p:txBody>
          <a:bodyPr/>
          <a:lstStyle>
            <a:lvl1pPr>
              <a:defRPr/>
            </a:lvl1pPr>
          </a:lstStyle>
          <a:p>
            <a:fld id="{E5A16767-7A48-446B-9385-2F339E099D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47904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9"/>
          <p:cNvSpPr>
            <a:spLocks noGrp="1" noChangeArrowheads="1"/>
          </p:cNvSpPr>
          <p:nvPr>
            <p:ph type="sldNum" sz="quarter" idx="12"/>
          </p:nvPr>
        </p:nvSpPr>
        <p:spPr>
          <a:ln/>
        </p:spPr>
        <p:txBody>
          <a:bodyPr/>
          <a:lstStyle>
            <a:lvl1pPr>
              <a:defRPr/>
            </a:lvl1pPr>
          </a:lstStyle>
          <a:p>
            <a:fld id="{4C2CBDA3-64BC-4FC1-AA7C-1701A14DEB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091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9"/>
          <p:cNvSpPr>
            <a:spLocks noGrp="1" noChangeArrowheads="1"/>
          </p:cNvSpPr>
          <p:nvPr>
            <p:ph type="sldNum" sz="quarter" idx="12"/>
          </p:nvPr>
        </p:nvSpPr>
        <p:spPr>
          <a:ln/>
        </p:spPr>
        <p:txBody>
          <a:bodyPr/>
          <a:lstStyle>
            <a:lvl1pPr>
              <a:defRPr/>
            </a:lvl1pPr>
          </a:lstStyle>
          <a:p>
            <a:fld id="{DCA8870C-5828-4916-8EC8-E8A0A621CDA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38417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49"/>
          <p:cNvSpPr>
            <a:spLocks noGrp="1" noChangeArrowheads="1"/>
          </p:cNvSpPr>
          <p:nvPr>
            <p:ph type="sldNum" sz="quarter" idx="12"/>
          </p:nvPr>
        </p:nvSpPr>
        <p:spPr>
          <a:ln/>
        </p:spPr>
        <p:txBody>
          <a:bodyPr/>
          <a:lstStyle>
            <a:lvl1pPr>
              <a:defRPr/>
            </a:lvl1pPr>
          </a:lstStyle>
          <a:p>
            <a:fld id="{74E3AA9C-F1C9-4F3A-B630-E3AE7A55621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97097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49"/>
          <p:cNvSpPr>
            <a:spLocks noGrp="1" noChangeArrowheads="1"/>
          </p:cNvSpPr>
          <p:nvPr>
            <p:ph type="sldNum" sz="quarter" idx="12"/>
          </p:nvPr>
        </p:nvSpPr>
        <p:spPr>
          <a:ln/>
        </p:spPr>
        <p:txBody>
          <a:bodyPr/>
          <a:lstStyle>
            <a:lvl1pPr>
              <a:defRPr/>
            </a:lvl1pPr>
          </a:lstStyle>
          <a:p>
            <a:fld id="{4A9E479F-5E51-4938-8052-F0444432263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992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49"/>
          <p:cNvSpPr>
            <a:spLocks noGrp="1" noChangeArrowheads="1"/>
          </p:cNvSpPr>
          <p:nvPr>
            <p:ph type="sldNum" sz="quarter" idx="12"/>
          </p:nvPr>
        </p:nvSpPr>
        <p:spPr>
          <a:ln/>
        </p:spPr>
        <p:txBody>
          <a:bodyPr/>
          <a:lstStyle>
            <a:lvl1pPr>
              <a:defRPr/>
            </a:lvl1pPr>
          </a:lstStyle>
          <a:p>
            <a:fld id="{AC4A3FAD-54AD-4360-9AD4-FABA3C6ABA0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86152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9"/>
          <p:cNvSpPr>
            <a:spLocks noGrp="1" noChangeArrowheads="1"/>
          </p:cNvSpPr>
          <p:nvPr>
            <p:ph type="sldNum" sz="quarter" idx="12"/>
          </p:nvPr>
        </p:nvSpPr>
        <p:spPr>
          <a:ln/>
        </p:spPr>
        <p:txBody>
          <a:bodyPr/>
          <a:lstStyle>
            <a:lvl1pPr>
              <a:defRPr/>
            </a:lvl1pPr>
          </a:lstStyle>
          <a:p>
            <a:fld id="{E5F74A67-2AF7-4485-A357-ECE13CE5D1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29536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9"/>
          <p:cNvSpPr>
            <a:spLocks noGrp="1" noChangeArrowheads="1"/>
          </p:cNvSpPr>
          <p:nvPr>
            <p:ph type="sldNum" sz="quarter" idx="12"/>
          </p:nvPr>
        </p:nvSpPr>
        <p:spPr>
          <a:ln/>
        </p:spPr>
        <p:txBody>
          <a:bodyPr/>
          <a:lstStyle>
            <a:lvl1pPr>
              <a:defRPr/>
            </a:lvl1pPr>
          </a:lstStyle>
          <a:p>
            <a:fld id="{7F621679-01EE-4B0B-AD1C-ED4FA35D79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9455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9"/>
          <p:cNvSpPr>
            <a:spLocks noGrp="1" noChangeArrowheads="1"/>
          </p:cNvSpPr>
          <p:nvPr>
            <p:ph type="sldNum" sz="quarter" idx="12"/>
          </p:nvPr>
        </p:nvSpPr>
        <p:spPr>
          <a:ln/>
        </p:spPr>
        <p:txBody>
          <a:bodyPr/>
          <a:lstStyle>
            <a:lvl1pPr>
              <a:defRPr/>
            </a:lvl1pPr>
          </a:lstStyle>
          <a:p>
            <a:fld id="{AFE75F77-52D3-4138-BD63-FA609361CED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17450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9"/>
          <p:cNvSpPr>
            <a:spLocks noGrp="1" noChangeArrowheads="1"/>
          </p:cNvSpPr>
          <p:nvPr>
            <p:ph type="sldNum" sz="quarter" idx="12"/>
          </p:nvPr>
        </p:nvSpPr>
        <p:spPr>
          <a:ln/>
        </p:spPr>
        <p:txBody>
          <a:bodyPr/>
          <a:lstStyle>
            <a:lvl1pPr>
              <a:defRPr/>
            </a:lvl1pPr>
          </a:lstStyle>
          <a:p>
            <a:fld id="{3F17E6D6-8917-4EA2-A205-1013ACBE239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2892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10/22/2018</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spcBef>
                <a:spcPct val="0"/>
              </a:spcBef>
              <a:spcAft>
                <a:spcPct val="0"/>
              </a:spcAft>
            </a:pPr>
            <a:endParaRPr kumimoji="1" lang="en-US" altLang="en-US" smtClean="0">
              <a:solidFill>
                <a:srgbClr val="000000"/>
              </a:solidFill>
            </a:endParaRPr>
          </a:p>
        </p:txBody>
      </p:sp>
      <p:pic>
        <p:nvPicPr>
          <p:cNvPr id="5" name="Picture 3" descr="minisp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ctr" fontAlgn="base">
              <a:spcBef>
                <a:spcPct val="0"/>
              </a:spcBef>
              <a:spcAft>
                <a:spcPct val="0"/>
              </a:spcAft>
              <a:defRPr/>
            </a:pPr>
            <a:endParaRPr kumimoji="1" lang="en-US" sz="2400">
              <a:solidFill>
                <a:srgbClr val="000000"/>
              </a:solidFill>
            </a:endParaRPr>
          </a:p>
        </p:txBody>
      </p:sp>
      <p:pic>
        <p:nvPicPr>
          <p:cNvPr id="7" name="Picture 5" descr="minispir"/>
          <p:cNvPicPr>
            <a:picLocks noChangeAspect="1" noChangeArrowheads="1"/>
          </p:cNvPicPr>
          <p:nvPr/>
        </p:nvPicPr>
        <p:blipFill>
          <a:blip r:embed="rId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8" name="Rectangle 6"/>
          <p:cNvSpPr>
            <a:spLocks noGrp="1" noChangeArrowheads="1"/>
          </p:cNvSpPr>
          <p:nvPr>
            <p:ph type="ctrTitle"/>
          </p:nvPr>
        </p:nvSpPr>
        <p:spPr>
          <a:xfrm>
            <a:off x="914400" y="2057400"/>
            <a:ext cx="7721600" cy="1143000"/>
          </a:xfrm>
        </p:spPr>
        <p:txBody>
          <a:bodyPr/>
          <a:lstStyle>
            <a:lvl1pPr>
              <a:defRPr/>
            </a:lvl1pPr>
          </a:lstStyle>
          <a:p>
            <a:pPr lvl="0"/>
            <a:r>
              <a:rPr lang="en-US" noProof="0" smtClean="0"/>
              <a:t>Click to edit Master title style</a:t>
            </a:r>
          </a:p>
        </p:txBody>
      </p:sp>
      <p:sp>
        <p:nvSpPr>
          <p:cNvPr id="3079"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pPr lvl="0"/>
            <a:r>
              <a:rPr lang="en-US" noProof="0" smtClean="0"/>
              <a:t>Click to edit Master subtitle style</a:t>
            </a:r>
          </a:p>
        </p:txBody>
      </p:sp>
      <p:sp>
        <p:nvSpPr>
          <p:cNvPr id="8" name="Rectangle 11"/>
          <p:cNvSpPr>
            <a:spLocks noGrp="1" noChangeArrowheads="1"/>
          </p:cNvSpPr>
          <p:nvPr>
            <p:ph type="dt" sz="quarter" idx="10"/>
          </p:nvPr>
        </p:nvSpPr>
        <p:spPr>
          <a:xfrm>
            <a:off x="1084263" y="6096000"/>
            <a:ext cx="1905000" cy="457200"/>
          </a:xfrm>
          <a:extLst>
            <a:ext uri="{FAA26D3D-D897-4be2-8F04-BA451C77F1D7}">
              <ma14:placeholderFlag xmlns:ma14="http://schemas.microsoft.com/office/mac/drawingml/2011/main" xmlns="" val="1"/>
            </a:ext>
          </a:extLst>
        </p:spPr>
        <p:txBody>
          <a:bodyPr/>
          <a:lstStyle>
            <a:lvl1pPr>
              <a:defRPr smtClean="0"/>
            </a:lvl1pPr>
          </a:lstStyle>
          <a:p>
            <a:pPr>
              <a:defRPr/>
            </a:pPr>
            <a:endParaRPr lang="en-US">
              <a:solidFill>
                <a:srgbClr val="000000"/>
              </a:solidFill>
            </a:endParaRPr>
          </a:p>
        </p:txBody>
      </p:sp>
      <p:sp>
        <p:nvSpPr>
          <p:cNvPr id="9" name="Rectangle 12"/>
          <p:cNvSpPr>
            <a:spLocks noGrp="1" noChangeArrowheads="1"/>
          </p:cNvSpPr>
          <p:nvPr>
            <p:ph type="ftr" sz="quarter" idx="11"/>
          </p:nvPr>
        </p:nvSpPr>
        <p:spPr>
          <a:xfrm>
            <a:off x="3522663" y="6096000"/>
            <a:ext cx="2895600" cy="457200"/>
          </a:xfrm>
          <a:extLst>
            <a:ext uri="{FAA26D3D-D897-4be2-8F04-BA451C77F1D7}">
              <ma14:placeholderFlag xmlns:ma14="http://schemas.microsoft.com/office/mac/drawingml/2011/main" xmlns="" val="1"/>
            </a:ext>
          </a:extLst>
        </p:spPr>
        <p:txBody>
          <a:bodyPr/>
          <a:lstStyle>
            <a:lvl1pPr>
              <a:defRPr smtClean="0"/>
            </a:lvl1pPr>
          </a:lstStyle>
          <a:p>
            <a:pPr>
              <a:defRPr/>
            </a:pPr>
            <a:endParaRPr lang="en-US">
              <a:solidFill>
                <a:srgbClr val="000000"/>
              </a:solidFill>
            </a:endParaRPr>
          </a:p>
        </p:txBody>
      </p:sp>
      <p:sp>
        <p:nvSpPr>
          <p:cNvPr id="10" name="Rectangle 13"/>
          <p:cNvSpPr>
            <a:spLocks noGrp="1" noChangeArrowheads="1"/>
          </p:cNvSpPr>
          <p:nvPr>
            <p:ph type="sldNum" sz="quarter" idx="12"/>
          </p:nvPr>
        </p:nvSpPr>
        <p:spPr>
          <a:xfrm>
            <a:off x="6951663" y="6096000"/>
            <a:ext cx="1905000" cy="457200"/>
          </a:xfrm>
          <a:extLst>
            <a:ext uri="{FAA26D3D-D897-4be2-8F04-BA451C77F1D7}">
              <ma14:placeholderFlag xmlns:ma14="http://schemas.microsoft.com/office/mac/drawingml/2011/main" xmlns="" val="1"/>
            </a:ext>
          </a:extLst>
        </p:spPr>
        <p:txBody>
          <a:bodyPr/>
          <a:lstStyle>
            <a:lvl1pPr>
              <a:defRPr/>
            </a:lvl1pPr>
          </a:lstStyle>
          <a:p>
            <a:fld id="{90F508C0-16FF-481F-8016-829BEC36FF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38279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9"/>
          <p:cNvSpPr>
            <a:spLocks noGrp="1" noChangeArrowheads="1"/>
          </p:cNvSpPr>
          <p:nvPr>
            <p:ph type="sldNum" sz="quarter" idx="12"/>
          </p:nvPr>
        </p:nvSpPr>
        <p:spPr>
          <a:ln/>
        </p:spPr>
        <p:txBody>
          <a:bodyPr/>
          <a:lstStyle>
            <a:lvl1pPr>
              <a:defRPr/>
            </a:lvl1pPr>
          </a:lstStyle>
          <a:p>
            <a:fld id="{E5A16767-7A48-446B-9385-2F339E099D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77153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9"/>
          <p:cNvSpPr>
            <a:spLocks noGrp="1" noChangeArrowheads="1"/>
          </p:cNvSpPr>
          <p:nvPr>
            <p:ph type="sldNum" sz="quarter" idx="12"/>
          </p:nvPr>
        </p:nvSpPr>
        <p:spPr>
          <a:ln/>
        </p:spPr>
        <p:txBody>
          <a:bodyPr/>
          <a:lstStyle>
            <a:lvl1pPr>
              <a:defRPr/>
            </a:lvl1pPr>
          </a:lstStyle>
          <a:p>
            <a:fld id="{4C2CBDA3-64BC-4FC1-AA7C-1701A14DEB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15858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9"/>
          <p:cNvSpPr>
            <a:spLocks noGrp="1" noChangeArrowheads="1"/>
          </p:cNvSpPr>
          <p:nvPr>
            <p:ph type="sldNum" sz="quarter" idx="12"/>
          </p:nvPr>
        </p:nvSpPr>
        <p:spPr>
          <a:ln/>
        </p:spPr>
        <p:txBody>
          <a:bodyPr/>
          <a:lstStyle>
            <a:lvl1pPr>
              <a:defRPr/>
            </a:lvl1pPr>
          </a:lstStyle>
          <a:p>
            <a:fld id="{DCA8870C-5828-4916-8EC8-E8A0A621CDA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1067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49"/>
          <p:cNvSpPr>
            <a:spLocks noGrp="1" noChangeArrowheads="1"/>
          </p:cNvSpPr>
          <p:nvPr>
            <p:ph type="sldNum" sz="quarter" idx="12"/>
          </p:nvPr>
        </p:nvSpPr>
        <p:spPr>
          <a:ln/>
        </p:spPr>
        <p:txBody>
          <a:bodyPr/>
          <a:lstStyle>
            <a:lvl1pPr>
              <a:defRPr/>
            </a:lvl1pPr>
          </a:lstStyle>
          <a:p>
            <a:fld id="{74E3AA9C-F1C9-4F3A-B630-E3AE7A55621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14346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49"/>
          <p:cNvSpPr>
            <a:spLocks noGrp="1" noChangeArrowheads="1"/>
          </p:cNvSpPr>
          <p:nvPr>
            <p:ph type="sldNum" sz="quarter" idx="12"/>
          </p:nvPr>
        </p:nvSpPr>
        <p:spPr>
          <a:ln/>
        </p:spPr>
        <p:txBody>
          <a:bodyPr/>
          <a:lstStyle>
            <a:lvl1pPr>
              <a:defRPr/>
            </a:lvl1pPr>
          </a:lstStyle>
          <a:p>
            <a:fld id="{4A9E479F-5E51-4938-8052-F0444432263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76264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49"/>
          <p:cNvSpPr>
            <a:spLocks noGrp="1" noChangeArrowheads="1"/>
          </p:cNvSpPr>
          <p:nvPr>
            <p:ph type="sldNum" sz="quarter" idx="12"/>
          </p:nvPr>
        </p:nvSpPr>
        <p:spPr>
          <a:ln/>
        </p:spPr>
        <p:txBody>
          <a:bodyPr/>
          <a:lstStyle>
            <a:lvl1pPr>
              <a:defRPr/>
            </a:lvl1pPr>
          </a:lstStyle>
          <a:p>
            <a:fld id="{AC4A3FAD-54AD-4360-9AD4-FABA3C6ABA0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00454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9"/>
          <p:cNvSpPr>
            <a:spLocks noGrp="1" noChangeArrowheads="1"/>
          </p:cNvSpPr>
          <p:nvPr>
            <p:ph type="sldNum" sz="quarter" idx="12"/>
          </p:nvPr>
        </p:nvSpPr>
        <p:spPr>
          <a:ln/>
        </p:spPr>
        <p:txBody>
          <a:bodyPr/>
          <a:lstStyle>
            <a:lvl1pPr>
              <a:defRPr/>
            </a:lvl1pPr>
          </a:lstStyle>
          <a:p>
            <a:fld id="{E5F74A67-2AF7-4485-A357-ECE13CE5D1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96627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49"/>
          <p:cNvSpPr>
            <a:spLocks noGrp="1" noChangeArrowheads="1"/>
          </p:cNvSpPr>
          <p:nvPr>
            <p:ph type="sldNum" sz="quarter" idx="12"/>
          </p:nvPr>
        </p:nvSpPr>
        <p:spPr>
          <a:ln/>
        </p:spPr>
        <p:txBody>
          <a:bodyPr/>
          <a:lstStyle>
            <a:lvl1pPr>
              <a:defRPr/>
            </a:lvl1pPr>
          </a:lstStyle>
          <a:p>
            <a:fld id="{7F621679-01EE-4B0B-AD1C-ED4FA35D799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9360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4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49"/>
          <p:cNvSpPr>
            <a:spLocks noGrp="1" noChangeArrowheads="1"/>
          </p:cNvSpPr>
          <p:nvPr>
            <p:ph type="sldNum" sz="quarter" idx="12"/>
          </p:nvPr>
        </p:nvSpPr>
        <p:spPr>
          <a:ln/>
        </p:spPr>
        <p:txBody>
          <a:bodyPr/>
          <a:lstStyle>
            <a:lvl1pPr>
              <a:defRPr/>
            </a:lvl1pPr>
          </a:lstStyle>
          <a:p>
            <a:fld id="{AFE75F77-52D3-4138-BD63-FA609361CED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678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5.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5.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5.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5.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8.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10/22/2018</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973668"/>
            <a:ext cx="6571060"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216" y="2603500"/>
            <a:ext cx="6571060"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89829" y="6391839"/>
            <a:ext cx="742949" cy="304799"/>
          </a:xfrm>
          <a:prstGeom prst="rect">
            <a:avLst/>
          </a:prstGeom>
        </p:spPr>
        <p:txBody>
          <a:bodyPr vert="horz" lIns="91440" tIns="45720" rIns="91440" bIns="45720" rtlCol="0" anchor="ctr"/>
          <a:lstStyle>
            <a:lvl1pPr algn="r">
              <a:defRPr sz="1000" b="1" i="0">
                <a:solidFill>
                  <a:schemeClr val="accent1"/>
                </a:solidFill>
              </a:defRPr>
            </a:lvl1pPr>
          </a:lstStyle>
          <a:p>
            <a:pPr defTabSz="457200"/>
            <a:fld id="{2BE451C3-0FF4-47C4-B829-773ADF60F88C}" type="datetimeFigureOut">
              <a:rPr lang="en-US" dirty="0">
                <a:solidFill>
                  <a:srgbClr val="B31166"/>
                </a:solidFill>
              </a:rPr>
              <a:pPr defTabSz="457200"/>
              <a:t>10/22/2018</a:t>
            </a:fld>
            <a:endParaRPr lang="en-US" dirty="0">
              <a:solidFill>
                <a:srgbClr val="B31166"/>
              </a:solidFill>
            </a:endParaRPr>
          </a:p>
        </p:txBody>
      </p:sp>
      <p:sp>
        <p:nvSpPr>
          <p:cNvPr id="5" name="Footer Placeholder 4"/>
          <p:cNvSpPr>
            <a:spLocks noGrp="1"/>
          </p:cNvSpPr>
          <p:nvPr>
            <p:ph type="ftr" sz="quarter" idx="3"/>
          </p:nvPr>
        </p:nvSpPr>
        <p:spPr>
          <a:xfrm>
            <a:off x="420833" y="6391839"/>
            <a:ext cx="2894846" cy="304801"/>
          </a:xfrm>
          <a:prstGeom prst="rect">
            <a:avLst/>
          </a:prstGeom>
        </p:spPr>
        <p:txBody>
          <a:bodyPr vert="horz" lIns="91440" tIns="45720" rIns="91440" bIns="45720" rtlCol="0" anchor="ctr"/>
          <a:lstStyle>
            <a:lvl1pPr algn="l">
              <a:defRPr sz="1000" b="1" i="0">
                <a:solidFill>
                  <a:schemeClr val="accent1"/>
                </a:solidFill>
              </a:defRPr>
            </a:lvl1pPr>
          </a:lstStyle>
          <a:p>
            <a:pPr defTabSz="457200"/>
            <a:r>
              <a:rPr lang="en-US" dirty="0">
                <a:solidFill>
                  <a:srgbClr val="B31166"/>
                </a:solidFill>
              </a:rPr>
              <a:t>
              </a:t>
            </a:r>
          </a:p>
        </p:txBody>
      </p:sp>
      <p:sp>
        <p:nvSpPr>
          <p:cNvPr id="21" name="Rectangle 20"/>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95730"/>
            <a:ext cx="628649" cy="767687"/>
          </a:xfrm>
          <a:prstGeom prst="rect">
            <a:avLst/>
          </a:prstGeom>
        </p:spPr>
        <p:txBody>
          <a:bodyPr vert="horz" lIns="91440" tIns="45720" rIns="91440" bIns="45720" rtlCol="0" anchor="b"/>
          <a:lstStyle>
            <a:lvl1pPr algn="ctr">
              <a:defRPr sz="2800" b="0" i="0">
                <a:solidFill>
                  <a:schemeClr val="bg1"/>
                </a:solidFill>
              </a:defRPr>
            </a:lvl1pPr>
          </a:lstStyle>
          <a:p>
            <a:pPr defTabSz="457200"/>
            <a:fld id="{D57F1E4F-1CFF-5643-939E-217C01CDF565}" type="slidenum">
              <a:rPr lang="en-US" dirty="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332142131"/>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77" r:id="rId15"/>
    <p:sldLayoutId id="2147483978" r:id="rId16"/>
    <p:sldLayoutId id="214748397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905227" y="2963334"/>
            <a:ext cx="2236394"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3159" y="4487333"/>
            <a:ext cx="64008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3159" y="685801"/>
            <a:ext cx="64008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28309" y="6172201"/>
            <a:ext cx="120015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defTabSz="457200"/>
            <a:fld id="{B61BEF0D-F0BB-DE4B-95CE-6DB70DBA9567}" type="datetimeFigureOut">
              <a:rPr lang="en-US" dirty="0">
                <a:solidFill>
                  <a:srgbClr val="146194">
                    <a:lumMod val="50000"/>
                  </a:srgbClr>
                </a:solidFill>
              </a:rPr>
              <a:pPr defTabSz="457200"/>
              <a:t>10/22/2018</a:t>
            </a:fld>
            <a:endParaRPr lang="en-US" dirty="0">
              <a:solidFill>
                <a:srgbClr val="146194">
                  <a:lumMod val="50000"/>
                </a:srgbClr>
              </a:solidFill>
            </a:endParaRPr>
          </a:p>
        </p:txBody>
      </p:sp>
      <p:sp>
        <p:nvSpPr>
          <p:cNvPr id="5" name="Footer Placeholder 4"/>
          <p:cNvSpPr>
            <a:spLocks noGrp="1"/>
          </p:cNvSpPr>
          <p:nvPr>
            <p:ph type="ftr" sz="quarter" idx="3"/>
          </p:nvPr>
        </p:nvSpPr>
        <p:spPr>
          <a:xfrm>
            <a:off x="513159" y="6172201"/>
            <a:ext cx="565785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defTabSz="457200"/>
            <a:endParaRPr lang="en-US" dirty="0">
              <a:solidFill>
                <a:srgbClr val="146194">
                  <a:lumMod val="50000"/>
                </a:srgbClr>
              </a:solidFill>
            </a:endParaRPr>
          </a:p>
        </p:txBody>
      </p:sp>
      <p:sp>
        <p:nvSpPr>
          <p:cNvPr id="6" name="Slide Number Placeholder 5"/>
          <p:cNvSpPr>
            <a:spLocks noGrp="1"/>
          </p:cNvSpPr>
          <p:nvPr>
            <p:ph type="sldNum" sz="quarter" idx="4"/>
          </p:nvPr>
        </p:nvSpPr>
        <p:spPr>
          <a:xfrm>
            <a:off x="7772400" y="5578476"/>
            <a:ext cx="856684"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defTabSz="457200"/>
            <a:fld id="{D57F1E4F-1CFF-5643-939E-217C01CDF565}" type="slidenum">
              <a:rPr lang="en-US" dirty="0">
                <a:solidFill>
                  <a:srgbClr val="146194">
                    <a:lumMod val="50000"/>
                  </a:srgbClr>
                </a:solidFill>
              </a:rPr>
              <a:pPr defTabSz="457200"/>
              <a:t>‹#›</a:t>
            </a:fld>
            <a:endParaRPr lang="en-US" dirty="0">
              <a:solidFill>
                <a:srgbClr val="146194">
                  <a:lumMod val="50000"/>
                </a:srgbClr>
              </a:solidFill>
            </a:endParaRPr>
          </a:p>
        </p:txBody>
      </p:sp>
    </p:spTree>
    <p:extLst>
      <p:ext uri="{BB962C8B-B14F-4D97-AF65-F5344CB8AC3E}">
        <p14:creationId xmlns:p14="http://schemas.microsoft.com/office/powerpoint/2010/main" val="2998689982"/>
      </p:ext>
    </p:extLst>
  </p:cSld>
  <p:clrMap bg1="dk1" tx1="lt1" bg2="dk2" tx2="lt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 id="2147483996" r:id="rId16"/>
    <p:sldLayoutId id="214748399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6409A17-45B5-4E73-BB1A-2CF40A41FCA1}" type="datetimeFigureOut">
              <a:rPr lang="en-US" smtClean="0"/>
              <a:pPr/>
              <a:t>10/22/2018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19E625C-EAC7-4441-B2C0-A02B34ECBEB7}"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816276313"/>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p:bgPr>
    </p:bg>
    <p:spTree>
      <p:nvGrpSpPr>
        <p:cNvPr id="1" name=""/>
        <p:cNvGrpSpPr/>
        <p:nvPr/>
      </p:nvGrpSpPr>
      <p:grpSpPr>
        <a:xfrm>
          <a:off x="0" y="0"/>
          <a:ext cx="0" cy="0"/>
          <a:chOff x="0" y="0"/>
          <a:chExt cx="0" cy="0"/>
        </a:xfrm>
      </p:grpSpPr>
      <p:sp>
        <p:nvSpPr>
          <p:cNvPr id="1026" name="Rectangle 37"/>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spcBef>
                <a:spcPct val="0"/>
              </a:spcBef>
              <a:spcAft>
                <a:spcPct val="0"/>
              </a:spcAft>
            </a:pPr>
            <a:endParaRPr kumimoji="1" lang="en-US" altLang="en-US" smtClean="0">
              <a:solidFill>
                <a:srgbClr val="000000"/>
              </a:solidFill>
            </a:endParaRPr>
          </a:p>
        </p:txBody>
      </p:sp>
      <p:sp>
        <p:nvSpPr>
          <p:cNvPr id="1027" name="Line 39"/>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sz="2400" smtClean="0">
              <a:solidFill>
                <a:srgbClr val="000000"/>
              </a:solidFill>
            </a:endParaRPr>
          </a:p>
        </p:txBody>
      </p:sp>
      <p:pic>
        <p:nvPicPr>
          <p:cNvPr id="1028" name="Picture 42" descr="minispir"/>
          <p:cNvPicPr>
            <a:picLocks noChangeAspect="1" noChangeArrowheads="1"/>
          </p:cNvPicPr>
          <p:nvPr/>
        </p:nvPicPr>
        <p:blipFill>
          <a:blip r:embed="rId13">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43" descr="minispir"/>
          <p:cNvPicPr>
            <a:picLocks noChangeAspect="1" noChangeArrowheads="1"/>
          </p:cNvPicPr>
          <p:nvPr/>
        </p:nvPicPr>
        <p:blipFill>
          <a:blip r:embed="rId1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93" name="Rectangle 45"/>
          <p:cNvSpPr>
            <a:spLocks noGrp="1" noChangeArrowheads="1"/>
          </p:cNvSpPr>
          <p:nvPr>
            <p:ph type="title"/>
          </p:nvPr>
        </p:nvSpPr>
        <p:spPr bwMode="auto">
          <a:xfrm>
            <a:off x="1066800" y="381000"/>
            <a:ext cx="7620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94" name="Rectangle 46"/>
          <p:cNvSpPr>
            <a:spLocks noGrp="1" noChangeArrowheads="1"/>
          </p:cNvSpPr>
          <p:nvPr>
            <p:ph type="body" idx="1"/>
          </p:nvPr>
        </p:nvSpPr>
        <p:spPr bwMode="auto">
          <a:xfrm>
            <a:off x="1066800" y="1752600"/>
            <a:ext cx="76200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95" name="Rectangle 47"/>
          <p:cNvSpPr>
            <a:spLocks noGrp="1" noChangeArrowheads="1"/>
          </p:cNvSpPr>
          <p:nvPr>
            <p:ph type="dt" sz="half" idx="2"/>
          </p:nvPr>
        </p:nvSpPr>
        <p:spPr bwMode="auto">
          <a:xfrm>
            <a:off x="1014413" y="6107113"/>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smtClean="0">
                <a:latin typeface="Times New Roman" charset="0"/>
                <a:ea typeface="ＭＳ Ｐゴシック" charset="0"/>
              </a:defRPr>
            </a:lvl1pPr>
          </a:lstStyle>
          <a:p>
            <a:pPr fontAlgn="base">
              <a:spcBef>
                <a:spcPct val="0"/>
              </a:spcBef>
              <a:spcAft>
                <a:spcPct val="0"/>
              </a:spcAft>
              <a:defRPr/>
            </a:pPr>
            <a:endParaRPr lang="en-US">
              <a:solidFill>
                <a:srgbClr val="000000"/>
              </a:solidFill>
            </a:endParaRPr>
          </a:p>
        </p:txBody>
      </p:sp>
      <p:sp>
        <p:nvSpPr>
          <p:cNvPr id="2096" name="Rectangle 48"/>
          <p:cNvSpPr>
            <a:spLocks noGrp="1" noChangeArrowheads="1"/>
          </p:cNvSpPr>
          <p:nvPr>
            <p:ph type="ftr" sz="quarter" idx="3"/>
          </p:nvPr>
        </p:nvSpPr>
        <p:spPr bwMode="auto">
          <a:xfrm>
            <a:off x="3452813" y="6107113"/>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smtClean="0">
                <a:latin typeface="Times New Roman" charset="0"/>
                <a:ea typeface="ＭＳ Ｐゴシック" charset="0"/>
              </a:defRPr>
            </a:lvl1pPr>
          </a:lstStyle>
          <a:p>
            <a:pPr fontAlgn="base">
              <a:spcBef>
                <a:spcPct val="0"/>
              </a:spcBef>
              <a:spcAft>
                <a:spcPct val="0"/>
              </a:spcAft>
              <a:defRPr/>
            </a:pPr>
            <a:endParaRPr lang="en-US">
              <a:solidFill>
                <a:srgbClr val="000000"/>
              </a:solidFill>
            </a:endParaRPr>
          </a:p>
        </p:txBody>
      </p:sp>
      <p:sp>
        <p:nvSpPr>
          <p:cNvPr id="2097" name="Rectangle 49"/>
          <p:cNvSpPr>
            <a:spLocks noGrp="1" noChangeArrowheads="1"/>
          </p:cNvSpPr>
          <p:nvPr>
            <p:ph type="sldNum" sz="quarter" idx="4"/>
          </p:nvPr>
        </p:nvSpPr>
        <p:spPr bwMode="auto">
          <a:xfrm>
            <a:off x="6881813" y="6107113"/>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609A517-743B-4B8E-A9F9-58D7C2015CFD}"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660145962"/>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defRPr>
      </a:lvl2pPr>
      <a:lvl3pPr algn="ctr" rtl="0" eaLnBrk="0" fontAlgn="base" hangingPunct="0">
        <a:spcBef>
          <a:spcPct val="0"/>
        </a:spcBef>
        <a:spcAft>
          <a:spcPct val="0"/>
        </a:spcAft>
        <a:defRPr sz="4400">
          <a:solidFill>
            <a:schemeClr val="tx2"/>
          </a:solidFill>
          <a:latin typeface="Times New Roman" charset="0"/>
          <a:ea typeface="MS PGothic" pitchFamily="34" charset="-128"/>
        </a:defRPr>
      </a:lvl3pPr>
      <a:lvl4pPr algn="ctr" rtl="0" eaLnBrk="0" fontAlgn="base" hangingPunct="0">
        <a:spcBef>
          <a:spcPct val="0"/>
        </a:spcBef>
        <a:spcAft>
          <a:spcPct val="0"/>
        </a:spcAft>
        <a:defRPr sz="4400">
          <a:solidFill>
            <a:schemeClr val="tx2"/>
          </a:solidFill>
          <a:latin typeface="Times New Roman" charset="0"/>
          <a:ea typeface="MS PGothic" pitchFamily="34" charset="-128"/>
        </a:defRPr>
      </a:lvl4pPr>
      <a:lvl5pPr algn="ctr" rtl="0" eaLnBrk="0" fontAlgn="base" hangingPunct="0">
        <a:spcBef>
          <a:spcPct val="0"/>
        </a:spcBef>
        <a:spcAft>
          <a:spcPct val="0"/>
        </a:spcAft>
        <a:defRPr sz="4400">
          <a:solidFill>
            <a:schemeClr val="tx2"/>
          </a:solidFill>
          <a:latin typeface="Times New Roman" charset="0"/>
          <a:ea typeface="MS PGothic" pitchFamily="34" charset="-128"/>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p:bgPr>
    </p:bg>
    <p:spTree>
      <p:nvGrpSpPr>
        <p:cNvPr id="1" name=""/>
        <p:cNvGrpSpPr/>
        <p:nvPr/>
      </p:nvGrpSpPr>
      <p:grpSpPr>
        <a:xfrm>
          <a:off x="0" y="0"/>
          <a:ext cx="0" cy="0"/>
          <a:chOff x="0" y="0"/>
          <a:chExt cx="0" cy="0"/>
        </a:xfrm>
      </p:grpSpPr>
      <p:sp>
        <p:nvSpPr>
          <p:cNvPr id="1026" name="Rectangle 37"/>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spcBef>
                <a:spcPct val="0"/>
              </a:spcBef>
              <a:spcAft>
                <a:spcPct val="0"/>
              </a:spcAft>
            </a:pPr>
            <a:endParaRPr kumimoji="1" lang="en-US" altLang="en-US" smtClean="0">
              <a:solidFill>
                <a:srgbClr val="000000"/>
              </a:solidFill>
            </a:endParaRPr>
          </a:p>
        </p:txBody>
      </p:sp>
      <p:sp>
        <p:nvSpPr>
          <p:cNvPr id="1027" name="Line 39"/>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sz="2400" smtClean="0">
              <a:solidFill>
                <a:srgbClr val="000000"/>
              </a:solidFill>
            </a:endParaRPr>
          </a:p>
        </p:txBody>
      </p:sp>
      <p:pic>
        <p:nvPicPr>
          <p:cNvPr id="1028" name="Picture 42" descr="minispir"/>
          <p:cNvPicPr>
            <a:picLocks noChangeAspect="1" noChangeArrowheads="1"/>
          </p:cNvPicPr>
          <p:nvPr/>
        </p:nvPicPr>
        <p:blipFill>
          <a:blip r:embed="rId13">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43" descr="minispir"/>
          <p:cNvPicPr>
            <a:picLocks noChangeAspect="1" noChangeArrowheads="1"/>
          </p:cNvPicPr>
          <p:nvPr/>
        </p:nvPicPr>
        <p:blipFill>
          <a:blip r:embed="rId1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93" name="Rectangle 45"/>
          <p:cNvSpPr>
            <a:spLocks noGrp="1" noChangeArrowheads="1"/>
          </p:cNvSpPr>
          <p:nvPr>
            <p:ph type="title"/>
          </p:nvPr>
        </p:nvSpPr>
        <p:spPr bwMode="auto">
          <a:xfrm>
            <a:off x="1066800" y="381000"/>
            <a:ext cx="7620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94" name="Rectangle 46"/>
          <p:cNvSpPr>
            <a:spLocks noGrp="1" noChangeArrowheads="1"/>
          </p:cNvSpPr>
          <p:nvPr>
            <p:ph type="body" idx="1"/>
          </p:nvPr>
        </p:nvSpPr>
        <p:spPr bwMode="auto">
          <a:xfrm>
            <a:off x="1066800" y="1752600"/>
            <a:ext cx="76200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95" name="Rectangle 47"/>
          <p:cNvSpPr>
            <a:spLocks noGrp="1" noChangeArrowheads="1"/>
          </p:cNvSpPr>
          <p:nvPr>
            <p:ph type="dt" sz="half" idx="2"/>
          </p:nvPr>
        </p:nvSpPr>
        <p:spPr bwMode="auto">
          <a:xfrm>
            <a:off x="1014413" y="6107113"/>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smtClean="0">
                <a:latin typeface="Times New Roman" charset="0"/>
                <a:ea typeface="ＭＳ Ｐゴシック" charset="0"/>
              </a:defRPr>
            </a:lvl1pPr>
          </a:lstStyle>
          <a:p>
            <a:pPr fontAlgn="base">
              <a:spcBef>
                <a:spcPct val="0"/>
              </a:spcBef>
              <a:spcAft>
                <a:spcPct val="0"/>
              </a:spcAft>
              <a:defRPr/>
            </a:pPr>
            <a:endParaRPr lang="en-US">
              <a:solidFill>
                <a:srgbClr val="000000"/>
              </a:solidFill>
            </a:endParaRPr>
          </a:p>
        </p:txBody>
      </p:sp>
      <p:sp>
        <p:nvSpPr>
          <p:cNvPr id="2096" name="Rectangle 48"/>
          <p:cNvSpPr>
            <a:spLocks noGrp="1" noChangeArrowheads="1"/>
          </p:cNvSpPr>
          <p:nvPr>
            <p:ph type="ftr" sz="quarter" idx="3"/>
          </p:nvPr>
        </p:nvSpPr>
        <p:spPr bwMode="auto">
          <a:xfrm>
            <a:off x="3452813" y="6107113"/>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smtClean="0">
                <a:latin typeface="Times New Roman" charset="0"/>
                <a:ea typeface="ＭＳ Ｐゴシック" charset="0"/>
              </a:defRPr>
            </a:lvl1pPr>
          </a:lstStyle>
          <a:p>
            <a:pPr fontAlgn="base">
              <a:spcBef>
                <a:spcPct val="0"/>
              </a:spcBef>
              <a:spcAft>
                <a:spcPct val="0"/>
              </a:spcAft>
              <a:defRPr/>
            </a:pPr>
            <a:endParaRPr lang="en-US">
              <a:solidFill>
                <a:srgbClr val="000000"/>
              </a:solidFill>
            </a:endParaRPr>
          </a:p>
        </p:txBody>
      </p:sp>
      <p:sp>
        <p:nvSpPr>
          <p:cNvPr id="2097" name="Rectangle 49"/>
          <p:cNvSpPr>
            <a:spLocks noGrp="1" noChangeArrowheads="1"/>
          </p:cNvSpPr>
          <p:nvPr>
            <p:ph type="sldNum" sz="quarter" idx="4"/>
          </p:nvPr>
        </p:nvSpPr>
        <p:spPr bwMode="auto">
          <a:xfrm>
            <a:off x="6881813" y="6107113"/>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609A517-743B-4B8E-A9F9-58D7C2015CFD}"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390274023"/>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defRPr>
      </a:lvl2pPr>
      <a:lvl3pPr algn="ctr" rtl="0" eaLnBrk="0" fontAlgn="base" hangingPunct="0">
        <a:spcBef>
          <a:spcPct val="0"/>
        </a:spcBef>
        <a:spcAft>
          <a:spcPct val="0"/>
        </a:spcAft>
        <a:defRPr sz="4400">
          <a:solidFill>
            <a:schemeClr val="tx2"/>
          </a:solidFill>
          <a:latin typeface="Times New Roman" charset="0"/>
          <a:ea typeface="MS PGothic" pitchFamily="34" charset="-128"/>
        </a:defRPr>
      </a:lvl3pPr>
      <a:lvl4pPr algn="ctr" rtl="0" eaLnBrk="0" fontAlgn="base" hangingPunct="0">
        <a:spcBef>
          <a:spcPct val="0"/>
        </a:spcBef>
        <a:spcAft>
          <a:spcPct val="0"/>
        </a:spcAft>
        <a:defRPr sz="4400">
          <a:solidFill>
            <a:schemeClr val="tx2"/>
          </a:solidFill>
          <a:latin typeface="Times New Roman" charset="0"/>
          <a:ea typeface="MS PGothic" pitchFamily="34" charset="-128"/>
        </a:defRPr>
      </a:lvl4pPr>
      <a:lvl5pPr algn="ctr" rtl="0" eaLnBrk="0" fontAlgn="base" hangingPunct="0">
        <a:spcBef>
          <a:spcPct val="0"/>
        </a:spcBef>
        <a:spcAft>
          <a:spcPct val="0"/>
        </a:spcAft>
        <a:defRPr sz="4400">
          <a:solidFill>
            <a:schemeClr val="tx2"/>
          </a:solidFill>
          <a:latin typeface="Times New Roman" charset="0"/>
          <a:ea typeface="MS PGothic" pitchFamily="34" charset="-128"/>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p:bgPr>
    </p:bg>
    <p:spTree>
      <p:nvGrpSpPr>
        <p:cNvPr id="1" name=""/>
        <p:cNvGrpSpPr/>
        <p:nvPr/>
      </p:nvGrpSpPr>
      <p:grpSpPr>
        <a:xfrm>
          <a:off x="0" y="0"/>
          <a:ext cx="0" cy="0"/>
          <a:chOff x="0" y="0"/>
          <a:chExt cx="0" cy="0"/>
        </a:xfrm>
      </p:grpSpPr>
      <p:sp>
        <p:nvSpPr>
          <p:cNvPr id="1026" name="Rectangle 37"/>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spcBef>
                <a:spcPct val="0"/>
              </a:spcBef>
              <a:spcAft>
                <a:spcPct val="0"/>
              </a:spcAft>
            </a:pPr>
            <a:endParaRPr kumimoji="1" lang="en-US" altLang="en-US" smtClean="0">
              <a:solidFill>
                <a:srgbClr val="000000"/>
              </a:solidFill>
            </a:endParaRPr>
          </a:p>
        </p:txBody>
      </p:sp>
      <p:sp>
        <p:nvSpPr>
          <p:cNvPr id="1027" name="Line 39"/>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sz="2400" smtClean="0">
              <a:solidFill>
                <a:srgbClr val="000000"/>
              </a:solidFill>
            </a:endParaRPr>
          </a:p>
        </p:txBody>
      </p:sp>
      <p:pic>
        <p:nvPicPr>
          <p:cNvPr id="1028" name="Picture 42" descr="minispir"/>
          <p:cNvPicPr>
            <a:picLocks noChangeAspect="1" noChangeArrowheads="1"/>
          </p:cNvPicPr>
          <p:nvPr/>
        </p:nvPicPr>
        <p:blipFill>
          <a:blip r:embed="rId13">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43" descr="minispir"/>
          <p:cNvPicPr>
            <a:picLocks noChangeAspect="1" noChangeArrowheads="1"/>
          </p:cNvPicPr>
          <p:nvPr/>
        </p:nvPicPr>
        <p:blipFill>
          <a:blip r:embed="rId1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93" name="Rectangle 45"/>
          <p:cNvSpPr>
            <a:spLocks noGrp="1" noChangeArrowheads="1"/>
          </p:cNvSpPr>
          <p:nvPr>
            <p:ph type="title"/>
          </p:nvPr>
        </p:nvSpPr>
        <p:spPr bwMode="auto">
          <a:xfrm>
            <a:off x="1066800" y="381000"/>
            <a:ext cx="7620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94" name="Rectangle 46"/>
          <p:cNvSpPr>
            <a:spLocks noGrp="1" noChangeArrowheads="1"/>
          </p:cNvSpPr>
          <p:nvPr>
            <p:ph type="body" idx="1"/>
          </p:nvPr>
        </p:nvSpPr>
        <p:spPr bwMode="auto">
          <a:xfrm>
            <a:off x="1066800" y="1752600"/>
            <a:ext cx="76200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95" name="Rectangle 47"/>
          <p:cNvSpPr>
            <a:spLocks noGrp="1" noChangeArrowheads="1"/>
          </p:cNvSpPr>
          <p:nvPr>
            <p:ph type="dt" sz="half" idx="2"/>
          </p:nvPr>
        </p:nvSpPr>
        <p:spPr bwMode="auto">
          <a:xfrm>
            <a:off x="1014413" y="6107113"/>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smtClean="0">
                <a:latin typeface="Times New Roman" charset="0"/>
                <a:ea typeface="ＭＳ Ｐゴシック" charset="0"/>
              </a:defRPr>
            </a:lvl1pPr>
          </a:lstStyle>
          <a:p>
            <a:pPr fontAlgn="base">
              <a:spcBef>
                <a:spcPct val="0"/>
              </a:spcBef>
              <a:spcAft>
                <a:spcPct val="0"/>
              </a:spcAft>
              <a:defRPr/>
            </a:pPr>
            <a:endParaRPr lang="en-US">
              <a:solidFill>
                <a:srgbClr val="000000"/>
              </a:solidFill>
            </a:endParaRPr>
          </a:p>
        </p:txBody>
      </p:sp>
      <p:sp>
        <p:nvSpPr>
          <p:cNvPr id="2096" name="Rectangle 48"/>
          <p:cNvSpPr>
            <a:spLocks noGrp="1" noChangeArrowheads="1"/>
          </p:cNvSpPr>
          <p:nvPr>
            <p:ph type="ftr" sz="quarter" idx="3"/>
          </p:nvPr>
        </p:nvSpPr>
        <p:spPr bwMode="auto">
          <a:xfrm>
            <a:off x="3452813" y="6107113"/>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smtClean="0">
                <a:latin typeface="Times New Roman" charset="0"/>
                <a:ea typeface="ＭＳ Ｐゴシック" charset="0"/>
              </a:defRPr>
            </a:lvl1pPr>
          </a:lstStyle>
          <a:p>
            <a:pPr fontAlgn="base">
              <a:spcBef>
                <a:spcPct val="0"/>
              </a:spcBef>
              <a:spcAft>
                <a:spcPct val="0"/>
              </a:spcAft>
              <a:defRPr/>
            </a:pPr>
            <a:endParaRPr lang="en-US">
              <a:solidFill>
                <a:srgbClr val="000000"/>
              </a:solidFill>
            </a:endParaRPr>
          </a:p>
        </p:txBody>
      </p:sp>
      <p:sp>
        <p:nvSpPr>
          <p:cNvPr id="2097" name="Rectangle 49"/>
          <p:cNvSpPr>
            <a:spLocks noGrp="1" noChangeArrowheads="1"/>
          </p:cNvSpPr>
          <p:nvPr>
            <p:ph type="sldNum" sz="quarter" idx="4"/>
          </p:nvPr>
        </p:nvSpPr>
        <p:spPr bwMode="auto">
          <a:xfrm>
            <a:off x="6881813" y="6107113"/>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609A517-743B-4B8E-A9F9-58D7C2015CFD}"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116921153"/>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defRPr>
      </a:lvl2pPr>
      <a:lvl3pPr algn="ctr" rtl="0" eaLnBrk="0" fontAlgn="base" hangingPunct="0">
        <a:spcBef>
          <a:spcPct val="0"/>
        </a:spcBef>
        <a:spcAft>
          <a:spcPct val="0"/>
        </a:spcAft>
        <a:defRPr sz="4400">
          <a:solidFill>
            <a:schemeClr val="tx2"/>
          </a:solidFill>
          <a:latin typeface="Times New Roman" charset="0"/>
          <a:ea typeface="MS PGothic" pitchFamily="34" charset="-128"/>
        </a:defRPr>
      </a:lvl3pPr>
      <a:lvl4pPr algn="ctr" rtl="0" eaLnBrk="0" fontAlgn="base" hangingPunct="0">
        <a:spcBef>
          <a:spcPct val="0"/>
        </a:spcBef>
        <a:spcAft>
          <a:spcPct val="0"/>
        </a:spcAft>
        <a:defRPr sz="4400">
          <a:solidFill>
            <a:schemeClr val="tx2"/>
          </a:solidFill>
          <a:latin typeface="Times New Roman" charset="0"/>
          <a:ea typeface="MS PGothic" pitchFamily="34" charset="-128"/>
        </a:defRPr>
      </a:lvl4pPr>
      <a:lvl5pPr algn="ctr" rtl="0" eaLnBrk="0" fontAlgn="base" hangingPunct="0">
        <a:spcBef>
          <a:spcPct val="0"/>
        </a:spcBef>
        <a:spcAft>
          <a:spcPct val="0"/>
        </a:spcAft>
        <a:defRPr sz="4400">
          <a:solidFill>
            <a:schemeClr val="tx2"/>
          </a:solidFill>
          <a:latin typeface="Times New Roman" charset="0"/>
          <a:ea typeface="MS PGothic" pitchFamily="34" charset="-128"/>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p:bgPr>
    </p:bg>
    <p:spTree>
      <p:nvGrpSpPr>
        <p:cNvPr id="1" name=""/>
        <p:cNvGrpSpPr/>
        <p:nvPr/>
      </p:nvGrpSpPr>
      <p:grpSpPr>
        <a:xfrm>
          <a:off x="0" y="0"/>
          <a:ext cx="0" cy="0"/>
          <a:chOff x="0" y="0"/>
          <a:chExt cx="0" cy="0"/>
        </a:xfrm>
      </p:grpSpPr>
      <p:sp>
        <p:nvSpPr>
          <p:cNvPr id="1026" name="Rectangle 37"/>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fontAlgn="base" hangingPunct="1">
              <a:spcBef>
                <a:spcPct val="0"/>
              </a:spcBef>
              <a:spcAft>
                <a:spcPct val="0"/>
              </a:spcAft>
            </a:pPr>
            <a:endParaRPr kumimoji="1" lang="en-US" altLang="en-US" smtClean="0">
              <a:solidFill>
                <a:srgbClr val="000000"/>
              </a:solidFill>
            </a:endParaRPr>
          </a:p>
        </p:txBody>
      </p:sp>
      <p:sp>
        <p:nvSpPr>
          <p:cNvPr id="1027" name="Line 39"/>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sz="2400" smtClean="0">
              <a:solidFill>
                <a:srgbClr val="000000"/>
              </a:solidFill>
            </a:endParaRPr>
          </a:p>
        </p:txBody>
      </p:sp>
      <p:pic>
        <p:nvPicPr>
          <p:cNvPr id="1028" name="Picture 42" descr="minispir"/>
          <p:cNvPicPr>
            <a:picLocks noChangeAspect="1" noChangeArrowheads="1"/>
          </p:cNvPicPr>
          <p:nvPr/>
        </p:nvPicPr>
        <p:blipFill>
          <a:blip r:embed="rId13">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43" descr="minispir"/>
          <p:cNvPicPr>
            <a:picLocks noChangeAspect="1" noChangeArrowheads="1"/>
          </p:cNvPicPr>
          <p:nvPr/>
        </p:nvPicPr>
        <p:blipFill>
          <a:blip r:embed="rId1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93" name="Rectangle 45"/>
          <p:cNvSpPr>
            <a:spLocks noGrp="1" noChangeArrowheads="1"/>
          </p:cNvSpPr>
          <p:nvPr>
            <p:ph type="title"/>
          </p:nvPr>
        </p:nvSpPr>
        <p:spPr bwMode="auto">
          <a:xfrm>
            <a:off x="1066800" y="381000"/>
            <a:ext cx="7620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94" name="Rectangle 46"/>
          <p:cNvSpPr>
            <a:spLocks noGrp="1" noChangeArrowheads="1"/>
          </p:cNvSpPr>
          <p:nvPr>
            <p:ph type="body" idx="1"/>
          </p:nvPr>
        </p:nvSpPr>
        <p:spPr bwMode="auto">
          <a:xfrm>
            <a:off x="1066800" y="1752600"/>
            <a:ext cx="76200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95" name="Rectangle 47"/>
          <p:cNvSpPr>
            <a:spLocks noGrp="1" noChangeArrowheads="1"/>
          </p:cNvSpPr>
          <p:nvPr>
            <p:ph type="dt" sz="half" idx="2"/>
          </p:nvPr>
        </p:nvSpPr>
        <p:spPr bwMode="auto">
          <a:xfrm>
            <a:off x="1014413" y="6107113"/>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smtClean="0">
                <a:latin typeface="Times New Roman" charset="0"/>
                <a:ea typeface="ＭＳ Ｐゴシック" charset="0"/>
              </a:defRPr>
            </a:lvl1pPr>
          </a:lstStyle>
          <a:p>
            <a:pPr fontAlgn="base">
              <a:spcBef>
                <a:spcPct val="0"/>
              </a:spcBef>
              <a:spcAft>
                <a:spcPct val="0"/>
              </a:spcAft>
              <a:defRPr/>
            </a:pPr>
            <a:endParaRPr lang="en-US">
              <a:solidFill>
                <a:srgbClr val="000000"/>
              </a:solidFill>
            </a:endParaRPr>
          </a:p>
        </p:txBody>
      </p:sp>
      <p:sp>
        <p:nvSpPr>
          <p:cNvPr id="2096" name="Rectangle 48"/>
          <p:cNvSpPr>
            <a:spLocks noGrp="1" noChangeArrowheads="1"/>
          </p:cNvSpPr>
          <p:nvPr>
            <p:ph type="ftr" sz="quarter" idx="3"/>
          </p:nvPr>
        </p:nvSpPr>
        <p:spPr bwMode="auto">
          <a:xfrm>
            <a:off x="3452813" y="6107113"/>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smtClean="0">
                <a:latin typeface="Times New Roman" charset="0"/>
                <a:ea typeface="ＭＳ Ｐゴシック" charset="0"/>
              </a:defRPr>
            </a:lvl1pPr>
          </a:lstStyle>
          <a:p>
            <a:pPr fontAlgn="base">
              <a:spcBef>
                <a:spcPct val="0"/>
              </a:spcBef>
              <a:spcAft>
                <a:spcPct val="0"/>
              </a:spcAft>
              <a:defRPr/>
            </a:pPr>
            <a:endParaRPr lang="en-US">
              <a:solidFill>
                <a:srgbClr val="000000"/>
              </a:solidFill>
            </a:endParaRPr>
          </a:p>
        </p:txBody>
      </p:sp>
      <p:sp>
        <p:nvSpPr>
          <p:cNvPr id="2097" name="Rectangle 49"/>
          <p:cNvSpPr>
            <a:spLocks noGrp="1" noChangeArrowheads="1"/>
          </p:cNvSpPr>
          <p:nvPr>
            <p:ph type="sldNum" sz="quarter" idx="4"/>
          </p:nvPr>
        </p:nvSpPr>
        <p:spPr bwMode="auto">
          <a:xfrm>
            <a:off x="6881813" y="6107113"/>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609A517-743B-4B8E-A9F9-58D7C2015CFD}"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030951141"/>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defRPr>
      </a:lvl2pPr>
      <a:lvl3pPr algn="ctr" rtl="0" eaLnBrk="0" fontAlgn="base" hangingPunct="0">
        <a:spcBef>
          <a:spcPct val="0"/>
        </a:spcBef>
        <a:spcAft>
          <a:spcPct val="0"/>
        </a:spcAft>
        <a:defRPr sz="4400">
          <a:solidFill>
            <a:schemeClr val="tx2"/>
          </a:solidFill>
          <a:latin typeface="Times New Roman" charset="0"/>
          <a:ea typeface="MS PGothic" pitchFamily="34" charset="-128"/>
        </a:defRPr>
      </a:lvl3pPr>
      <a:lvl4pPr algn="ctr" rtl="0" eaLnBrk="0" fontAlgn="base" hangingPunct="0">
        <a:spcBef>
          <a:spcPct val="0"/>
        </a:spcBef>
        <a:spcAft>
          <a:spcPct val="0"/>
        </a:spcAft>
        <a:defRPr sz="4400">
          <a:solidFill>
            <a:schemeClr val="tx2"/>
          </a:solidFill>
          <a:latin typeface="Times New Roman" charset="0"/>
          <a:ea typeface="MS PGothic" pitchFamily="34" charset="-128"/>
        </a:defRPr>
      </a:lvl4pPr>
      <a:lvl5pPr algn="ctr" rtl="0" eaLnBrk="0" fontAlgn="base" hangingPunct="0">
        <a:spcBef>
          <a:spcPct val="0"/>
        </a:spcBef>
        <a:spcAft>
          <a:spcPct val="0"/>
        </a:spcAft>
        <a:defRPr sz="4400">
          <a:solidFill>
            <a:schemeClr val="tx2"/>
          </a:solidFill>
          <a:latin typeface="Times New Roman" charset="0"/>
          <a:ea typeface="MS PGothic" pitchFamily="34" charset="-128"/>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topics.law.cornell.edu/wex/search_warrant"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Exclusionary_rul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Exclusionary_rul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riminal.findlaw.com/criminal-rights/probable-cause.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Search and Seizure </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a:t>
            </a:fld>
            <a:endParaRPr lang="en-US"/>
          </a:p>
        </p:txBody>
      </p:sp>
    </p:spTree>
    <p:extLst>
      <p:ext uri="{BB962C8B-B14F-4D97-AF65-F5344CB8AC3E}">
        <p14:creationId xmlns:p14="http://schemas.microsoft.com/office/powerpoint/2010/main" val="2619633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Warrant/No Warrant!</a:t>
            </a:r>
            <a:endParaRPr lang="en-US" dirty="0"/>
          </a:p>
        </p:txBody>
      </p:sp>
      <p:sp>
        <p:nvSpPr>
          <p:cNvPr id="6" name="Text Placeholder 5"/>
          <p:cNvSpPr>
            <a:spLocks noGrp="1"/>
          </p:cNvSpPr>
          <p:nvPr>
            <p:ph type="body" idx="1"/>
          </p:nvPr>
        </p:nvSpPr>
        <p:spPr/>
        <p:txBody>
          <a:bodyPr/>
          <a:lstStyle/>
          <a:p>
            <a:r>
              <a:rPr lang="en-US" sz="3600" dirty="0" smtClean="0"/>
              <a:t>Warrant		</a:t>
            </a:r>
            <a:endParaRPr lang="en-US" sz="3600" dirty="0"/>
          </a:p>
        </p:txBody>
      </p:sp>
      <p:sp>
        <p:nvSpPr>
          <p:cNvPr id="7" name="Content Placeholder 6"/>
          <p:cNvSpPr>
            <a:spLocks noGrp="1"/>
          </p:cNvSpPr>
          <p:nvPr>
            <p:ph sz="half" idx="2"/>
          </p:nvPr>
        </p:nvSpPr>
        <p:spPr>
          <a:xfrm>
            <a:off x="228600" y="2209800"/>
            <a:ext cx="3657600" cy="3951288"/>
          </a:xfrm>
          <a:solidFill>
            <a:schemeClr val="accent1"/>
          </a:solidFill>
          <a:ln>
            <a:solidFill>
              <a:schemeClr val="tx1"/>
            </a:solidFill>
          </a:ln>
        </p:spPr>
        <p:txBody>
          <a:bodyPr>
            <a:normAutofit lnSpcReduction="10000"/>
          </a:bodyPr>
          <a:lstStyle/>
          <a:p>
            <a:r>
              <a:rPr lang="en-US" b="1" u="sng" dirty="0" smtClean="0"/>
              <a:t>Specific;</a:t>
            </a:r>
            <a:r>
              <a:rPr lang="en-US" dirty="0" smtClean="0"/>
              <a:t> who, what, when, where, why</a:t>
            </a:r>
          </a:p>
          <a:p>
            <a:endParaRPr lang="en-US" dirty="0"/>
          </a:p>
          <a:p>
            <a:r>
              <a:rPr lang="en-US" dirty="0" smtClean="0"/>
              <a:t>Have probable cause a crime committed-NO HUNCH</a:t>
            </a:r>
          </a:p>
          <a:p>
            <a:endParaRPr lang="en-US" dirty="0"/>
          </a:p>
          <a:p>
            <a:r>
              <a:rPr lang="en-US" dirty="0" smtClean="0"/>
              <a:t>Swear oath</a:t>
            </a:r>
          </a:p>
          <a:p>
            <a:endParaRPr lang="en-US" dirty="0"/>
          </a:p>
          <a:p>
            <a:r>
              <a:rPr lang="en-US" dirty="0" smtClean="0"/>
              <a:t>Judge must issue</a:t>
            </a:r>
            <a:endParaRPr lang="en-US" dirty="0"/>
          </a:p>
        </p:txBody>
      </p:sp>
      <p:sp>
        <p:nvSpPr>
          <p:cNvPr id="8" name="Text Placeholder 7"/>
          <p:cNvSpPr>
            <a:spLocks noGrp="1"/>
          </p:cNvSpPr>
          <p:nvPr>
            <p:ph type="body" sz="quarter" idx="3"/>
          </p:nvPr>
        </p:nvSpPr>
        <p:spPr/>
        <p:txBody>
          <a:bodyPr/>
          <a:lstStyle/>
          <a:p>
            <a:r>
              <a:rPr lang="en-US" sz="3600" dirty="0" smtClean="0"/>
              <a:t>No Warrant</a:t>
            </a:r>
            <a:endParaRPr lang="en-US" sz="3600" dirty="0"/>
          </a:p>
        </p:txBody>
      </p:sp>
      <p:sp>
        <p:nvSpPr>
          <p:cNvPr id="9" name="Content Placeholder 8"/>
          <p:cNvSpPr>
            <a:spLocks noGrp="1"/>
          </p:cNvSpPr>
          <p:nvPr>
            <p:ph sz="quarter" idx="4"/>
          </p:nvPr>
        </p:nvSpPr>
        <p:spPr/>
        <p:txBody>
          <a:bodyPr>
            <a:normAutofit fontScale="85000" lnSpcReduction="10000"/>
          </a:bodyPr>
          <a:lstStyle/>
          <a:p>
            <a:r>
              <a:rPr lang="en-US" dirty="0" smtClean="0"/>
              <a:t>Voluntary consent-cannot be tricked</a:t>
            </a:r>
          </a:p>
          <a:p>
            <a:endParaRPr lang="en-US" dirty="0"/>
          </a:p>
          <a:p>
            <a:r>
              <a:rPr lang="en-US" dirty="0" smtClean="0"/>
              <a:t>Protective sweeps upon arrest</a:t>
            </a:r>
          </a:p>
          <a:p>
            <a:pPr marL="114300" indent="0">
              <a:buNone/>
            </a:pPr>
            <a:endParaRPr lang="en-US" dirty="0" smtClean="0"/>
          </a:p>
          <a:p>
            <a:r>
              <a:rPr lang="en-US" dirty="0" smtClean="0"/>
              <a:t>Plain view –police must have a reason to be there</a:t>
            </a:r>
          </a:p>
          <a:p>
            <a:pPr marL="114300" indent="0">
              <a:buNone/>
            </a:pPr>
            <a:endParaRPr lang="en-US" dirty="0" smtClean="0"/>
          </a:p>
          <a:p>
            <a:r>
              <a:rPr lang="en-US" dirty="0" smtClean="0"/>
              <a:t>Car search- can search objects related to stop; can frisk individual, can search with probable cause</a:t>
            </a:r>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10</a:t>
            </a:fld>
            <a:endParaRPr lang="en-US"/>
          </a:p>
        </p:txBody>
      </p:sp>
    </p:spTree>
    <p:extLst>
      <p:ext uri="{BB962C8B-B14F-4D97-AF65-F5344CB8AC3E}">
        <p14:creationId xmlns:p14="http://schemas.microsoft.com/office/powerpoint/2010/main" val="2314596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SEARCHES</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a:solidFill>
                  <a:schemeClr val="tx1"/>
                </a:solidFill>
              </a:rPr>
              <a:t>There are 2 General Ways a Police Officer can conduct a Search:</a:t>
            </a:r>
          </a:p>
          <a:p>
            <a:endParaRPr lang="en-US" sz="2400" dirty="0">
              <a:solidFill>
                <a:schemeClr val="tx1"/>
              </a:solidFill>
            </a:endParaRPr>
          </a:p>
          <a:p>
            <a:r>
              <a:rPr lang="en-US" sz="2400" dirty="0">
                <a:solidFill>
                  <a:schemeClr val="tx1"/>
                </a:solidFill>
              </a:rPr>
              <a:t>1) </a:t>
            </a:r>
            <a:r>
              <a:rPr lang="en-US" sz="2400" u="sng" dirty="0">
                <a:solidFill>
                  <a:schemeClr val="tx1"/>
                </a:solidFill>
              </a:rPr>
              <a:t>With a Warrant</a:t>
            </a:r>
            <a:r>
              <a:rPr lang="en-US" sz="2400" dirty="0">
                <a:solidFill>
                  <a:schemeClr val="tx1"/>
                </a:solidFill>
              </a:rPr>
              <a:t>: Police conduct a Search with a Warrant when they have </a:t>
            </a:r>
            <a:r>
              <a:rPr lang="en-US" sz="2400" b="1" dirty="0">
                <a:solidFill>
                  <a:schemeClr val="tx1"/>
                </a:solidFill>
              </a:rPr>
              <a:t>Probable Cause</a:t>
            </a:r>
          </a:p>
          <a:p>
            <a:endParaRPr lang="en-US" sz="2400" b="1" dirty="0">
              <a:solidFill>
                <a:schemeClr val="tx1"/>
              </a:solidFill>
            </a:endParaRPr>
          </a:p>
          <a:p>
            <a:r>
              <a:rPr lang="en-US" sz="2400" dirty="0">
                <a:solidFill>
                  <a:schemeClr val="tx1"/>
                </a:solidFill>
              </a:rPr>
              <a:t>2) </a:t>
            </a:r>
            <a:r>
              <a:rPr lang="en-US" sz="2400" u="sng" dirty="0">
                <a:solidFill>
                  <a:schemeClr val="tx1"/>
                </a:solidFill>
              </a:rPr>
              <a:t>Without a Warrant:</a:t>
            </a:r>
            <a:r>
              <a:rPr lang="en-US" sz="2400" dirty="0">
                <a:solidFill>
                  <a:schemeClr val="tx1"/>
                </a:solidFill>
              </a:rPr>
              <a:t> Police and government agents can perform a search without a warrant under </a:t>
            </a:r>
            <a:r>
              <a:rPr lang="en-US" sz="2400" b="1" u="sng" dirty="0">
                <a:solidFill>
                  <a:schemeClr val="tx1"/>
                </a:solidFill>
              </a:rPr>
              <a:t>Four Conditions</a:t>
            </a:r>
            <a:r>
              <a:rPr lang="en-US" sz="2400" dirty="0">
                <a:solidFill>
                  <a:schemeClr val="tx1"/>
                </a:solidFill>
              </a:rPr>
              <a:t>.</a:t>
            </a:r>
          </a:p>
          <a:p>
            <a:pPr marL="0" indent="0">
              <a:buNone/>
            </a:pPr>
            <a:endParaRPr lang="en-US" dirty="0"/>
          </a:p>
        </p:txBody>
      </p:sp>
    </p:spTree>
    <p:extLst>
      <p:ext uri="{BB962C8B-B14F-4D97-AF65-F5344CB8AC3E}">
        <p14:creationId xmlns:p14="http://schemas.microsoft.com/office/powerpoint/2010/main" val="15338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CONDITIONS</a:t>
            </a:r>
            <a:endParaRPr lang="en-US" dirty="0"/>
          </a:p>
        </p:txBody>
      </p:sp>
      <p:sp>
        <p:nvSpPr>
          <p:cNvPr id="3" name="Content Placeholder 2"/>
          <p:cNvSpPr>
            <a:spLocks noGrp="1"/>
          </p:cNvSpPr>
          <p:nvPr>
            <p:ph idx="1"/>
          </p:nvPr>
        </p:nvSpPr>
        <p:spPr>
          <a:xfrm>
            <a:off x="866217" y="2603502"/>
            <a:ext cx="6619244" cy="3837641"/>
          </a:xfrm>
        </p:spPr>
        <p:txBody>
          <a:bodyPr>
            <a:normAutofit fontScale="92500" lnSpcReduction="20000"/>
          </a:bodyPr>
          <a:lstStyle/>
          <a:p>
            <a:r>
              <a:rPr lang="en-US" sz="2400" b="1" u="sng" dirty="0">
                <a:solidFill>
                  <a:schemeClr val="tx1"/>
                </a:solidFill>
              </a:rPr>
              <a:t>Hot Pursuit </a:t>
            </a:r>
            <a:r>
              <a:rPr lang="en-US" sz="2400" dirty="0">
                <a:solidFill>
                  <a:schemeClr val="tx1"/>
                </a:solidFill>
              </a:rPr>
              <a:t>- police pursues defendant after witnessing the commission of a crime.</a:t>
            </a:r>
          </a:p>
          <a:p>
            <a:r>
              <a:rPr lang="en-US" sz="2400" b="1" u="sng" dirty="0">
                <a:solidFill>
                  <a:schemeClr val="tx1"/>
                </a:solidFill>
              </a:rPr>
              <a:t>Incident to arrest </a:t>
            </a:r>
            <a:r>
              <a:rPr lang="en-US" sz="2400" dirty="0">
                <a:solidFill>
                  <a:schemeClr val="tx1"/>
                </a:solidFill>
              </a:rPr>
              <a:t>- police can search </a:t>
            </a:r>
            <a:r>
              <a:rPr lang="en-US" sz="2400" u="sng" dirty="0">
                <a:solidFill>
                  <a:schemeClr val="tx1"/>
                </a:solidFill>
              </a:rPr>
              <a:t>after</a:t>
            </a:r>
            <a:r>
              <a:rPr lang="en-US" sz="2400" dirty="0">
                <a:solidFill>
                  <a:schemeClr val="tx1"/>
                </a:solidFill>
              </a:rPr>
              <a:t> the arrest.</a:t>
            </a:r>
          </a:p>
          <a:p>
            <a:r>
              <a:rPr lang="en-US" sz="2400" b="1" u="sng" dirty="0">
                <a:solidFill>
                  <a:schemeClr val="tx1"/>
                </a:solidFill>
              </a:rPr>
              <a:t>Consent</a:t>
            </a:r>
            <a:r>
              <a:rPr lang="en-US" sz="2400" dirty="0">
                <a:solidFill>
                  <a:schemeClr val="tx1"/>
                </a:solidFill>
              </a:rPr>
              <a:t> - if you give consent police can search, must be given by person in household or anyone sharing ownership</a:t>
            </a:r>
          </a:p>
          <a:p>
            <a:r>
              <a:rPr lang="en-US" sz="2400" b="1" u="sng" dirty="0">
                <a:solidFill>
                  <a:schemeClr val="tx1"/>
                </a:solidFill>
              </a:rPr>
              <a:t>Open View </a:t>
            </a:r>
            <a:r>
              <a:rPr lang="en-US" sz="2400" dirty="0">
                <a:solidFill>
                  <a:schemeClr val="tx1"/>
                </a:solidFill>
              </a:rPr>
              <a:t>	- police can search without a warrant if they observe contraband or something illegal without trespassing or through the use of devises which can aid them in observing.</a:t>
            </a:r>
          </a:p>
          <a:p>
            <a:pPr marL="0" indent="0">
              <a:buNone/>
            </a:pPr>
            <a:endParaRPr lang="en-US" dirty="0"/>
          </a:p>
        </p:txBody>
      </p:sp>
    </p:spTree>
    <p:extLst>
      <p:ext uri="{BB962C8B-B14F-4D97-AF65-F5344CB8AC3E}">
        <p14:creationId xmlns:p14="http://schemas.microsoft.com/office/powerpoint/2010/main" val="167445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EXCLUSIONARY RULE</a:t>
            </a:r>
            <a:endParaRPr lang="en-US" dirty="0"/>
          </a:p>
        </p:txBody>
      </p:sp>
      <p:sp>
        <p:nvSpPr>
          <p:cNvPr id="3" name="Content Placeholder 2"/>
          <p:cNvSpPr>
            <a:spLocks noGrp="1"/>
          </p:cNvSpPr>
          <p:nvPr>
            <p:ph idx="1"/>
          </p:nvPr>
        </p:nvSpPr>
        <p:spPr>
          <a:xfrm>
            <a:off x="866217" y="2603502"/>
            <a:ext cx="6619244" cy="3958665"/>
          </a:xfrm>
        </p:spPr>
        <p:txBody>
          <a:bodyPr/>
          <a:lstStyle/>
          <a:p>
            <a:r>
              <a:rPr lang="en-US" sz="2400" b="1" u="sng" dirty="0" smtClean="0"/>
              <a:t>EXCLUSIONARY </a:t>
            </a:r>
            <a:r>
              <a:rPr lang="en-US" sz="2400" b="1" dirty="0" smtClean="0"/>
              <a:t>RULE  - evidence </a:t>
            </a:r>
            <a:r>
              <a:rPr lang="en-US" sz="2400" b="1" dirty="0"/>
              <a:t>from an unreasonable or illegal search </a:t>
            </a:r>
            <a:r>
              <a:rPr lang="en-US" sz="2400" b="1" dirty="0" smtClean="0"/>
              <a:t>and seizure </a:t>
            </a:r>
            <a:r>
              <a:rPr lang="en-US" sz="2400" b="1" dirty="0"/>
              <a:t>will be deemed</a:t>
            </a:r>
            <a:r>
              <a:rPr lang="en-US" sz="2400" b="1" i="1" dirty="0"/>
              <a:t> inadmissible</a:t>
            </a:r>
            <a:r>
              <a:rPr lang="en-US" sz="2400" b="1" dirty="0"/>
              <a:t> in court</a:t>
            </a:r>
            <a:r>
              <a:rPr lang="en-US" sz="2400" b="1" dirty="0" smtClean="0"/>
              <a:t>.</a:t>
            </a:r>
          </a:p>
          <a:p>
            <a:pPr marL="0" indent="0">
              <a:buNone/>
            </a:pPr>
            <a:r>
              <a:rPr lang="en-US" sz="2000" b="1" dirty="0" smtClean="0"/>
              <a:t>Court </a:t>
            </a:r>
            <a:r>
              <a:rPr lang="en-US" sz="2000" b="1" dirty="0" smtClean="0"/>
              <a:t>Cases:</a:t>
            </a:r>
            <a:endParaRPr lang="en-US" sz="2000" dirty="0" smtClean="0"/>
          </a:p>
          <a:p>
            <a:r>
              <a:rPr lang="en-US" sz="2000" dirty="0"/>
              <a:t>1)</a:t>
            </a:r>
            <a:r>
              <a:rPr lang="en-US" sz="2000" u="sng" dirty="0"/>
              <a:t> Weeks v. U.S.</a:t>
            </a:r>
            <a:r>
              <a:rPr lang="en-US" sz="2000" dirty="0"/>
              <a:t> (1914) starts the E.R., but only used in Federal cases only.</a:t>
            </a:r>
          </a:p>
          <a:p>
            <a:r>
              <a:rPr lang="en-US" sz="2000" dirty="0"/>
              <a:t>2)</a:t>
            </a:r>
            <a:r>
              <a:rPr lang="en-US" sz="2000" u="sng" dirty="0"/>
              <a:t> </a:t>
            </a:r>
            <a:r>
              <a:rPr lang="en-US" sz="2000" u="sng" dirty="0" err="1"/>
              <a:t>Mapp</a:t>
            </a:r>
            <a:r>
              <a:rPr lang="en-US" sz="2000" u="sng" dirty="0"/>
              <a:t> v. Ohio</a:t>
            </a:r>
            <a:r>
              <a:rPr lang="en-US" sz="2000" dirty="0"/>
              <a:t> (1961) court extended the E.R. to state cases.</a:t>
            </a:r>
          </a:p>
          <a:p>
            <a:pPr marL="0" indent="0">
              <a:buNone/>
            </a:pPr>
            <a:endParaRPr lang="en-US" b="1" dirty="0"/>
          </a:p>
        </p:txBody>
      </p:sp>
    </p:spTree>
    <p:extLst>
      <p:ext uri="{BB962C8B-B14F-4D97-AF65-F5344CB8AC3E}">
        <p14:creationId xmlns:p14="http://schemas.microsoft.com/office/powerpoint/2010/main" val="123646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Mapp</a:t>
            </a:r>
            <a:r>
              <a:rPr lang="en-US" dirty="0" smtClean="0"/>
              <a:t> v Ohio</a:t>
            </a:r>
            <a:endParaRPr lang="en-US" dirty="0"/>
          </a:p>
        </p:txBody>
      </p:sp>
      <p:sp>
        <p:nvSpPr>
          <p:cNvPr id="3" name="Content Placeholder 2"/>
          <p:cNvSpPr>
            <a:spLocks noGrp="1"/>
          </p:cNvSpPr>
          <p:nvPr>
            <p:ph idx="1"/>
          </p:nvPr>
        </p:nvSpPr>
        <p:spPr/>
        <p:txBody>
          <a:bodyPr/>
          <a:lstStyle/>
          <a:p>
            <a:r>
              <a:rPr lang="en-US" dirty="0">
                <a:solidFill>
                  <a:schemeClr val="tx1"/>
                </a:solidFill>
              </a:rPr>
              <a:t>In the case of </a:t>
            </a:r>
            <a:r>
              <a:rPr lang="en-US" b="1" u="sng" dirty="0" err="1">
                <a:solidFill>
                  <a:schemeClr val="tx1"/>
                </a:solidFill>
              </a:rPr>
              <a:t>Mapp</a:t>
            </a:r>
            <a:r>
              <a:rPr lang="en-US" b="1" u="sng" dirty="0">
                <a:solidFill>
                  <a:schemeClr val="tx1"/>
                </a:solidFill>
              </a:rPr>
              <a:t> v. Ohio </a:t>
            </a:r>
            <a:r>
              <a:rPr lang="en-US" dirty="0">
                <a:solidFill>
                  <a:schemeClr val="tx1"/>
                </a:solidFill>
              </a:rPr>
              <a:t>(1961) the court extended the full protection of the guarantee to state defendants.  Two years later in the </a:t>
            </a:r>
            <a:r>
              <a:rPr lang="en-US" b="1" u="sng" dirty="0">
                <a:solidFill>
                  <a:schemeClr val="tx1"/>
                </a:solidFill>
              </a:rPr>
              <a:t>Kerr v. California </a:t>
            </a:r>
            <a:r>
              <a:rPr lang="en-US" dirty="0">
                <a:solidFill>
                  <a:schemeClr val="tx1"/>
                </a:solidFill>
              </a:rPr>
              <a:t>the court stated that the Fourth Amendment guarantee as applied to state action was in all respects the same as that applied to federal action.</a:t>
            </a:r>
          </a:p>
          <a:p>
            <a:endParaRPr lang="en-US" dirty="0"/>
          </a:p>
        </p:txBody>
      </p:sp>
    </p:spTree>
    <p:extLst>
      <p:ext uri="{BB962C8B-B14F-4D97-AF65-F5344CB8AC3E}">
        <p14:creationId xmlns:p14="http://schemas.microsoft.com/office/powerpoint/2010/main" val="4153588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Exclusionary Rule</a:t>
            </a:r>
            <a:endParaRPr lang="en-US" dirty="0"/>
          </a:p>
        </p:txBody>
      </p:sp>
      <p:sp>
        <p:nvSpPr>
          <p:cNvPr id="3" name="Content Placeholder 2"/>
          <p:cNvSpPr>
            <a:spLocks noGrp="1"/>
          </p:cNvSpPr>
          <p:nvPr>
            <p:ph idx="1"/>
          </p:nvPr>
        </p:nvSpPr>
        <p:spPr>
          <a:xfrm>
            <a:off x="228600" y="2362200"/>
            <a:ext cx="8610600" cy="3886200"/>
          </a:xfrm>
        </p:spPr>
        <p:txBody>
          <a:bodyPr>
            <a:normAutofit fontScale="85000" lnSpcReduction="10000"/>
          </a:bodyPr>
          <a:lstStyle/>
          <a:p>
            <a:r>
              <a:rPr lang="en-US" sz="2800" dirty="0">
                <a:solidFill>
                  <a:schemeClr val="tx1"/>
                </a:solidFill>
              </a:rPr>
              <a:t>*If the search was </a:t>
            </a:r>
            <a:r>
              <a:rPr lang="en-US" sz="2800" i="1" dirty="0">
                <a:solidFill>
                  <a:schemeClr val="tx1"/>
                </a:solidFill>
              </a:rPr>
              <a:t>illegal</a:t>
            </a:r>
            <a:r>
              <a:rPr lang="en-US" sz="2800" dirty="0">
                <a:solidFill>
                  <a:schemeClr val="tx1"/>
                </a:solidFill>
              </a:rPr>
              <a:t>, then anything that was seized will be determined </a:t>
            </a:r>
            <a:r>
              <a:rPr lang="en-US" sz="2800" u="sng" dirty="0">
                <a:solidFill>
                  <a:schemeClr val="tx1"/>
                </a:solidFill>
              </a:rPr>
              <a:t>inadmissible</a:t>
            </a:r>
            <a:r>
              <a:rPr lang="en-US" sz="2800" dirty="0">
                <a:solidFill>
                  <a:schemeClr val="tx1"/>
                </a:solidFill>
              </a:rPr>
              <a:t> in court.</a:t>
            </a:r>
          </a:p>
          <a:p>
            <a:r>
              <a:rPr lang="en-US" sz="2800" dirty="0">
                <a:solidFill>
                  <a:schemeClr val="tx1"/>
                </a:solidFill>
              </a:rPr>
              <a:t>*If the arrest of a suspect is legal then anything found during the search will be </a:t>
            </a:r>
            <a:r>
              <a:rPr lang="en-US" sz="2800" dirty="0" smtClean="0">
                <a:solidFill>
                  <a:schemeClr val="tx1"/>
                </a:solidFill>
              </a:rPr>
              <a:t>deemed __________.</a:t>
            </a:r>
          </a:p>
          <a:p>
            <a:pPr marL="114300" indent="0">
              <a:buNone/>
            </a:pPr>
            <a:r>
              <a:rPr lang="en-US" sz="2800" b="1" u="sng" dirty="0"/>
              <a:t>Exceptions to the Exclusionary Rule</a:t>
            </a:r>
          </a:p>
          <a:p>
            <a:r>
              <a:rPr lang="en-US" sz="2800" dirty="0"/>
              <a:t>If officers had reasonable, good faith belief that they were acting according to legal authority, such as by relying on a </a:t>
            </a:r>
            <a:r>
              <a:rPr lang="en-US" sz="2800" u="sng" dirty="0">
                <a:hlinkClick r:id="rId3" tooltip="reference on search warrant"/>
              </a:rPr>
              <a:t>search warrant</a:t>
            </a:r>
            <a:r>
              <a:rPr lang="en-US" sz="2800" dirty="0"/>
              <a:t> that is later found to have been legally defective, the illegally seized evidence is admissible.</a:t>
            </a:r>
          </a:p>
          <a:p>
            <a:endParaRPr lang="en-US" sz="2800" dirty="0" smtClean="0">
              <a:solidFill>
                <a:schemeClr val="tx1"/>
              </a:solidFill>
            </a:endParaRPr>
          </a:p>
          <a:p>
            <a:endParaRPr lang="en-US" sz="2800" dirty="0">
              <a:solidFill>
                <a:schemeClr val="tx1"/>
              </a:solidFill>
            </a:endParaRPr>
          </a:p>
        </p:txBody>
      </p:sp>
    </p:spTree>
    <p:extLst>
      <p:ext uri="{BB962C8B-B14F-4D97-AF65-F5344CB8AC3E}">
        <p14:creationId xmlns:p14="http://schemas.microsoft.com/office/powerpoint/2010/main" val="196826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965" y="224618"/>
            <a:ext cx="6400800" cy="1507067"/>
          </a:xfrm>
        </p:spPr>
        <p:txBody>
          <a:bodyPr/>
          <a:lstStyle/>
          <a:p>
            <a:r>
              <a:rPr lang="en-US" dirty="0" smtClean="0">
                <a:solidFill>
                  <a:schemeClr val="bg1"/>
                </a:solidFill>
              </a:rPr>
              <a:t>The neutral magistrate </a:t>
            </a:r>
            <a:endParaRPr lang="en-US" dirty="0">
              <a:solidFill>
                <a:schemeClr val="bg1"/>
              </a:solidFill>
            </a:endParaRPr>
          </a:p>
        </p:txBody>
      </p:sp>
      <p:sp>
        <p:nvSpPr>
          <p:cNvPr id="3" name="Content Placeholder 2"/>
          <p:cNvSpPr>
            <a:spLocks noGrp="1"/>
          </p:cNvSpPr>
          <p:nvPr>
            <p:ph idx="1"/>
          </p:nvPr>
        </p:nvSpPr>
        <p:spPr>
          <a:xfrm>
            <a:off x="228843" y="1447801"/>
            <a:ext cx="6400800" cy="5114368"/>
          </a:xfrm>
        </p:spPr>
        <p:txBody>
          <a:bodyPr anchor="t">
            <a:normAutofit/>
          </a:bodyPr>
          <a:lstStyle/>
          <a:p>
            <a:pPr marL="0" indent="0">
              <a:buNone/>
            </a:pPr>
            <a:r>
              <a:rPr lang="en-US" sz="2400" u="sng" dirty="0" smtClean="0">
                <a:solidFill>
                  <a:schemeClr val="bg1"/>
                </a:solidFill>
              </a:rPr>
              <a:t>Neutral Magistrate</a:t>
            </a:r>
            <a:r>
              <a:rPr lang="en-US" sz="2400" dirty="0" smtClean="0">
                <a:solidFill>
                  <a:schemeClr val="bg1"/>
                </a:solidFill>
              </a:rPr>
              <a:t>:  An </a:t>
            </a:r>
            <a:r>
              <a:rPr lang="en-US" sz="2400" dirty="0">
                <a:solidFill>
                  <a:schemeClr val="bg1"/>
                </a:solidFill>
              </a:rPr>
              <a:t>issuing magistrate must be </a:t>
            </a:r>
            <a:r>
              <a:rPr lang="en-US" sz="2400" u="sng" dirty="0">
                <a:solidFill>
                  <a:schemeClr val="bg1"/>
                </a:solidFill>
              </a:rPr>
              <a:t>neutral</a:t>
            </a:r>
            <a:r>
              <a:rPr lang="en-US" sz="2400" dirty="0">
                <a:solidFill>
                  <a:schemeClr val="bg1"/>
                </a:solidFill>
              </a:rPr>
              <a:t> and </a:t>
            </a:r>
            <a:r>
              <a:rPr lang="en-US" sz="2400" u="sng" dirty="0">
                <a:solidFill>
                  <a:schemeClr val="bg1"/>
                </a:solidFill>
              </a:rPr>
              <a:t>detached</a:t>
            </a:r>
            <a:r>
              <a:rPr lang="en-US" sz="2400" dirty="0">
                <a:solidFill>
                  <a:schemeClr val="bg1"/>
                </a:solidFill>
              </a:rPr>
              <a:t> and he must be capable of determining whether </a:t>
            </a:r>
            <a:r>
              <a:rPr lang="en-US" sz="2400" b="1" dirty="0">
                <a:solidFill>
                  <a:schemeClr val="bg1"/>
                </a:solidFill>
              </a:rPr>
              <a:t>probable cause </a:t>
            </a:r>
            <a:r>
              <a:rPr lang="en-US" sz="2400" dirty="0">
                <a:solidFill>
                  <a:schemeClr val="bg1"/>
                </a:solidFill>
              </a:rPr>
              <a:t>exists for the requested arrest or search.</a:t>
            </a:r>
            <a:endParaRPr lang="en-US" sz="2400" b="1" u="sng" dirty="0">
              <a:solidFill>
                <a:schemeClr val="bg1"/>
              </a:solidFill>
            </a:endParaRPr>
          </a:p>
          <a:p>
            <a:r>
              <a:rPr lang="en-US" sz="2400" dirty="0" smtClean="0">
                <a:solidFill>
                  <a:schemeClr val="bg1"/>
                </a:solidFill>
              </a:rPr>
              <a:t>Search </a:t>
            </a:r>
            <a:r>
              <a:rPr lang="en-US" sz="2400" dirty="0">
                <a:solidFill>
                  <a:schemeClr val="bg1"/>
                </a:solidFill>
              </a:rPr>
              <a:t>and arrest warrants must be issued by a neutral and detached magistrate if they are to conform to constitutional standards.  The court emphasized the importance of this requirement in the 1971 case of </a:t>
            </a:r>
            <a:r>
              <a:rPr lang="en-US" sz="2400" b="1" u="sng" dirty="0">
                <a:solidFill>
                  <a:schemeClr val="bg1"/>
                </a:solidFill>
              </a:rPr>
              <a:t>Coolidge v. New Hampshire</a:t>
            </a:r>
            <a:r>
              <a:rPr lang="en-US" sz="2400" b="1" u="sng" dirty="0" smtClean="0">
                <a:solidFill>
                  <a:schemeClr val="bg1"/>
                </a:solidFill>
              </a:rPr>
              <a:t>.</a:t>
            </a:r>
            <a:endParaRPr lang="en-US" sz="2400" dirty="0" smtClean="0">
              <a:solidFill>
                <a:schemeClr val="bg1"/>
              </a:solidFill>
            </a:endParaRPr>
          </a:p>
          <a:p>
            <a:endParaRPr lang="en-US" sz="2400" b="1" u="sng" dirty="0">
              <a:solidFill>
                <a:schemeClr val="bg1"/>
              </a:solidFill>
            </a:endParaRPr>
          </a:p>
        </p:txBody>
      </p:sp>
      <p:pic>
        <p:nvPicPr>
          <p:cNvPr id="4" name="Picture 3"/>
          <p:cNvPicPr>
            <a:picLocks noChangeAspect="1"/>
          </p:cNvPicPr>
          <p:nvPr/>
        </p:nvPicPr>
        <p:blipFill>
          <a:blip r:embed="rId3"/>
          <a:stretch>
            <a:fillRect/>
          </a:stretch>
        </p:blipFill>
        <p:spPr>
          <a:xfrm>
            <a:off x="6248400" y="3923211"/>
            <a:ext cx="2598355" cy="2926080"/>
          </a:xfrm>
          <a:prstGeom prst="rect">
            <a:avLst/>
          </a:prstGeom>
        </p:spPr>
      </p:pic>
    </p:spTree>
    <p:extLst>
      <p:ext uri="{BB962C8B-B14F-4D97-AF65-F5344CB8AC3E}">
        <p14:creationId xmlns:p14="http://schemas.microsoft.com/office/powerpoint/2010/main" val="117656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782" y="231856"/>
            <a:ext cx="6400800" cy="1507067"/>
          </a:xfrm>
        </p:spPr>
        <p:txBody>
          <a:bodyPr/>
          <a:lstStyle/>
          <a:p>
            <a:r>
              <a:rPr lang="en-US" dirty="0" smtClean="0">
                <a:solidFill>
                  <a:schemeClr val="bg1"/>
                </a:solidFill>
              </a:rPr>
              <a:t>Private searches: no protection</a:t>
            </a:r>
            <a:endParaRPr lang="en-US" dirty="0">
              <a:solidFill>
                <a:schemeClr val="bg1"/>
              </a:solidFill>
            </a:endParaRPr>
          </a:p>
        </p:txBody>
      </p:sp>
      <p:sp>
        <p:nvSpPr>
          <p:cNvPr id="3" name="Content Placeholder 2"/>
          <p:cNvSpPr>
            <a:spLocks noGrp="1"/>
          </p:cNvSpPr>
          <p:nvPr>
            <p:ph idx="1"/>
          </p:nvPr>
        </p:nvSpPr>
        <p:spPr>
          <a:xfrm>
            <a:off x="486782" y="1711570"/>
            <a:ext cx="6400800" cy="4172114"/>
          </a:xfrm>
        </p:spPr>
        <p:txBody>
          <a:bodyPr anchor="t">
            <a:normAutofit/>
          </a:bodyPr>
          <a:lstStyle/>
          <a:p>
            <a:pPr marL="0" indent="0">
              <a:buNone/>
            </a:pPr>
            <a:r>
              <a:rPr lang="en-US" sz="2400" u="sng" dirty="0" smtClean="0">
                <a:solidFill>
                  <a:schemeClr val="bg1"/>
                </a:solidFill>
              </a:rPr>
              <a:t>Private Searches</a:t>
            </a:r>
            <a:r>
              <a:rPr lang="en-US" sz="2400" dirty="0" smtClean="0">
                <a:solidFill>
                  <a:schemeClr val="bg1"/>
                </a:solidFill>
              </a:rPr>
              <a:t>: The 4</a:t>
            </a:r>
            <a:r>
              <a:rPr lang="en-US" sz="2400" baseline="30000" dirty="0" smtClean="0">
                <a:solidFill>
                  <a:schemeClr val="bg1"/>
                </a:solidFill>
              </a:rPr>
              <a:t>th</a:t>
            </a:r>
            <a:r>
              <a:rPr lang="en-US" sz="2400" dirty="0" smtClean="0">
                <a:solidFill>
                  <a:schemeClr val="bg1"/>
                </a:solidFill>
              </a:rPr>
              <a:t> </a:t>
            </a:r>
            <a:r>
              <a:rPr lang="en-US" sz="2400" dirty="0" smtClean="0">
                <a:solidFill>
                  <a:schemeClr val="bg1"/>
                </a:solidFill>
              </a:rPr>
              <a:t>Amendment protects Individuals only against  Searches by </a:t>
            </a:r>
            <a:r>
              <a:rPr lang="en-US" sz="2400" b="1" dirty="0" smtClean="0">
                <a:solidFill>
                  <a:schemeClr val="bg1"/>
                </a:solidFill>
              </a:rPr>
              <a:t>Police</a:t>
            </a:r>
            <a:r>
              <a:rPr lang="en-US" sz="2400" dirty="0" smtClean="0">
                <a:solidFill>
                  <a:schemeClr val="bg1"/>
                </a:solidFill>
              </a:rPr>
              <a:t> and </a:t>
            </a:r>
            <a:r>
              <a:rPr lang="en-US" sz="2400" b="1" dirty="0" smtClean="0">
                <a:solidFill>
                  <a:schemeClr val="bg1"/>
                </a:solidFill>
              </a:rPr>
              <a:t>Government Agents </a:t>
            </a:r>
            <a:r>
              <a:rPr lang="en-US" sz="2400" dirty="0" smtClean="0">
                <a:solidFill>
                  <a:schemeClr val="bg1"/>
                </a:solidFill>
              </a:rPr>
              <a:t>, not by private individuals.</a:t>
            </a:r>
          </a:p>
          <a:p>
            <a:endParaRPr lang="en-US" sz="2400" b="1" dirty="0">
              <a:solidFill>
                <a:schemeClr val="bg1"/>
              </a:solidFill>
            </a:endParaRPr>
          </a:p>
          <a:p>
            <a:r>
              <a:rPr lang="en-US" sz="2400" b="1" u="sng" dirty="0" err="1" smtClean="0">
                <a:solidFill>
                  <a:schemeClr val="bg1"/>
                </a:solidFill>
              </a:rPr>
              <a:t>Burdeau</a:t>
            </a:r>
            <a:r>
              <a:rPr lang="en-US" sz="2400" b="1" u="sng" dirty="0" smtClean="0">
                <a:solidFill>
                  <a:schemeClr val="bg1"/>
                </a:solidFill>
              </a:rPr>
              <a:t> v. McDowell</a:t>
            </a:r>
            <a:r>
              <a:rPr lang="en-US" sz="2400" b="1" dirty="0" smtClean="0">
                <a:solidFill>
                  <a:schemeClr val="bg1"/>
                </a:solidFill>
              </a:rPr>
              <a:t> (1921)</a:t>
            </a:r>
            <a:r>
              <a:rPr lang="en-US" sz="2400" dirty="0" smtClean="0">
                <a:solidFill>
                  <a:schemeClr val="bg1"/>
                </a:solidFill>
              </a:rPr>
              <a:t>  - Mail Fraud Scheme. Papers taken illegally by a private individual can be used as evidence in court. However, perpetrators are still  liable in Civil Court.  </a:t>
            </a:r>
            <a:endParaRPr lang="en-US" sz="2400" b="1" u="sng" dirty="0">
              <a:solidFill>
                <a:schemeClr val="bg1"/>
              </a:solidFill>
            </a:endParaRPr>
          </a:p>
        </p:txBody>
      </p:sp>
    </p:spTree>
    <p:extLst>
      <p:ext uri="{BB962C8B-B14F-4D97-AF65-F5344CB8AC3E}">
        <p14:creationId xmlns:p14="http://schemas.microsoft.com/office/powerpoint/2010/main" val="291232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421" y="91181"/>
            <a:ext cx="6400800" cy="1507067"/>
          </a:xfrm>
        </p:spPr>
        <p:txBody>
          <a:bodyPr/>
          <a:lstStyle/>
          <a:p>
            <a:r>
              <a:rPr lang="en-US" dirty="0" smtClean="0">
                <a:solidFill>
                  <a:schemeClr val="bg1"/>
                </a:solidFill>
              </a:rPr>
              <a:t>Probable cause</a:t>
            </a:r>
            <a:endParaRPr lang="en-US" dirty="0">
              <a:solidFill>
                <a:schemeClr val="bg1"/>
              </a:solidFill>
            </a:endParaRPr>
          </a:p>
        </p:txBody>
      </p:sp>
      <p:sp>
        <p:nvSpPr>
          <p:cNvPr id="3" name="Content Placeholder 2"/>
          <p:cNvSpPr>
            <a:spLocks noGrp="1"/>
          </p:cNvSpPr>
          <p:nvPr>
            <p:ph idx="1"/>
          </p:nvPr>
        </p:nvSpPr>
        <p:spPr>
          <a:xfrm>
            <a:off x="381000" y="1295400"/>
            <a:ext cx="7763883" cy="5117123"/>
          </a:xfrm>
        </p:spPr>
        <p:txBody>
          <a:bodyPr anchor="t">
            <a:normAutofit lnSpcReduction="10000"/>
          </a:bodyPr>
          <a:lstStyle/>
          <a:p>
            <a:pPr marL="0" indent="0">
              <a:buNone/>
            </a:pPr>
            <a:r>
              <a:rPr lang="en-US" sz="2400" u="sng" dirty="0" smtClean="0">
                <a:solidFill>
                  <a:schemeClr val="bg1"/>
                </a:solidFill>
              </a:rPr>
              <a:t>Probable Cause</a:t>
            </a:r>
            <a:r>
              <a:rPr lang="en-US" sz="2400" dirty="0" smtClean="0">
                <a:solidFill>
                  <a:schemeClr val="bg1"/>
                </a:solidFill>
              </a:rPr>
              <a:t>: Belief that it is more probably than not that a crime has been committed.  </a:t>
            </a:r>
          </a:p>
          <a:p>
            <a:r>
              <a:rPr lang="en-US" sz="2400" dirty="0" smtClean="0">
                <a:solidFill>
                  <a:schemeClr val="bg1"/>
                </a:solidFill>
              </a:rPr>
              <a:t>A </a:t>
            </a:r>
            <a:r>
              <a:rPr lang="en-US" sz="2400" dirty="0">
                <a:solidFill>
                  <a:schemeClr val="bg1"/>
                </a:solidFill>
              </a:rPr>
              <a:t>magistrate must find </a:t>
            </a:r>
            <a:r>
              <a:rPr lang="en-US" sz="2400" b="1" dirty="0" smtClean="0">
                <a:solidFill>
                  <a:schemeClr val="bg1"/>
                </a:solidFill>
              </a:rPr>
              <a:t>“Probable </a:t>
            </a:r>
            <a:r>
              <a:rPr lang="en-US" sz="2400" b="1" dirty="0">
                <a:solidFill>
                  <a:schemeClr val="bg1"/>
                </a:solidFill>
              </a:rPr>
              <a:t>C</a:t>
            </a:r>
            <a:r>
              <a:rPr lang="en-US" sz="2400" b="1" dirty="0" smtClean="0">
                <a:solidFill>
                  <a:schemeClr val="bg1"/>
                </a:solidFill>
              </a:rPr>
              <a:t>ause</a:t>
            </a:r>
            <a:r>
              <a:rPr lang="en-US" sz="2400" b="1" dirty="0">
                <a:solidFill>
                  <a:schemeClr val="bg1"/>
                </a:solidFill>
              </a:rPr>
              <a:t>” </a:t>
            </a:r>
            <a:r>
              <a:rPr lang="en-US" sz="2400" dirty="0">
                <a:solidFill>
                  <a:schemeClr val="bg1"/>
                </a:solidFill>
              </a:rPr>
              <a:t>before he issues a search or arrest warrant.  “Probable Cause” has been variously defined, but the court has made clear, on one hand, that while the term “means less than evidence which would justify condemnation,” on the other hand it does require “</a:t>
            </a:r>
            <a:r>
              <a:rPr lang="en-US" sz="2400" u="sng" dirty="0">
                <a:solidFill>
                  <a:schemeClr val="bg1"/>
                </a:solidFill>
              </a:rPr>
              <a:t>belief that the law was being violated on the premises to be </a:t>
            </a:r>
            <a:r>
              <a:rPr lang="en-US" sz="2400" u="sng" dirty="0" smtClean="0">
                <a:solidFill>
                  <a:schemeClr val="bg1"/>
                </a:solidFill>
              </a:rPr>
              <a:t>searched</a:t>
            </a:r>
            <a:r>
              <a:rPr lang="en-US" sz="2400" dirty="0" smtClean="0">
                <a:solidFill>
                  <a:schemeClr val="bg1"/>
                </a:solidFill>
              </a:rPr>
              <a:t>”</a:t>
            </a:r>
          </a:p>
          <a:p>
            <a:endParaRPr lang="en-US" sz="2400" dirty="0">
              <a:solidFill>
                <a:schemeClr val="bg1"/>
              </a:solidFill>
            </a:endParaRPr>
          </a:p>
          <a:p>
            <a:r>
              <a:rPr lang="en-US" u="sng" dirty="0" err="1" smtClean="0">
                <a:solidFill>
                  <a:schemeClr val="bg1"/>
                </a:solidFill>
              </a:rPr>
              <a:t>Nathanson</a:t>
            </a:r>
            <a:r>
              <a:rPr lang="en-US" u="sng" dirty="0" smtClean="0">
                <a:solidFill>
                  <a:schemeClr val="bg1"/>
                </a:solidFill>
              </a:rPr>
              <a:t> v. United States</a:t>
            </a:r>
            <a:r>
              <a:rPr lang="en-US" dirty="0" smtClean="0">
                <a:solidFill>
                  <a:schemeClr val="bg1"/>
                </a:solidFill>
              </a:rPr>
              <a:t>  - </a:t>
            </a:r>
            <a:r>
              <a:rPr lang="en-US" dirty="0">
                <a:solidFill>
                  <a:schemeClr val="bg1"/>
                </a:solidFill>
              </a:rPr>
              <a:t>A warrant is not valid, the court has held, if it is based only upon a sworn allegation without adequate support in fact. </a:t>
            </a:r>
            <a:endParaRPr lang="en-US" u="sng" dirty="0">
              <a:solidFill>
                <a:schemeClr val="bg1"/>
              </a:solidFill>
            </a:endParaRPr>
          </a:p>
        </p:txBody>
      </p:sp>
    </p:spTree>
    <p:extLst>
      <p:ext uri="{BB962C8B-B14F-4D97-AF65-F5344CB8AC3E}">
        <p14:creationId xmlns:p14="http://schemas.microsoft.com/office/powerpoint/2010/main" val="265572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36" y="313919"/>
            <a:ext cx="7505426" cy="1507067"/>
          </a:xfrm>
        </p:spPr>
        <p:txBody>
          <a:bodyPr/>
          <a:lstStyle/>
          <a:p>
            <a:r>
              <a:rPr lang="en-US" dirty="0">
                <a:solidFill>
                  <a:schemeClr val="bg1"/>
                </a:solidFill>
              </a:rPr>
              <a:t>SEARCH WITH CONSENT</a:t>
            </a:r>
          </a:p>
        </p:txBody>
      </p:sp>
      <p:sp>
        <p:nvSpPr>
          <p:cNvPr id="3" name="Content Placeholder 2"/>
          <p:cNvSpPr>
            <a:spLocks noGrp="1"/>
          </p:cNvSpPr>
          <p:nvPr>
            <p:ph idx="1"/>
          </p:nvPr>
        </p:nvSpPr>
        <p:spPr>
          <a:xfrm>
            <a:off x="521952" y="1524000"/>
            <a:ext cx="7505426" cy="4771292"/>
          </a:xfrm>
        </p:spPr>
        <p:txBody>
          <a:bodyPr anchor="t"/>
          <a:lstStyle/>
          <a:p>
            <a:pPr marL="0" indent="0">
              <a:buNone/>
            </a:pPr>
            <a:r>
              <a:rPr lang="en-US" sz="2800" u="sng" dirty="0" smtClean="0">
                <a:solidFill>
                  <a:schemeClr val="bg1"/>
                </a:solidFill>
              </a:rPr>
              <a:t>Search with Consent</a:t>
            </a:r>
            <a:r>
              <a:rPr lang="en-US" sz="2800" dirty="0" smtClean="0">
                <a:solidFill>
                  <a:schemeClr val="bg1"/>
                </a:solidFill>
              </a:rPr>
              <a:t>: Legal to search once consent is given.  </a:t>
            </a:r>
          </a:p>
          <a:p>
            <a:r>
              <a:rPr lang="en-US" sz="2800" dirty="0" smtClean="0">
                <a:solidFill>
                  <a:schemeClr val="bg1"/>
                </a:solidFill>
              </a:rPr>
              <a:t>In </a:t>
            </a:r>
            <a:r>
              <a:rPr lang="en-US" sz="2800" dirty="0">
                <a:solidFill>
                  <a:schemeClr val="bg1"/>
                </a:solidFill>
              </a:rPr>
              <a:t>1974, in the case of United States v. Matlock, the court held that when one occupant of a house consents to search the premises, the search is proper and evidence uncovered in it may be used against another occupant (shared ownership</a:t>
            </a:r>
            <a:r>
              <a:rPr lang="en-US" sz="2800" dirty="0" smtClean="0">
                <a:solidFill>
                  <a:schemeClr val="bg1"/>
                </a:solidFill>
              </a:rPr>
              <a:t>).</a:t>
            </a:r>
          </a:p>
          <a:p>
            <a:pPr marL="0" indent="0">
              <a:buNone/>
            </a:pPr>
            <a:endParaRPr lang="en-US" dirty="0">
              <a:solidFill>
                <a:schemeClr val="tx1"/>
              </a:solidFill>
            </a:endParaRPr>
          </a:p>
          <a:p>
            <a:endParaRPr lang="en-US" dirty="0"/>
          </a:p>
        </p:txBody>
      </p:sp>
    </p:spTree>
    <p:extLst>
      <p:ext uri="{BB962C8B-B14F-4D97-AF65-F5344CB8AC3E}">
        <p14:creationId xmlns:p14="http://schemas.microsoft.com/office/powerpoint/2010/main" val="2111303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Fourth Amendment?</a:t>
            </a:r>
            <a:endParaRPr lang="en-US" dirty="0"/>
          </a:p>
        </p:txBody>
      </p:sp>
      <p:sp>
        <p:nvSpPr>
          <p:cNvPr id="3" name="Content Placeholder 2"/>
          <p:cNvSpPr>
            <a:spLocks noGrp="1"/>
          </p:cNvSpPr>
          <p:nvPr>
            <p:ph idx="1"/>
          </p:nvPr>
        </p:nvSpPr>
        <p:spPr/>
        <p:txBody>
          <a:bodyPr>
            <a:normAutofit fontScale="92500"/>
          </a:bodyPr>
          <a:lstStyle/>
          <a:p>
            <a:pPr marL="114300" indent="0">
              <a:buNone/>
            </a:pPr>
            <a:r>
              <a:rPr lang="en-US" sz="2600" dirty="0" smtClean="0"/>
              <a:t>“The right of the people to be secure in their </a:t>
            </a:r>
            <a:r>
              <a:rPr lang="en-US" sz="2600" b="1" dirty="0" smtClean="0"/>
              <a:t>persons, houses, papers, and effects</a:t>
            </a:r>
            <a:r>
              <a:rPr lang="en-US" sz="2600" dirty="0" smtClean="0"/>
              <a:t>, against </a:t>
            </a:r>
            <a:r>
              <a:rPr lang="en-US" sz="2600" b="1" dirty="0" smtClean="0"/>
              <a:t>unreasonable searches </a:t>
            </a:r>
            <a:r>
              <a:rPr lang="en-US" sz="2600" dirty="0" smtClean="0"/>
              <a:t>and </a:t>
            </a:r>
            <a:r>
              <a:rPr lang="en-US" sz="2600" b="1" dirty="0" smtClean="0"/>
              <a:t>seizures</a:t>
            </a:r>
            <a:r>
              <a:rPr lang="en-US" sz="2600" dirty="0" smtClean="0"/>
              <a:t>, shall not be violated, and no Warrants shall issue, but upon </a:t>
            </a:r>
            <a:r>
              <a:rPr lang="en-US" sz="2600" b="1" dirty="0" smtClean="0"/>
              <a:t>probable cause</a:t>
            </a:r>
            <a:r>
              <a:rPr lang="en-US" sz="2600" dirty="0" smtClean="0"/>
              <a:t>, supported by Oath or affirmation, and </a:t>
            </a:r>
            <a:r>
              <a:rPr lang="en-US" sz="2600" b="1" dirty="0" smtClean="0"/>
              <a:t>particularly describing the place to be searched</a:t>
            </a:r>
            <a:r>
              <a:rPr lang="en-US" sz="2600" dirty="0" smtClean="0"/>
              <a:t>, and the </a:t>
            </a:r>
            <a:r>
              <a:rPr lang="en-US" sz="2600" b="1" dirty="0" smtClean="0"/>
              <a:t>persons or things to be seized</a:t>
            </a:r>
            <a:r>
              <a:rPr lang="en-US" sz="2600" dirty="0" smtClean="0"/>
              <a:t>.”	</a:t>
            </a:r>
            <a:r>
              <a:rPr lang="en-US" sz="2800" dirty="0" smtClean="0"/>
              <a:t>			-U.S. Constitution</a:t>
            </a:r>
          </a:p>
          <a:p>
            <a:pPr marL="114300" indent="0">
              <a:buNone/>
            </a:pPr>
            <a:endParaRPr lang="en-US" sz="2800" b="1" dirty="0"/>
          </a:p>
          <a:p>
            <a:pPr marL="114300" indent="0">
              <a:buNone/>
            </a:pPr>
            <a:r>
              <a:rPr lang="en-US" b="1" dirty="0" smtClean="0"/>
              <a:t>Questions: Why did the founding fathers believe this was important?</a:t>
            </a:r>
          </a:p>
          <a:p>
            <a:pPr marL="114300" indent="0">
              <a:buNone/>
            </a:pPr>
            <a:r>
              <a:rPr lang="en-US" b="1" dirty="0" smtClean="0"/>
              <a:t> How has society’s views changed and do those changes mean the 4</a:t>
            </a:r>
            <a:r>
              <a:rPr lang="en-US" b="1" baseline="30000" dirty="0" smtClean="0"/>
              <a:t>th</a:t>
            </a:r>
            <a:r>
              <a:rPr lang="en-US" b="1" dirty="0" smtClean="0"/>
              <a:t> Amendment no longer applies?</a:t>
            </a:r>
            <a:endParaRPr lang="en-US" dirty="0"/>
          </a:p>
          <a:p>
            <a:pPr marL="114300" indent="0">
              <a:buNone/>
            </a:pPr>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spTree>
    <p:extLst>
      <p:ext uri="{BB962C8B-B14F-4D97-AF65-F5344CB8AC3E}">
        <p14:creationId xmlns:p14="http://schemas.microsoft.com/office/powerpoint/2010/main" val="1831678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13" y="187571"/>
            <a:ext cx="6400800" cy="1507067"/>
          </a:xfrm>
        </p:spPr>
        <p:txBody>
          <a:bodyPr/>
          <a:lstStyle/>
          <a:p>
            <a:r>
              <a:rPr lang="en-US" dirty="0">
                <a:solidFill>
                  <a:schemeClr val="bg1"/>
                </a:solidFill>
              </a:rPr>
              <a:t>ARRESTS AND SEARCHES</a:t>
            </a:r>
            <a:br>
              <a:rPr lang="en-US" dirty="0">
                <a:solidFill>
                  <a:schemeClr val="bg1"/>
                </a:solidFill>
              </a:rPr>
            </a:br>
            <a:endParaRPr lang="en-US" dirty="0">
              <a:solidFill>
                <a:schemeClr val="bg1"/>
              </a:solidFill>
            </a:endParaRPr>
          </a:p>
        </p:txBody>
      </p:sp>
      <p:sp>
        <p:nvSpPr>
          <p:cNvPr id="3" name="Content Placeholder 2"/>
          <p:cNvSpPr>
            <a:spLocks noGrp="1"/>
          </p:cNvSpPr>
          <p:nvPr>
            <p:ph idx="1"/>
          </p:nvPr>
        </p:nvSpPr>
        <p:spPr>
          <a:xfrm>
            <a:off x="275766" y="1342296"/>
            <a:ext cx="6872380" cy="4976445"/>
          </a:xfrm>
        </p:spPr>
        <p:txBody>
          <a:bodyPr anchor="t">
            <a:normAutofit fontScale="92500" lnSpcReduction="10000"/>
          </a:bodyPr>
          <a:lstStyle/>
          <a:p>
            <a:r>
              <a:rPr lang="en-US" sz="2200" dirty="0">
                <a:solidFill>
                  <a:schemeClr val="bg1"/>
                </a:solidFill>
              </a:rPr>
              <a:t>The Supreme Court has never applied the warrant requirement of the Fourth Amendment as strictly to arrest - “seizures” of one’s person - as it has to “searches”.  The court has applied the common law rule to arrest approving warrantless arrests by law enforcement officers for crimes committed </a:t>
            </a:r>
            <a:r>
              <a:rPr lang="en-US" sz="2200" u="sng" dirty="0">
                <a:solidFill>
                  <a:schemeClr val="bg1"/>
                </a:solidFill>
              </a:rPr>
              <a:t>in their presence </a:t>
            </a:r>
            <a:r>
              <a:rPr lang="en-US" sz="2200" dirty="0">
                <a:solidFill>
                  <a:schemeClr val="bg1"/>
                </a:solidFill>
              </a:rPr>
              <a:t>and for other crimes where there are </a:t>
            </a:r>
            <a:r>
              <a:rPr lang="en-US" sz="2200" u="sng" dirty="0">
                <a:solidFill>
                  <a:schemeClr val="bg1"/>
                </a:solidFill>
              </a:rPr>
              <a:t>reasonable grounds for their action.</a:t>
            </a:r>
          </a:p>
          <a:p>
            <a:r>
              <a:rPr lang="en-US" sz="2200" dirty="0">
                <a:solidFill>
                  <a:schemeClr val="bg1"/>
                </a:solidFill>
              </a:rPr>
              <a:t>In 1925 the court stated that “the usual rule is that a police officer may arrest without warrant one believed by the officer upon </a:t>
            </a:r>
            <a:r>
              <a:rPr lang="en-US" sz="2200" u="sng" dirty="0">
                <a:solidFill>
                  <a:schemeClr val="bg1"/>
                </a:solidFill>
              </a:rPr>
              <a:t>reasonable cause to have been guilty of a felony</a:t>
            </a:r>
            <a:r>
              <a:rPr lang="en-US" sz="2200" dirty="0">
                <a:solidFill>
                  <a:schemeClr val="bg1"/>
                </a:solidFill>
              </a:rPr>
              <a:t>.”</a:t>
            </a:r>
          </a:p>
          <a:p>
            <a:r>
              <a:rPr lang="en-US" sz="2200" u="sng" dirty="0">
                <a:solidFill>
                  <a:schemeClr val="bg1"/>
                </a:solidFill>
              </a:rPr>
              <a:t>Probable cause </a:t>
            </a:r>
            <a:r>
              <a:rPr lang="en-US" sz="2200" dirty="0">
                <a:solidFill>
                  <a:schemeClr val="bg1"/>
                </a:solidFill>
              </a:rPr>
              <a:t>is essential to justify a warrantless arrest.  In 1976 the case of </a:t>
            </a:r>
            <a:r>
              <a:rPr lang="en-US" sz="2200" u="sng" dirty="0">
                <a:solidFill>
                  <a:schemeClr val="bg1"/>
                </a:solidFill>
              </a:rPr>
              <a:t>United States v. Watson</a:t>
            </a:r>
            <a:r>
              <a:rPr lang="en-US" sz="2200" dirty="0">
                <a:solidFill>
                  <a:schemeClr val="bg1"/>
                </a:solidFill>
              </a:rPr>
              <a:t>, the court upheld the warrantless arrest of a suspect in a public place based upon probable cause.</a:t>
            </a:r>
          </a:p>
          <a:p>
            <a:pPr marL="0" indent="0">
              <a:buNone/>
            </a:pPr>
            <a:endParaRPr lang="en-US" dirty="0"/>
          </a:p>
        </p:txBody>
      </p:sp>
    </p:spTree>
    <p:extLst>
      <p:ext uri="{BB962C8B-B14F-4D97-AF65-F5344CB8AC3E}">
        <p14:creationId xmlns:p14="http://schemas.microsoft.com/office/powerpoint/2010/main" val="2619360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51" y="138073"/>
            <a:ext cx="6400800" cy="1507067"/>
          </a:xfrm>
        </p:spPr>
        <p:txBody>
          <a:bodyPr/>
          <a:lstStyle/>
          <a:p>
            <a:r>
              <a:rPr lang="en-US" dirty="0">
                <a:solidFill>
                  <a:schemeClr val="bg1"/>
                </a:solidFill>
              </a:rPr>
              <a:t>SEARCHES INCIDENT TO ARREST</a:t>
            </a:r>
          </a:p>
        </p:txBody>
      </p:sp>
      <p:sp>
        <p:nvSpPr>
          <p:cNvPr id="3" name="Content Placeholder 2"/>
          <p:cNvSpPr>
            <a:spLocks noGrp="1"/>
          </p:cNvSpPr>
          <p:nvPr>
            <p:ph idx="1"/>
          </p:nvPr>
        </p:nvSpPr>
        <p:spPr>
          <a:xfrm>
            <a:off x="293353" y="1436077"/>
            <a:ext cx="6907549" cy="4894384"/>
          </a:xfrm>
        </p:spPr>
        <p:txBody>
          <a:bodyPr anchor="t">
            <a:normAutofit lnSpcReduction="10000"/>
          </a:bodyPr>
          <a:lstStyle/>
          <a:p>
            <a:r>
              <a:rPr lang="en-US" sz="2400" dirty="0">
                <a:solidFill>
                  <a:schemeClr val="bg1"/>
                </a:solidFill>
              </a:rPr>
              <a:t>When police arrest a suspect, the court has held that it is reasonable - even without a search warrant - for them to search both the person arrested and, to some limited extent, his immediate surroundings.  The justices have viewed such searches as necessary to protect the lives of the arresting officers, to prevent the fugitive’s escape, and to prohibit the destruction of evidence.</a:t>
            </a:r>
          </a:p>
          <a:p>
            <a:r>
              <a:rPr lang="en-US" sz="2400" dirty="0">
                <a:solidFill>
                  <a:schemeClr val="bg1"/>
                </a:solidFill>
              </a:rPr>
              <a:t>In a 1925 decision, the court in the case of </a:t>
            </a:r>
            <a:r>
              <a:rPr lang="en-US" sz="2400" u="sng" dirty="0" err="1">
                <a:solidFill>
                  <a:schemeClr val="bg1"/>
                </a:solidFill>
              </a:rPr>
              <a:t>Agnello</a:t>
            </a:r>
            <a:r>
              <a:rPr lang="en-US" sz="2400" u="sng" dirty="0">
                <a:solidFill>
                  <a:schemeClr val="bg1"/>
                </a:solidFill>
              </a:rPr>
              <a:t> v. United States </a:t>
            </a:r>
            <a:r>
              <a:rPr lang="en-US" sz="2400" dirty="0">
                <a:solidFill>
                  <a:schemeClr val="bg1"/>
                </a:solidFill>
              </a:rPr>
              <a:t>acknowledged this exception to the warrant </a:t>
            </a:r>
            <a:r>
              <a:rPr lang="en-US" sz="2400" dirty="0" smtClean="0">
                <a:solidFill>
                  <a:schemeClr val="bg1"/>
                </a:solidFill>
              </a:rPr>
              <a:t>requirement</a:t>
            </a:r>
            <a:endParaRPr lang="en-US" sz="2400" dirty="0">
              <a:solidFill>
                <a:schemeClr val="bg1"/>
              </a:solidFill>
            </a:endParaRPr>
          </a:p>
          <a:p>
            <a:endParaRPr lang="en-US" dirty="0">
              <a:solidFill>
                <a:schemeClr val="tx1"/>
              </a:solidFill>
            </a:endParaRPr>
          </a:p>
        </p:txBody>
      </p:sp>
    </p:spTree>
    <p:extLst>
      <p:ext uri="{BB962C8B-B14F-4D97-AF65-F5344CB8AC3E}">
        <p14:creationId xmlns:p14="http://schemas.microsoft.com/office/powerpoint/2010/main" val="1903195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951" y="184966"/>
            <a:ext cx="6400800" cy="1507067"/>
          </a:xfrm>
        </p:spPr>
        <p:txBody>
          <a:bodyPr/>
          <a:lstStyle/>
          <a:p>
            <a:r>
              <a:rPr lang="en-US" dirty="0" smtClean="0">
                <a:solidFill>
                  <a:schemeClr val="bg1"/>
                </a:solidFill>
              </a:rPr>
              <a:t>Stop &amp; Frisk searches </a:t>
            </a:r>
            <a:endParaRPr lang="en-US" dirty="0">
              <a:solidFill>
                <a:schemeClr val="bg1"/>
              </a:solidFill>
            </a:endParaRPr>
          </a:p>
        </p:txBody>
      </p:sp>
      <p:sp>
        <p:nvSpPr>
          <p:cNvPr id="3" name="Content Placeholder 2"/>
          <p:cNvSpPr>
            <a:spLocks noGrp="1"/>
          </p:cNvSpPr>
          <p:nvPr>
            <p:ph idx="1"/>
          </p:nvPr>
        </p:nvSpPr>
        <p:spPr>
          <a:xfrm>
            <a:off x="548329" y="2186357"/>
            <a:ext cx="6400800" cy="3615267"/>
          </a:xfrm>
        </p:spPr>
        <p:txBody>
          <a:bodyPr anchor="t">
            <a:normAutofit fontScale="92500" lnSpcReduction="20000"/>
          </a:bodyPr>
          <a:lstStyle/>
          <a:p>
            <a:r>
              <a:rPr lang="en-US" sz="2800" dirty="0">
                <a:solidFill>
                  <a:schemeClr val="bg1"/>
                </a:solidFill>
              </a:rPr>
              <a:t>The Supreme Court has held that the police practice of stopping suspicious persons and “frisking” them for weapons is a reasonable “search” within the boundaries of the Fourth Amendment.  The court has found such searches permissible even without a search warrant or enough information to constitute probable cause for arrest</a:t>
            </a:r>
          </a:p>
          <a:p>
            <a:endParaRPr lang="en-US" dirty="0"/>
          </a:p>
        </p:txBody>
      </p:sp>
    </p:spTree>
    <p:extLst>
      <p:ext uri="{BB962C8B-B14F-4D97-AF65-F5344CB8AC3E}">
        <p14:creationId xmlns:p14="http://schemas.microsoft.com/office/powerpoint/2010/main" val="2111522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Court </a:t>
            </a:r>
            <a:r>
              <a:rPr lang="en-US" dirty="0"/>
              <a:t>C</a:t>
            </a:r>
            <a:r>
              <a:rPr lang="en-US" dirty="0" smtClean="0"/>
              <a:t>ases review</a:t>
            </a:r>
            <a:endParaRPr lang="en-US" dirty="0"/>
          </a:p>
        </p:txBody>
      </p:sp>
      <p:sp>
        <p:nvSpPr>
          <p:cNvPr id="6" name="Subtitle 5"/>
          <p:cNvSpPr>
            <a:spLocks noGrp="1"/>
          </p:cNvSpPr>
          <p:nvPr>
            <p:ph type="subTitle" idx="1"/>
          </p:nvPr>
        </p:nvSpPr>
        <p:spPr/>
        <p:txBody>
          <a:bodyPr/>
          <a:lstStyle/>
          <a:p>
            <a:r>
              <a:rPr lang="en-US" dirty="0" smtClean="0"/>
              <a:t>Important precedents in search and seizure</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23</a:t>
            </a:fld>
            <a:endParaRPr lang="en-US"/>
          </a:p>
        </p:txBody>
      </p:sp>
    </p:spTree>
    <p:extLst>
      <p:ext uri="{BB962C8B-B14F-4D97-AF65-F5344CB8AC3E}">
        <p14:creationId xmlns:p14="http://schemas.microsoft.com/office/powerpoint/2010/main" val="2257382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a:lstStyle/>
          <a:p>
            <a:r>
              <a:rPr lang="en-US" sz="3600" b="1" u="sng" dirty="0"/>
              <a:t>Weeks V. United States (1914)</a:t>
            </a:r>
            <a:br>
              <a:rPr lang="en-US" sz="3600" b="1" u="sng" dirty="0"/>
            </a:br>
            <a:r>
              <a:rPr lang="en-US" sz="3600" b="1" dirty="0" smtClean="0"/>
              <a:t>The </a:t>
            </a:r>
            <a:r>
              <a:rPr lang="en-US" sz="3600" b="1" dirty="0"/>
              <a:t>Exclusionary Rule (only federal</a:t>
            </a:r>
            <a:r>
              <a:rPr lang="en-US" sz="3600" dirty="0"/>
              <a:t>)</a:t>
            </a:r>
            <a:br>
              <a:rPr lang="en-US" sz="3600" dirty="0"/>
            </a:br>
            <a:endParaRPr lang="en-US" sz="3600" dirty="0">
              <a:solidFill>
                <a:schemeClr val="tx1"/>
              </a:solidFill>
            </a:endParaRPr>
          </a:p>
        </p:txBody>
      </p:sp>
      <p:sp>
        <p:nvSpPr>
          <p:cNvPr id="5" name="Subtitle 4"/>
          <p:cNvSpPr>
            <a:spLocks noGrp="1"/>
          </p:cNvSpPr>
          <p:nvPr>
            <p:ph idx="1"/>
          </p:nvPr>
        </p:nvSpPr>
        <p:spPr>
          <a:xfrm>
            <a:off x="457200" y="1371600"/>
            <a:ext cx="7620000" cy="5029200"/>
          </a:xfrm>
        </p:spPr>
        <p:txBody>
          <a:bodyPr>
            <a:noAutofit/>
          </a:bodyPr>
          <a:lstStyle/>
          <a:p>
            <a:r>
              <a:rPr lang="en-US" sz="2000" dirty="0" smtClean="0">
                <a:solidFill>
                  <a:srgbClr val="FF0000"/>
                </a:solidFill>
              </a:rPr>
              <a:t>1</a:t>
            </a:r>
            <a:r>
              <a:rPr lang="en-US" sz="2000" baseline="30000" dirty="0" smtClean="0">
                <a:solidFill>
                  <a:srgbClr val="FF0000"/>
                </a:solidFill>
              </a:rPr>
              <a:t>st</a:t>
            </a:r>
            <a:r>
              <a:rPr lang="en-US" sz="2000" dirty="0" smtClean="0">
                <a:solidFill>
                  <a:srgbClr val="FF0000"/>
                </a:solidFill>
              </a:rPr>
              <a:t> time Court said evidence obtained illegally (without a warrant) cannot be used in a trial</a:t>
            </a:r>
          </a:p>
          <a:p>
            <a:pPr marL="114300" indent="0">
              <a:buNone/>
            </a:pPr>
            <a:endParaRPr lang="en-US" sz="2000" dirty="0" smtClean="0">
              <a:solidFill>
                <a:srgbClr val="FF0000"/>
              </a:solidFill>
            </a:endParaRPr>
          </a:p>
          <a:p>
            <a:r>
              <a:rPr lang="en-US" sz="2000" dirty="0" smtClean="0">
                <a:solidFill>
                  <a:schemeClr val="tx1"/>
                </a:solidFill>
              </a:rPr>
              <a:t>The</a:t>
            </a:r>
            <a:r>
              <a:rPr lang="en-US" sz="2000" dirty="0">
                <a:solidFill>
                  <a:schemeClr val="tx1"/>
                </a:solidFill>
              </a:rPr>
              <a:t> </a:t>
            </a:r>
            <a:r>
              <a:rPr lang="en-US" sz="2000" b="1" dirty="0">
                <a:solidFill>
                  <a:schemeClr val="tx1"/>
                </a:solidFill>
              </a:rPr>
              <a:t>exclusionary rule</a:t>
            </a:r>
            <a:r>
              <a:rPr lang="en-US" sz="2000" dirty="0">
                <a:solidFill>
                  <a:schemeClr val="tx1"/>
                </a:solidFill>
              </a:rPr>
              <a:t> is a judge‐made </a:t>
            </a:r>
            <a:r>
              <a:rPr lang="en-US" sz="2000" dirty="0" smtClean="0">
                <a:solidFill>
                  <a:schemeClr val="tx1"/>
                </a:solidFill>
              </a:rPr>
              <a:t>rule</a:t>
            </a:r>
          </a:p>
          <a:p>
            <a:pPr marL="114300" indent="0">
              <a:buNone/>
            </a:pPr>
            <a:endParaRPr lang="en-US" sz="2000" dirty="0" smtClean="0">
              <a:solidFill>
                <a:schemeClr val="tx1"/>
              </a:solidFill>
            </a:endParaRPr>
          </a:p>
          <a:p>
            <a:r>
              <a:rPr lang="en-US" sz="2000" dirty="0" smtClean="0">
                <a:solidFill>
                  <a:schemeClr val="tx1"/>
                </a:solidFill>
              </a:rPr>
              <a:t>By </a:t>
            </a:r>
            <a:r>
              <a:rPr lang="en-US" sz="2000" dirty="0">
                <a:solidFill>
                  <a:schemeClr val="tx1"/>
                </a:solidFill>
              </a:rPr>
              <a:t>filing a </a:t>
            </a:r>
            <a:r>
              <a:rPr lang="en-US" sz="2000" b="1" dirty="0">
                <a:solidFill>
                  <a:schemeClr val="tx1"/>
                </a:solidFill>
              </a:rPr>
              <a:t>motion to suppress</a:t>
            </a:r>
            <a:r>
              <a:rPr lang="en-US" sz="2000" dirty="0">
                <a:solidFill>
                  <a:schemeClr val="tx1"/>
                </a:solidFill>
              </a:rPr>
              <a:t> before the </a:t>
            </a:r>
            <a:r>
              <a:rPr lang="en-US" sz="2000" dirty="0" smtClean="0">
                <a:solidFill>
                  <a:schemeClr val="tx1"/>
                </a:solidFill>
              </a:rPr>
              <a:t>trial, any illegally obtained evidence can be inadmissible</a:t>
            </a:r>
          </a:p>
          <a:p>
            <a:endParaRPr lang="en-US" sz="2000" dirty="0"/>
          </a:p>
          <a:p>
            <a:r>
              <a:rPr lang="en-US" sz="2000" dirty="0" smtClean="0">
                <a:solidFill>
                  <a:schemeClr val="tx1"/>
                </a:solidFill>
              </a:rPr>
              <a:t>Usually </a:t>
            </a:r>
            <a:r>
              <a:rPr lang="en-US" sz="2000" dirty="0">
                <a:solidFill>
                  <a:schemeClr val="tx1"/>
                </a:solidFill>
              </a:rPr>
              <a:t>applies to </a:t>
            </a:r>
            <a:r>
              <a:rPr lang="en-US" sz="2000" dirty="0" smtClean="0">
                <a:solidFill>
                  <a:schemeClr val="tx1"/>
                </a:solidFill>
              </a:rPr>
              <a:t>physical evidence. For </a:t>
            </a:r>
            <a:r>
              <a:rPr lang="en-US" sz="2000" dirty="0">
                <a:solidFill>
                  <a:schemeClr val="tx1"/>
                </a:solidFill>
              </a:rPr>
              <a:t>example, a murder weapon, stolen property, or illegal </a:t>
            </a:r>
            <a:r>
              <a:rPr lang="en-US" sz="2000" dirty="0" smtClean="0">
                <a:solidFill>
                  <a:schemeClr val="tx1"/>
                </a:solidFill>
              </a:rPr>
              <a:t>drugs.</a:t>
            </a:r>
          </a:p>
          <a:p>
            <a:endParaRPr lang="en-US" sz="2000" dirty="0" smtClean="0">
              <a:solidFill>
                <a:schemeClr val="tx1"/>
              </a:solidFill>
            </a:endParaRPr>
          </a:p>
          <a:p>
            <a:r>
              <a:rPr lang="en-US" sz="2000" dirty="0" smtClean="0"/>
              <a:t>Decision was unanimous</a:t>
            </a:r>
          </a:p>
          <a:p>
            <a:endParaRPr lang="en-US" sz="2000" b="1" dirty="0">
              <a:solidFill>
                <a:schemeClr val="tx1"/>
              </a:solidFill>
            </a:endParaRPr>
          </a:p>
          <a:p>
            <a:r>
              <a:rPr lang="en-US" sz="2000" b="1" dirty="0" smtClean="0"/>
              <a:t>Questions: How can this rule change police practices?</a:t>
            </a:r>
            <a:r>
              <a:rPr lang="en-US" sz="2000" dirty="0">
                <a:solidFill>
                  <a:schemeClr val="tx1"/>
                </a:solidFill>
              </a:rPr>
              <a:t/>
            </a:r>
            <a:br>
              <a:rPr lang="en-US" sz="2000" dirty="0">
                <a:solidFill>
                  <a:schemeClr val="tx1"/>
                </a:solidFill>
              </a:rPr>
            </a:br>
            <a:r>
              <a:rPr lang="en-US" sz="2000" dirty="0">
                <a:solidFill>
                  <a:schemeClr val="tx1"/>
                </a:solidFill>
              </a:rPr>
              <a:t/>
            </a:r>
            <a:br>
              <a:rPr lang="en-US" sz="2000" dirty="0">
                <a:solidFill>
                  <a:schemeClr val="tx1"/>
                </a:solidFill>
              </a:rPr>
            </a:br>
            <a:endParaRPr lang="en-US" sz="2000" dirty="0">
              <a:solidFill>
                <a:schemeClr val="tx1"/>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24</a:t>
            </a:fld>
            <a:endParaRPr lang="en-US" dirty="0"/>
          </a:p>
        </p:txBody>
      </p:sp>
    </p:spTree>
    <p:extLst>
      <p:ext uri="{BB962C8B-B14F-4D97-AF65-F5344CB8AC3E}">
        <p14:creationId xmlns:p14="http://schemas.microsoft.com/office/powerpoint/2010/main" val="2770237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Wolf V. Colorado (1949)</a:t>
            </a:r>
            <a:endParaRPr lang="en-US" dirty="0"/>
          </a:p>
        </p:txBody>
      </p:sp>
      <p:sp>
        <p:nvSpPr>
          <p:cNvPr id="3" name="Content Placeholder 2"/>
          <p:cNvSpPr>
            <a:spLocks noGrp="1"/>
          </p:cNvSpPr>
          <p:nvPr>
            <p:ph idx="1"/>
          </p:nvPr>
        </p:nvSpPr>
        <p:spPr/>
        <p:txBody>
          <a:bodyPr>
            <a:normAutofit fontScale="85000" lnSpcReduction="10000"/>
          </a:bodyPr>
          <a:lstStyle/>
          <a:p>
            <a:pPr marL="114300" indent="0">
              <a:buNone/>
            </a:pPr>
            <a:r>
              <a:rPr lang="en-US" sz="2000" dirty="0" smtClean="0"/>
              <a:t>The </a:t>
            </a:r>
            <a:r>
              <a:rPr lang="en-US" sz="2000" dirty="0"/>
              <a:t>plaintiff, Julius A. Wolf, was </a:t>
            </a:r>
            <a:r>
              <a:rPr lang="en-US" sz="2000" dirty="0" smtClean="0"/>
              <a:t>convicted of performing criminal abortions. </a:t>
            </a:r>
            <a:r>
              <a:rPr lang="en-US" sz="2000" dirty="0"/>
              <a:t>Wolf appealed the </a:t>
            </a:r>
            <a:r>
              <a:rPr lang="en-US" sz="2000" dirty="0" smtClean="0"/>
              <a:t>conviction claiming the exclusionary rule, police did not have a warrant,  and </a:t>
            </a:r>
            <a:r>
              <a:rPr lang="en-US" sz="2000" dirty="0"/>
              <a:t>the U.S. Supreme Court decided to hear the appeal</a:t>
            </a:r>
            <a:r>
              <a:rPr lang="en-US" sz="2000" dirty="0" smtClean="0"/>
              <a:t>.  Prior to 1949, exclusionary rule applied to federal cases only</a:t>
            </a:r>
          </a:p>
          <a:p>
            <a:pPr marL="114300" indent="0">
              <a:buNone/>
            </a:pPr>
            <a:endParaRPr lang="en-US" b="1" dirty="0" smtClean="0"/>
          </a:p>
          <a:p>
            <a:pPr marL="114300" indent="0">
              <a:buNone/>
            </a:pPr>
            <a:r>
              <a:rPr lang="en-US" b="1" u="sng" dirty="0" smtClean="0"/>
              <a:t>Decision:</a:t>
            </a:r>
            <a:endParaRPr lang="en-US" b="1" u="sng" dirty="0"/>
          </a:p>
          <a:p>
            <a:r>
              <a:rPr lang="en-US" b="1" dirty="0" smtClean="0"/>
              <a:t>EXCULSIONARY RULE does NOT apply to states-evidence can be used</a:t>
            </a:r>
          </a:p>
          <a:p>
            <a:endParaRPr lang="en-US" b="1" dirty="0"/>
          </a:p>
          <a:p>
            <a:r>
              <a:rPr lang="en-US" b="1" dirty="0" smtClean="0"/>
              <a:t>Claimed the rule is not a key part of the Amendment-it was made by judges interpreting the 4</a:t>
            </a:r>
            <a:r>
              <a:rPr lang="en-US" b="1" baseline="30000" dirty="0" smtClean="0"/>
              <a:t>th</a:t>
            </a:r>
            <a:r>
              <a:rPr lang="en-US" b="1" dirty="0" smtClean="0"/>
              <a:t> Amendment</a:t>
            </a:r>
          </a:p>
          <a:p>
            <a:pPr marL="114300" indent="0">
              <a:buNone/>
            </a:pPr>
            <a:endParaRPr lang="en-US" b="1" dirty="0" smtClean="0"/>
          </a:p>
          <a:p>
            <a:r>
              <a:rPr lang="en-US" dirty="0" smtClean="0"/>
              <a:t>The </a:t>
            </a:r>
            <a:r>
              <a:rPr lang="en-US" dirty="0"/>
              <a:t>Court suggested civil </a:t>
            </a:r>
            <a:r>
              <a:rPr lang="en-US" dirty="0" smtClean="0"/>
              <a:t>remedies to be implemented on officers who did not get a warrant </a:t>
            </a:r>
            <a:r>
              <a:rPr lang="en-US" dirty="0"/>
              <a:t>such </a:t>
            </a:r>
            <a:r>
              <a:rPr lang="en-US" dirty="0" smtClean="0"/>
              <a:t>as; </a:t>
            </a:r>
            <a:r>
              <a:rPr lang="en-US" dirty="0"/>
              <a:t>“the internal discipline of the police, under the eyes of an alert public opinion.”</a:t>
            </a:r>
          </a:p>
          <a:p>
            <a:pPr marL="114300" indent="0">
              <a:buNone/>
            </a:pPr>
            <a:r>
              <a:rPr lang="en-US" dirty="0"/>
              <a:t/>
            </a:r>
            <a:br>
              <a:rPr lang="en-US" dirty="0"/>
            </a:br>
            <a:endParaRPr lang="en-US" b="1" dirty="0" smtClean="0"/>
          </a:p>
          <a:p>
            <a:endParaRPr lang="en-US" b="1" dirty="0"/>
          </a:p>
          <a:p>
            <a:endParaRPr lang="en-US" b="1"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25</a:t>
            </a:fld>
            <a:endParaRPr lang="en-US" dirty="0"/>
          </a:p>
        </p:txBody>
      </p:sp>
    </p:spTree>
    <p:extLst>
      <p:ext uri="{BB962C8B-B14F-4D97-AF65-F5344CB8AC3E}">
        <p14:creationId xmlns:p14="http://schemas.microsoft.com/office/powerpoint/2010/main" val="2581636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Mapp</a:t>
            </a:r>
            <a:r>
              <a:rPr lang="en-US" dirty="0" smtClean="0"/>
              <a:t> V. Ohio Summary (1963)</a:t>
            </a:r>
            <a:endParaRPr lang="en-US" dirty="0"/>
          </a:p>
        </p:txBody>
      </p:sp>
      <p:sp>
        <p:nvSpPr>
          <p:cNvPr id="3" name="Content Placeholder 2"/>
          <p:cNvSpPr>
            <a:spLocks noGrp="1"/>
          </p:cNvSpPr>
          <p:nvPr>
            <p:ph idx="1"/>
          </p:nvPr>
        </p:nvSpPr>
        <p:spPr/>
        <p:txBody>
          <a:bodyPr/>
          <a:lstStyle/>
          <a:p>
            <a:r>
              <a:rPr lang="en-US" b="1" dirty="0" err="1" smtClean="0"/>
              <a:t>Mapp</a:t>
            </a:r>
            <a:r>
              <a:rPr lang="en-US" b="1" dirty="0" smtClean="0"/>
              <a:t> V. Ohio:</a:t>
            </a:r>
            <a:r>
              <a:rPr lang="en-US" dirty="0" smtClean="0"/>
              <a:t> Exclusionary rule applies to states</a:t>
            </a:r>
          </a:p>
          <a:p>
            <a:endParaRPr lang="en-US" dirty="0"/>
          </a:p>
          <a:p>
            <a:r>
              <a:rPr lang="en-US" dirty="0" smtClean="0"/>
              <a:t>Key CASE: exclusionary rule not directly written in the Constitution</a:t>
            </a:r>
          </a:p>
          <a:p>
            <a:endParaRPr lang="en-US" dirty="0"/>
          </a:p>
          <a:p>
            <a:r>
              <a:rPr lang="en-US" dirty="0" smtClean="0"/>
              <a:t>Led to tighter police procedures</a:t>
            </a:r>
          </a:p>
          <a:p>
            <a:endParaRPr lang="en-US" dirty="0"/>
          </a:p>
          <a:p>
            <a:r>
              <a:rPr lang="en-US" dirty="0" smtClean="0"/>
              <a:t>Led to other 1960s rulings</a:t>
            </a:r>
          </a:p>
          <a:p>
            <a:pPr marL="777240" lvl="2" indent="0">
              <a:buNone/>
            </a:pPr>
            <a:r>
              <a:rPr lang="en-US" dirty="0" smtClean="0"/>
              <a:t>14</a:t>
            </a:r>
            <a:r>
              <a:rPr lang="en-US" baseline="30000" dirty="0" smtClean="0"/>
              <a:t>th</a:t>
            </a:r>
            <a:r>
              <a:rPr lang="en-US" dirty="0" smtClean="0"/>
              <a:t> Amendment “due process” applies to states and therefore police work and treatment of suspects</a:t>
            </a:r>
          </a:p>
          <a:p>
            <a:pPr lvl="3"/>
            <a:r>
              <a:rPr lang="en-US" dirty="0" smtClean="0"/>
              <a:t>Everyone should have council</a:t>
            </a:r>
          </a:p>
          <a:p>
            <a:pPr lvl="3"/>
            <a:r>
              <a:rPr lang="en-US" dirty="0" smtClean="0"/>
              <a:t>Everyone should know their rights</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26</a:t>
            </a:fld>
            <a:endParaRPr lang="en-US"/>
          </a:p>
        </p:txBody>
      </p:sp>
    </p:spTree>
    <p:extLst>
      <p:ext uri="{BB962C8B-B14F-4D97-AF65-F5344CB8AC3E}">
        <p14:creationId xmlns:p14="http://schemas.microsoft.com/office/powerpoint/2010/main" val="32385204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Timeline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95118793"/>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6E2D2B3B-882E-40F3-A32F-6DD516915044}" type="slidenum">
              <a:rPr lang="en-US" smtClean="0"/>
              <a:pPr/>
              <a:t>27</a:t>
            </a:fld>
            <a:endParaRPr lang="en-US"/>
          </a:p>
        </p:txBody>
      </p:sp>
      <p:sp>
        <p:nvSpPr>
          <p:cNvPr id="3" name="TextBox 2"/>
          <p:cNvSpPr txBox="1"/>
          <p:nvPr/>
        </p:nvSpPr>
        <p:spPr>
          <a:xfrm>
            <a:off x="685800" y="1676400"/>
            <a:ext cx="3048000" cy="369332"/>
          </a:xfrm>
          <a:prstGeom prst="rect">
            <a:avLst/>
          </a:prstGeom>
          <a:noFill/>
        </p:spPr>
        <p:txBody>
          <a:bodyPr wrap="square" rtlCol="0">
            <a:spAutoFit/>
          </a:bodyPr>
          <a:lstStyle/>
          <a:p>
            <a:r>
              <a:rPr lang="en-US" dirty="0" smtClean="0"/>
              <a:t>Expanding Individual Rights</a:t>
            </a:r>
            <a:endParaRPr lang="en-US" dirty="0"/>
          </a:p>
        </p:txBody>
      </p:sp>
    </p:spTree>
    <p:extLst>
      <p:ext uri="{BB962C8B-B14F-4D97-AF65-F5344CB8AC3E}">
        <p14:creationId xmlns:p14="http://schemas.microsoft.com/office/powerpoint/2010/main" val="12683930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Terry V. Ohio (1968)</a:t>
            </a:r>
            <a:endParaRPr lang="en-US" dirty="0"/>
          </a:p>
        </p:txBody>
      </p:sp>
      <p:sp>
        <p:nvSpPr>
          <p:cNvPr id="3" name="Content Placeholder 2"/>
          <p:cNvSpPr>
            <a:spLocks noGrp="1"/>
          </p:cNvSpPr>
          <p:nvPr>
            <p:ph idx="1"/>
          </p:nvPr>
        </p:nvSpPr>
        <p:spPr>
          <a:xfrm>
            <a:off x="457200" y="1371600"/>
            <a:ext cx="7620000" cy="5029200"/>
          </a:xfrm>
        </p:spPr>
        <p:txBody>
          <a:bodyPr>
            <a:normAutofit/>
          </a:bodyPr>
          <a:lstStyle/>
          <a:p>
            <a:r>
              <a:rPr lang="en-US" sz="2400" dirty="0" smtClean="0"/>
              <a:t>Pat down legal </a:t>
            </a:r>
            <a:r>
              <a:rPr lang="en-US" sz="2400" dirty="0"/>
              <a:t>IF purpose for own protection and limited in </a:t>
            </a:r>
            <a:r>
              <a:rPr lang="en-US" sz="2400" dirty="0" smtClean="0"/>
              <a:t>scope</a:t>
            </a:r>
          </a:p>
          <a:p>
            <a:endParaRPr lang="en-US" sz="2400" dirty="0" smtClean="0"/>
          </a:p>
          <a:p>
            <a:r>
              <a:rPr lang="en-US" sz="2400" dirty="0" smtClean="0"/>
              <a:t>"</a:t>
            </a:r>
            <a:r>
              <a:rPr lang="en-US" sz="2400" dirty="0"/>
              <a:t>the </a:t>
            </a:r>
            <a:r>
              <a:rPr lang="en-US" sz="2400" dirty="0">
                <a:hlinkClick r:id="rId3" tooltip="Exclusionary rule"/>
              </a:rPr>
              <a:t>exclusionary rule</a:t>
            </a:r>
            <a:r>
              <a:rPr lang="en-US" sz="2400" dirty="0"/>
              <a:t> has its limitations." </a:t>
            </a:r>
            <a:r>
              <a:rPr lang="en-US" sz="2400" dirty="0" smtClean="0"/>
              <a:t> The rule </a:t>
            </a:r>
            <a:r>
              <a:rPr lang="en-US" sz="2400" dirty="0"/>
              <a:t>is to protect persons from unreasonable searches and seizures aimed at </a:t>
            </a:r>
            <a:r>
              <a:rPr lang="en-US" sz="2400" i="1" dirty="0"/>
              <a:t>gathering evidence</a:t>
            </a:r>
            <a:r>
              <a:rPr lang="en-US" sz="2400" dirty="0"/>
              <a:t>, not searches and seizures for </a:t>
            </a:r>
            <a:r>
              <a:rPr lang="en-US" sz="2400" i="1" dirty="0"/>
              <a:t>other purposes</a:t>
            </a:r>
            <a:r>
              <a:rPr lang="en-US" sz="2400" dirty="0"/>
              <a:t> (like prevention of crime or personal protection of police officers</a:t>
            </a:r>
            <a:r>
              <a:rPr lang="en-US" sz="2400" dirty="0" smtClean="0"/>
              <a:t>).</a:t>
            </a:r>
          </a:p>
          <a:p>
            <a:endParaRPr lang="en-US" sz="2400" dirty="0" smtClean="0"/>
          </a:p>
          <a:p>
            <a:r>
              <a:rPr lang="en-US" sz="2400" dirty="0"/>
              <a:t>Going forward, this type of stop is referred to as a </a:t>
            </a:r>
            <a:r>
              <a:rPr lang="en-US" sz="2400" b="1" dirty="0"/>
              <a:t>Terry </a:t>
            </a:r>
            <a:r>
              <a:rPr lang="en-US" sz="2400" b="1" dirty="0" smtClean="0"/>
              <a:t>Stop</a:t>
            </a:r>
            <a:r>
              <a:rPr lang="en-US" sz="2400" dirty="0" smtClean="0"/>
              <a:t>=leads to stop and frisk!</a:t>
            </a:r>
            <a:endParaRPr lang="en-US" sz="2400" dirty="0"/>
          </a:p>
          <a:p>
            <a:endParaRPr lang="en-US" sz="2400" dirty="0"/>
          </a:p>
          <a:p>
            <a:pPr marL="114300" indent="0">
              <a:buNone/>
            </a:pPr>
            <a:endParaRPr lang="en-US" sz="2400" dirty="0" smtClean="0"/>
          </a:p>
          <a:p>
            <a:pPr marL="114300" indent="0">
              <a:buNone/>
            </a:pPr>
            <a:endParaRPr lang="en-US" dirty="0" smtClean="0"/>
          </a:p>
          <a:p>
            <a:pPr marL="114300" indent="0">
              <a:buNone/>
            </a:pPr>
            <a:endParaRPr lang="en-US" dirty="0" smtClean="0"/>
          </a:p>
        </p:txBody>
      </p:sp>
      <p:sp>
        <p:nvSpPr>
          <p:cNvPr id="4" name="Slide Number Placeholder 3"/>
          <p:cNvSpPr>
            <a:spLocks noGrp="1"/>
          </p:cNvSpPr>
          <p:nvPr>
            <p:ph type="sldNum" sz="quarter" idx="12"/>
          </p:nvPr>
        </p:nvSpPr>
        <p:spPr/>
        <p:txBody>
          <a:bodyPr/>
          <a:lstStyle/>
          <a:p>
            <a:fld id="{6E2D2B3B-882E-40F3-A32F-6DD516915044}" type="slidenum">
              <a:rPr lang="en-US" smtClean="0"/>
              <a:pPr/>
              <a:t>28</a:t>
            </a:fld>
            <a:endParaRPr lang="en-US"/>
          </a:p>
        </p:txBody>
      </p:sp>
    </p:spTree>
    <p:extLst>
      <p:ext uri="{BB962C8B-B14F-4D97-AF65-F5344CB8AC3E}">
        <p14:creationId xmlns:p14="http://schemas.microsoft.com/office/powerpoint/2010/main" val="29258847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solidFill>
                  <a:schemeClr val="tx1"/>
                </a:solidFill>
              </a:rPr>
              <a:t>Paved </a:t>
            </a:r>
            <a:r>
              <a:rPr lang="en-US" dirty="0">
                <a:solidFill>
                  <a:schemeClr val="tx1"/>
                </a:solidFill>
              </a:rPr>
              <a:t>the way for Stop and Frisk</a:t>
            </a:r>
            <a:br>
              <a:rPr lang="en-US" dirty="0">
                <a:solidFill>
                  <a:schemeClr val="tx1"/>
                </a:solidFill>
              </a:rPr>
            </a:br>
            <a:endParaRPr lang="en-US" dirty="0">
              <a:solidFill>
                <a:schemeClr val="tx1"/>
              </a:solidFill>
            </a:endParaRPr>
          </a:p>
        </p:txBody>
      </p:sp>
      <p:sp>
        <p:nvSpPr>
          <p:cNvPr id="3" name="Content Placeholder 2"/>
          <p:cNvSpPr>
            <a:spLocks noGrp="1"/>
          </p:cNvSpPr>
          <p:nvPr>
            <p:ph idx="1"/>
          </p:nvPr>
        </p:nvSpPr>
        <p:spPr/>
        <p:txBody>
          <a:bodyPr>
            <a:normAutofit lnSpcReduction="10000"/>
          </a:bodyPr>
          <a:lstStyle/>
          <a:p>
            <a:r>
              <a:rPr lang="en-US" dirty="0" smtClean="0"/>
              <a:t>Generally</a:t>
            </a:r>
            <a:r>
              <a:rPr lang="en-US" dirty="0"/>
              <a:t>, law enforcement officers will perform frisks at their discretion, regardless of the “reasonable suspicion” standard established by the Terry ruling. </a:t>
            </a:r>
            <a:endParaRPr lang="en-US" dirty="0" smtClean="0"/>
          </a:p>
          <a:p>
            <a:endParaRPr lang="en-US" dirty="0"/>
          </a:p>
          <a:p>
            <a:r>
              <a:rPr lang="en-US" dirty="0" smtClean="0"/>
              <a:t>It </a:t>
            </a:r>
            <a:r>
              <a:rPr lang="en-US" dirty="0"/>
              <a:t>is not uncommon for frisks to be conducted for investigatory purposes where no actual evidence of a threat to officer safety exists</a:t>
            </a:r>
            <a:r>
              <a:rPr lang="en-US" dirty="0" smtClean="0"/>
              <a:t>.</a:t>
            </a:r>
          </a:p>
          <a:p>
            <a:endParaRPr lang="en-US" dirty="0" smtClean="0"/>
          </a:p>
          <a:p>
            <a:r>
              <a:rPr lang="en-US" i="1" dirty="0"/>
              <a:t>Terry</a:t>
            </a:r>
            <a:r>
              <a:rPr lang="en-US" dirty="0"/>
              <a:t> set precedent for a wide assortment of </a:t>
            </a:r>
            <a:r>
              <a:rPr lang="en-US" dirty="0" smtClean="0"/>
              <a:t>4</a:t>
            </a:r>
            <a:r>
              <a:rPr lang="en-US" baseline="30000" dirty="0" smtClean="0"/>
              <a:t>th</a:t>
            </a:r>
            <a:r>
              <a:rPr lang="en-US" dirty="0" smtClean="0"/>
              <a:t> Amendment</a:t>
            </a:r>
            <a:r>
              <a:rPr lang="en-US" dirty="0"/>
              <a:t> cases. The cases range from street stop-and-frisks to traffic stops in which pat-down searches could be conducted on the driver or passengers. </a:t>
            </a:r>
          </a:p>
          <a:p>
            <a:pPr marL="114300" indent="0">
              <a:buNone/>
            </a:pP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29</a:t>
            </a:fld>
            <a:endParaRPr lang="en-US"/>
          </a:p>
        </p:txBody>
      </p:sp>
    </p:spTree>
    <p:extLst>
      <p:ext uri="{BB962C8B-B14F-4D97-AF65-F5344CB8AC3E}">
        <p14:creationId xmlns:p14="http://schemas.microsoft.com/office/powerpoint/2010/main" val="3182423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Warrant Clause</a:t>
            </a:r>
            <a:endParaRPr lang="en-US" dirty="0"/>
          </a:p>
        </p:txBody>
      </p:sp>
      <p:sp>
        <p:nvSpPr>
          <p:cNvPr id="3" name="Content Placeholder 2"/>
          <p:cNvSpPr>
            <a:spLocks noGrp="1"/>
          </p:cNvSpPr>
          <p:nvPr>
            <p:ph idx="1"/>
          </p:nvPr>
        </p:nvSpPr>
        <p:spPr/>
        <p:txBody>
          <a:bodyPr/>
          <a:lstStyle/>
          <a:p>
            <a:r>
              <a:rPr lang="en-US" sz="2000" u="sng" dirty="0">
                <a:solidFill>
                  <a:srgbClr val="000000"/>
                </a:solidFill>
              </a:rPr>
              <a:t>Warrant Clause</a:t>
            </a:r>
            <a:r>
              <a:rPr lang="en-US" sz="2000" dirty="0">
                <a:solidFill>
                  <a:srgbClr val="000000"/>
                </a:solidFill>
              </a:rPr>
              <a:t> - Underscores the “reasonableness” requirements for searches and seizure by stating that “no warrants shall issue, but upon probable cause, supported by Oath or affirmation, and particularly describing the place to be searched and the person or things to be seized.”</a:t>
            </a:r>
            <a:endParaRPr lang="en-US" sz="2000" u="sng" dirty="0">
              <a:solidFill>
                <a:srgbClr val="000000"/>
              </a:solidFill>
            </a:endParaRP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a:t>
            </a:fld>
            <a:endParaRPr lang="en-US"/>
          </a:p>
        </p:txBody>
      </p:sp>
    </p:spTree>
    <p:extLst>
      <p:ext uri="{BB962C8B-B14F-4D97-AF65-F5344CB8AC3E}">
        <p14:creationId xmlns:p14="http://schemas.microsoft.com/office/powerpoint/2010/main" val="3227813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V. Watson (1976)</a:t>
            </a:r>
            <a:endParaRPr lang="en-US" dirty="0"/>
          </a:p>
        </p:txBody>
      </p:sp>
      <p:sp>
        <p:nvSpPr>
          <p:cNvPr id="3" name="Content Placeholder 2"/>
          <p:cNvSpPr>
            <a:spLocks noGrp="1"/>
          </p:cNvSpPr>
          <p:nvPr>
            <p:ph idx="1"/>
          </p:nvPr>
        </p:nvSpPr>
        <p:spPr/>
        <p:txBody>
          <a:bodyPr>
            <a:normAutofit fontScale="92500" lnSpcReduction="20000"/>
          </a:bodyPr>
          <a:lstStyle/>
          <a:p>
            <a:pPr fontAlgn="base"/>
            <a:r>
              <a:rPr lang="en-US" b="1" dirty="0" smtClean="0"/>
              <a:t>Respondent/Defendant</a:t>
            </a:r>
            <a:r>
              <a:rPr lang="en-US" b="1" dirty="0"/>
              <a:t>: </a:t>
            </a:r>
            <a:r>
              <a:rPr lang="en-US" dirty="0"/>
              <a:t>Watson; an informant told a postal inspector that the defendant had stolen credit cards. </a:t>
            </a:r>
            <a:endParaRPr lang="en-US" dirty="0" smtClean="0"/>
          </a:p>
          <a:p>
            <a:pPr lvl="1" fontAlgn="base"/>
            <a:r>
              <a:rPr lang="en-US" dirty="0" smtClean="0"/>
              <a:t>The </a:t>
            </a:r>
            <a:r>
              <a:rPr lang="en-US" dirty="0"/>
              <a:t>inspector told the informant to hold a meeting with the defendant and if the defendant had stolen credit cards with him, the informant was suppose to give a signal to the inspector. </a:t>
            </a:r>
            <a:endParaRPr lang="en-US" dirty="0" smtClean="0"/>
          </a:p>
          <a:p>
            <a:pPr lvl="1" fontAlgn="base"/>
            <a:r>
              <a:rPr lang="en-US" dirty="0" smtClean="0"/>
              <a:t>The </a:t>
            </a:r>
            <a:r>
              <a:rPr lang="en-US" dirty="0"/>
              <a:t>meeting took place in a restaurant and the informant gave the signal and the defendant was arrested</a:t>
            </a:r>
            <a:r>
              <a:rPr lang="en-US" dirty="0" smtClean="0"/>
              <a:t>.</a:t>
            </a:r>
          </a:p>
          <a:p>
            <a:pPr lvl="1" fontAlgn="base"/>
            <a:r>
              <a:rPr lang="en-US" dirty="0" smtClean="0"/>
              <a:t> </a:t>
            </a:r>
            <a:r>
              <a:rPr lang="en-US" dirty="0"/>
              <a:t>Inspector found no credit cards with the defendant but upon the consent of the defendant, the inspector searched the car and found 2 stolen credit cards and the defendant was convicted. </a:t>
            </a:r>
            <a:endParaRPr lang="en-US" dirty="0" smtClean="0"/>
          </a:p>
          <a:p>
            <a:pPr lvl="1" fontAlgn="base"/>
            <a:r>
              <a:rPr lang="en-US" dirty="0" smtClean="0"/>
              <a:t>The </a:t>
            </a:r>
            <a:r>
              <a:rPr lang="en-US" dirty="0"/>
              <a:t>court of appeals reversed claiming that the arrest was unlawful and the inspector could have secured a warrant before arresting the defendant.</a:t>
            </a:r>
          </a:p>
          <a:p>
            <a:pPr fontAlgn="base"/>
            <a:endParaRPr lang="en-US" b="1" dirty="0" smtClean="0"/>
          </a:p>
          <a:p>
            <a:pPr fontAlgn="base"/>
            <a:r>
              <a:rPr lang="en-US" b="1" dirty="0" smtClean="0"/>
              <a:t>Issue</a:t>
            </a:r>
            <a:r>
              <a:rPr lang="en-US" b="1" dirty="0"/>
              <a:t>: </a:t>
            </a:r>
            <a:r>
              <a:rPr lang="en-US" dirty="0"/>
              <a:t>Was the arrest unlawful?</a:t>
            </a:r>
          </a:p>
          <a:p>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30</a:t>
            </a:fld>
            <a:endParaRPr lang="en-US"/>
          </a:p>
        </p:txBody>
      </p:sp>
    </p:spTree>
    <p:extLst>
      <p:ext uri="{BB962C8B-B14F-4D97-AF65-F5344CB8AC3E}">
        <p14:creationId xmlns:p14="http://schemas.microsoft.com/office/powerpoint/2010/main" val="28599334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on Watson</a:t>
            </a:r>
            <a:endParaRPr lang="en-US" dirty="0"/>
          </a:p>
        </p:txBody>
      </p:sp>
      <p:sp>
        <p:nvSpPr>
          <p:cNvPr id="3" name="Content Placeholder 2"/>
          <p:cNvSpPr>
            <a:spLocks noGrp="1"/>
          </p:cNvSpPr>
          <p:nvPr>
            <p:ph idx="1"/>
          </p:nvPr>
        </p:nvSpPr>
        <p:spPr/>
        <p:txBody>
          <a:bodyPr>
            <a:normAutofit lnSpcReduction="10000"/>
          </a:bodyPr>
          <a:lstStyle/>
          <a:p>
            <a:pPr fontAlgn="base"/>
            <a:r>
              <a:rPr lang="en-US" b="1" dirty="0"/>
              <a:t>Holding: </a:t>
            </a:r>
            <a:r>
              <a:rPr lang="en-US" dirty="0" smtClean="0"/>
              <a:t>No</a:t>
            </a:r>
          </a:p>
          <a:p>
            <a:pPr fontAlgn="base"/>
            <a:endParaRPr lang="en-US" dirty="0"/>
          </a:p>
          <a:p>
            <a:pPr fontAlgn="base"/>
            <a:r>
              <a:rPr lang="en-US" b="1" dirty="0"/>
              <a:t>Legal Reasoning: </a:t>
            </a:r>
            <a:r>
              <a:rPr lang="en-US" dirty="0"/>
              <a:t>The court held that it was a common rule in the common law and it is accepted by majority of the states and Congress that a peace officer can arrest a person for felony or misdemeanor when it takes place in his presence and he can arrest a felon when he has reasonable grounds to believe that the felony took place. </a:t>
            </a:r>
            <a:endParaRPr lang="en-US" dirty="0" smtClean="0"/>
          </a:p>
          <a:p>
            <a:pPr fontAlgn="base"/>
            <a:endParaRPr lang="en-US" dirty="0"/>
          </a:p>
          <a:p>
            <a:pPr fontAlgn="base"/>
            <a:r>
              <a:rPr lang="en-US" dirty="0" smtClean="0"/>
              <a:t>The </a:t>
            </a:r>
            <a:r>
              <a:rPr lang="en-US" dirty="0"/>
              <a:t>court held that it was not ready to restrict this rule </a:t>
            </a:r>
            <a:r>
              <a:rPr lang="en-US" dirty="0" smtClean="0"/>
              <a:t>and </a:t>
            </a:r>
            <a:r>
              <a:rPr lang="en-US" dirty="0"/>
              <a:t>it ruled that the arrest was lawful and the ruling of the lower court was reversed.</a:t>
            </a:r>
          </a:p>
          <a:p>
            <a:pPr marL="114300" indent="0">
              <a:buNone/>
            </a:pP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31</a:t>
            </a:fld>
            <a:endParaRPr lang="en-US"/>
          </a:p>
        </p:txBody>
      </p:sp>
    </p:spTree>
    <p:extLst>
      <p:ext uri="{BB962C8B-B14F-4D97-AF65-F5344CB8AC3E}">
        <p14:creationId xmlns:p14="http://schemas.microsoft.com/office/powerpoint/2010/main" val="2125237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86524" y="4572000"/>
            <a:ext cx="6400800" cy="1752600"/>
          </a:xfrm>
        </p:spPr>
        <p:txBody>
          <a:bodyPr>
            <a:normAutofit/>
          </a:bodyPr>
          <a:lstStyle/>
          <a:p>
            <a:endParaRPr lang="en-US" dirty="0" smtClean="0"/>
          </a:p>
          <a:p>
            <a:endParaRPr lang="en-US" sz="2000" dirty="0"/>
          </a:p>
          <a:p>
            <a:endParaRPr lang="en-US" sz="2000" dirty="0" smtClean="0"/>
          </a:p>
          <a:p>
            <a:r>
              <a:rPr lang="en-US" sz="2000" dirty="0" smtClean="0"/>
              <a:t>Criminal Justice </a:t>
            </a:r>
          </a:p>
        </p:txBody>
      </p:sp>
      <p:sp>
        <p:nvSpPr>
          <p:cNvPr id="2" name="Title 1"/>
          <p:cNvSpPr>
            <a:spLocks noGrp="1"/>
          </p:cNvSpPr>
          <p:nvPr>
            <p:ph type="ctrTitle"/>
          </p:nvPr>
        </p:nvSpPr>
        <p:spPr/>
        <p:txBody>
          <a:bodyPr/>
          <a:lstStyle/>
          <a:p>
            <a:r>
              <a:rPr lang="en-US" sz="6000" u="sng" dirty="0" smtClean="0">
                <a:solidFill>
                  <a:schemeClr val="tx1"/>
                </a:solidFill>
              </a:rPr>
              <a:t>Search &amp; Seizure</a:t>
            </a:r>
            <a:r>
              <a:rPr lang="en-US" sz="4800" u="sng" dirty="0" smtClean="0">
                <a:solidFill>
                  <a:schemeClr val="tx1"/>
                </a:solidFill>
              </a:rPr>
              <a:t/>
            </a:r>
            <a:br>
              <a:rPr lang="en-US" sz="4800" u="sng" dirty="0" smtClean="0">
                <a:solidFill>
                  <a:schemeClr val="tx1"/>
                </a:solidFill>
              </a:rPr>
            </a:br>
            <a:r>
              <a:rPr lang="en-US" sz="4800" dirty="0" smtClean="0">
                <a:solidFill>
                  <a:schemeClr val="tx1"/>
                </a:solidFill>
              </a:rPr>
              <a:t> </a:t>
            </a:r>
            <a:r>
              <a:rPr lang="en-US" dirty="0" smtClean="0">
                <a:solidFill>
                  <a:schemeClr val="tx1"/>
                </a:solidFill>
              </a:rPr>
              <a:t>Court Cases</a:t>
            </a:r>
            <a:endParaRPr lang="en-US"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772758"/>
            <a:ext cx="3411249" cy="25224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3970977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1"/>
                </a:solidFill>
              </a:rPr>
              <a:t>Exclusionary Rule</a:t>
            </a:r>
            <a:endParaRPr lang="en-US" sz="3600" dirty="0">
              <a:solidFill>
                <a:schemeClr val="tx1"/>
              </a:solidFill>
            </a:endParaRPr>
          </a:p>
        </p:txBody>
      </p:sp>
      <p:sp>
        <p:nvSpPr>
          <p:cNvPr id="3" name="Content Placeholder 2"/>
          <p:cNvSpPr>
            <a:spLocks noGrp="1"/>
          </p:cNvSpPr>
          <p:nvPr>
            <p:ph sz="quarter" idx="1"/>
          </p:nvPr>
        </p:nvSpPr>
        <p:spPr/>
        <p:txBody>
          <a:bodyPr/>
          <a:lstStyle/>
          <a:p>
            <a:pPr marL="0" indent="0">
              <a:buNone/>
            </a:pPr>
            <a:r>
              <a:rPr lang="en-US" sz="2400" b="1" dirty="0" smtClean="0"/>
              <a:t>Evidence </a:t>
            </a:r>
            <a:r>
              <a:rPr lang="en-US" sz="2400" b="1" dirty="0"/>
              <a:t>from an unreasonable or illegal search </a:t>
            </a:r>
            <a:r>
              <a:rPr lang="en-US" sz="2400" b="1" dirty="0" smtClean="0"/>
              <a:t>and seizure </a:t>
            </a:r>
            <a:r>
              <a:rPr lang="en-US" sz="2400" b="1" dirty="0"/>
              <a:t>will be deemed</a:t>
            </a:r>
            <a:r>
              <a:rPr lang="en-US" sz="2400" b="1" i="1" dirty="0"/>
              <a:t> inadmissible</a:t>
            </a:r>
            <a:r>
              <a:rPr lang="en-US" sz="2400" b="1" dirty="0"/>
              <a:t> in court</a:t>
            </a:r>
            <a:r>
              <a:rPr lang="en-US" sz="2400" b="1" dirty="0" smtClean="0"/>
              <a:t>.</a:t>
            </a:r>
            <a:endParaRPr lang="en-US" sz="2400" b="1" dirty="0"/>
          </a:p>
          <a:p>
            <a:pPr marL="0" indent="0">
              <a:buNone/>
            </a:pPr>
            <a:endParaRPr lang="en-US" dirty="0" smtClean="0"/>
          </a:p>
          <a:p>
            <a:pPr marL="0" indent="0">
              <a:buNone/>
            </a:pPr>
            <a:r>
              <a:rPr lang="en-US" sz="2400" dirty="0"/>
              <a:t>1)</a:t>
            </a:r>
            <a:r>
              <a:rPr lang="en-US" sz="2400" u="sng" dirty="0"/>
              <a:t> Weeks v. U.S.</a:t>
            </a:r>
            <a:r>
              <a:rPr lang="en-US" sz="2400" dirty="0"/>
              <a:t> (1914) starts the E.R., but only used in Federal cases only.</a:t>
            </a:r>
          </a:p>
          <a:p>
            <a:endParaRPr lang="en-US" sz="2400" dirty="0" smtClean="0"/>
          </a:p>
          <a:p>
            <a:pPr marL="0" indent="0">
              <a:buNone/>
            </a:pPr>
            <a:r>
              <a:rPr lang="en-US" sz="2400" dirty="0" smtClean="0"/>
              <a:t>2</a:t>
            </a:r>
            <a:r>
              <a:rPr lang="en-US" sz="2400" dirty="0"/>
              <a:t>) </a:t>
            </a:r>
            <a:r>
              <a:rPr lang="en-US" sz="2400" u="sng" dirty="0"/>
              <a:t>Wolf v. Colorado</a:t>
            </a:r>
            <a:r>
              <a:rPr lang="en-US" sz="2400" dirty="0"/>
              <a:t> (1949) Supreme Court declined to apply the E.R. to state cases (it was optional)</a:t>
            </a:r>
          </a:p>
          <a:p>
            <a:pPr marL="0" indent="0">
              <a:buNone/>
            </a:pPr>
            <a:endParaRPr lang="en-US" sz="2400" dirty="0" smtClean="0"/>
          </a:p>
          <a:p>
            <a:pPr marL="0" indent="0">
              <a:buNone/>
            </a:pPr>
            <a:r>
              <a:rPr lang="en-US" sz="2400" dirty="0" smtClean="0"/>
              <a:t>3</a:t>
            </a:r>
            <a:r>
              <a:rPr lang="en-US" sz="2400" dirty="0"/>
              <a:t>)</a:t>
            </a:r>
            <a:r>
              <a:rPr lang="en-US" sz="2400" u="sng" dirty="0"/>
              <a:t> </a:t>
            </a:r>
            <a:r>
              <a:rPr lang="en-US" sz="2400" u="sng" dirty="0" err="1"/>
              <a:t>Mapp</a:t>
            </a:r>
            <a:r>
              <a:rPr lang="en-US" sz="2400" u="sng" dirty="0"/>
              <a:t> v. Ohio</a:t>
            </a:r>
            <a:r>
              <a:rPr lang="en-US" sz="2400" dirty="0"/>
              <a:t> (1961) court extended the E.R. to state cases.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4659150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Supreme Court Cases </a:t>
            </a:r>
            <a:endParaRPr lang="en-US" dirty="0">
              <a:solidFill>
                <a:schemeClr val="tx1"/>
              </a:solidFill>
            </a:endParaRPr>
          </a:p>
        </p:txBody>
      </p:sp>
      <p:sp>
        <p:nvSpPr>
          <p:cNvPr id="3" name="Content Placeholder 2"/>
          <p:cNvSpPr>
            <a:spLocks noGrp="1"/>
          </p:cNvSpPr>
          <p:nvPr>
            <p:ph sz="quarter" idx="1"/>
          </p:nvPr>
        </p:nvSpPr>
        <p:spPr/>
        <p:txBody>
          <a:bodyPr/>
          <a:lstStyle/>
          <a:p>
            <a:endParaRPr lang="en-US" u="sng" dirty="0" smtClean="0"/>
          </a:p>
          <a:p>
            <a:r>
              <a:rPr lang="en-US" u="sng" dirty="0" smtClean="0"/>
              <a:t>Coolidge </a:t>
            </a:r>
            <a:r>
              <a:rPr lang="en-US" u="sng" dirty="0"/>
              <a:t>v. New Hampshire</a:t>
            </a:r>
            <a:r>
              <a:rPr lang="en-US" dirty="0"/>
              <a:t> (1971) judges issuing search warrants must be neutral and detached (fair and impartial)</a:t>
            </a:r>
          </a:p>
          <a:p>
            <a:pPr marL="0" indent="0">
              <a:buNone/>
            </a:pPr>
            <a:endParaRPr lang="en-US" dirty="0"/>
          </a:p>
          <a:p>
            <a:pPr marL="0" indent="0">
              <a:buNone/>
            </a:pPr>
            <a:endParaRPr lang="en-US" dirty="0"/>
          </a:p>
          <a:p>
            <a:r>
              <a:rPr lang="en-US" u="sng" dirty="0" err="1"/>
              <a:t>Burdeau</a:t>
            </a:r>
            <a:r>
              <a:rPr lang="en-US" u="sng" dirty="0"/>
              <a:t> v. McDowell</a:t>
            </a:r>
            <a:r>
              <a:rPr lang="en-US" dirty="0"/>
              <a:t> (1921) 4th Amend. Protection against unreasonable search and seizure by</a:t>
            </a:r>
            <a:r>
              <a:rPr lang="en-US" i="1" dirty="0"/>
              <a:t> government agents</a:t>
            </a:r>
            <a:r>
              <a:rPr lang="en-US" dirty="0"/>
              <a:t> </a:t>
            </a:r>
            <a:r>
              <a:rPr lang="en-US" u="sng" dirty="0"/>
              <a:t>not</a:t>
            </a:r>
            <a:r>
              <a:rPr lang="en-US" dirty="0"/>
              <a:t> </a:t>
            </a:r>
            <a:r>
              <a:rPr lang="en-US" i="1" dirty="0"/>
              <a:t>private individuals</a:t>
            </a:r>
            <a:r>
              <a:rPr lang="en-US" dirty="0"/>
              <a:t>.</a:t>
            </a:r>
          </a:p>
          <a:p>
            <a:pPr marL="0" indent="0">
              <a:buNone/>
            </a:pPr>
            <a:endParaRPr lang="en-US" dirty="0"/>
          </a:p>
        </p:txBody>
      </p:sp>
    </p:spTree>
    <p:extLst>
      <p:ext uri="{BB962C8B-B14F-4D97-AF65-F5344CB8AC3E}">
        <p14:creationId xmlns:p14="http://schemas.microsoft.com/office/powerpoint/2010/main" val="1630528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Supreme Court Cases </a:t>
            </a:r>
            <a:endParaRPr lang="en-US" dirty="0"/>
          </a:p>
        </p:txBody>
      </p:sp>
      <p:sp>
        <p:nvSpPr>
          <p:cNvPr id="3" name="Content Placeholder 2"/>
          <p:cNvSpPr>
            <a:spLocks noGrp="1"/>
          </p:cNvSpPr>
          <p:nvPr>
            <p:ph sz="quarter" idx="1"/>
          </p:nvPr>
        </p:nvSpPr>
        <p:spPr/>
        <p:txBody>
          <a:bodyPr/>
          <a:lstStyle/>
          <a:p>
            <a:r>
              <a:rPr lang="en-US" u="sng" dirty="0" err="1"/>
              <a:t>Nathanson</a:t>
            </a:r>
            <a:r>
              <a:rPr lang="en-US" u="sng" dirty="0"/>
              <a:t> v. United States</a:t>
            </a:r>
            <a:r>
              <a:rPr lang="en-US" dirty="0"/>
              <a:t> (1933) established probable cause as a necessary requirement for a search warrant.</a:t>
            </a:r>
          </a:p>
          <a:p>
            <a:pPr marL="0" indent="0">
              <a:buNone/>
            </a:pPr>
            <a:endParaRPr lang="en-US" dirty="0"/>
          </a:p>
          <a:p>
            <a:r>
              <a:rPr lang="en-US" u="sng" dirty="0"/>
              <a:t>Franks v. Delaware</a:t>
            </a:r>
            <a:r>
              <a:rPr lang="en-US" dirty="0"/>
              <a:t> (1978) a warrant would be null and void if police lied to establish probable cause.</a:t>
            </a:r>
          </a:p>
          <a:p>
            <a:pPr marL="0" indent="0">
              <a:buNone/>
            </a:pPr>
            <a:endParaRPr lang="en-US" dirty="0"/>
          </a:p>
          <a:p>
            <a:r>
              <a:rPr lang="en-US" u="sng" dirty="0"/>
              <a:t>United States v. Matlock</a:t>
            </a:r>
            <a:r>
              <a:rPr lang="en-US" dirty="0"/>
              <a:t> (1974) consent can be given by someone who has</a:t>
            </a:r>
            <a:r>
              <a:rPr lang="en-US" i="1" dirty="0"/>
              <a:t> shared ownership</a:t>
            </a:r>
            <a:r>
              <a:rPr lang="en-US" dirty="0"/>
              <a:t>.</a:t>
            </a:r>
          </a:p>
          <a:p>
            <a:endParaRPr lang="en-US" dirty="0"/>
          </a:p>
        </p:txBody>
      </p:sp>
    </p:spTree>
    <p:extLst>
      <p:ext uri="{BB962C8B-B14F-4D97-AF65-F5344CB8AC3E}">
        <p14:creationId xmlns:p14="http://schemas.microsoft.com/office/powerpoint/2010/main" val="28861641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Supreme Court Cases </a:t>
            </a:r>
            <a:endParaRPr lang="en-US" dirty="0"/>
          </a:p>
        </p:txBody>
      </p:sp>
      <p:sp>
        <p:nvSpPr>
          <p:cNvPr id="3" name="Content Placeholder 2"/>
          <p:cNvSpPr>
            <a:spLocks noGrp="1"/>
          </p:cNvSpPr>
          <p:nvPr>
            <p:ph sz="quarter" idx="1"/>
          </p:nvPr>
        </p:nvSpPr>
        <p:spPr/>
        <p:txBody>
          <a:bodyPr>
            <a:normAutofit fontScale="92500" lnSpcReduction="20000"/>
          </a:bodyPr>
          <a:lstStyle/>
          <a:p>
            <a:pPr marL="0" indent="0">
              <a:buNone/>
            </a:pPr>
            <a:endParaRPr lang="en-US" dirty="0"/>
          </a:p>
          <a:p>
            <a:r>
              <a:rPr lang="en-US" u="sng" dirty="0"/>
              <a:t>Boyd v. U.S.</a:t>
            </a:r>
            <a:r>
              <a:rPr lang="en-US" dirty="0"/>
              <a:t> (1886) 4th amend. applies to subpoenas as well as searches if they force a person to incriminate themselves.</a:t>
            </a:r>
          </a:p>
          <a:p>
            <a:pPr marL="0" indent="0">
              <a:buNone/>
            </a:pPr>
            <a:r>
              <a:rPr lang="en-US" dirty="0"/>
              <a:t> </a:t>
            </a:r>
          </a:p>
          <a:p>
            <a:r>
              <a:rPr lang="en-US" u="sng" dirty="0"/>
              <a:t>U.S. v. Watson</a:t>
            </a:r>
            <a:r>
              <a:rPr lang="en-US" dirty="0"/>
              <a:t> (1976) warrantless arrest of a suspect in a public place based on probable cause.</a:t>
            </a:r>
          </a:p>
          <a:p>
            <a:pPr marL="0" indent="0">
              <a:buNone/>
            </a:pPr>
            <a:r>
              <a:rPr lang="en-US" dirty="0"/>
              <a:t> </a:t>
            </a:r>
          </a:p>
          <a:p>
            <a:r>
              <a:rPr lang="en-US" u="sng" dirty="0" err="1"/>
              <a:t>Agnello</a:t>
            </a:r>
            <a:r>
              <a:rPr lang="en-US" u="sng" dirty="0"/>
              <a:t> v. U.S.</a:t>
            </a:r>
            <a:r>
              <a:rPr lang="en-US" dirty="0"/>
              <a:t> (1925) starts “search incident to arrest.”</a:t>
            </a:r>
          </a:p>
          <a:p>
            <a:pPr marL="0" indent="0">
              <a:buNone/>
            </a:pPr>
            <a:r>
              <a:rPr lang="en-US" dirty="0"/>
              <a:t> </a:t>
            </a:r>
          </a:p>
          <a:p>
            <a:r>
              <a:rPr lang="en-US" u="sng" dirty="0" err="1"/>
              <a:t>Chimel</a:t>
            </a:r>
            <a:r>
              <a:rPr lang="en-US" u="sng" dirty="0"/>
              <a:t> v. California</a:t>
            </a:r>
            <a:r>
              <a:rPr lang="en-US" dirty="0"/>
              <a:t> (1969) search incident to arrest is limited to the immediate area only</a:t>
            </a:r>
            <a:r>
              <a:rPr lang="en-US" dirty="0" smtClean="0"/>
              <a:t>.</a:t>
            </a:r>
            <a:endParaRPr lang="en-US" dirty="0"/>
          </a:p>
        </p:txBody>
      </p:sp>
    </p:spTree>
    <p:extLst>
      <p:ext uri="{BB962C8B-B14F-4D97-AF65-F5344CB8AC3E}">
        <p14:creationId xmlns:p14="http://schemas.microsoft.com/office/powerpoint/2010/main" val="6824924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Supreme Court Cases </a:t>
            </a:r>
            <a:endParaRPr lang="en-US" dirty="0"/>
          </a:p>
        </p:txBody>
      </p:sp>
      <p:sp>
        <p:nvSpPr>
          <p:cNvPr id="3" name="Content Placeholder 2"/>
          <p:cNvSpPr>
            <a:spLocks noGrp="1"/>
          </p:cNvSpPr>
          <p:nvPr>
            <p:ph sz="quarter" idx="1"/>
          </p:nvPr>
        </p:nvSpPr>
        <p:spPr/>
        <p:txBody>
          <a:bodyPr/>
          <a:lstStyle/>
          <a:p>
            <a:r>
              <a:rPr lang="en-US" u="sng" dirty="0"/>
              <a:t>Terry v. Ohio</a:t>
            </a:r>
            <a:r>
              <a:rPr lang="en-US" dirty="0"/>
              <a:t> (1968) “stop and frisk” is legal when police have suspicion that a suspect has a weapon.</a:t>
            </a:r>
          </a:p>
          <a:p>
            <a:pPr marL="0" indent="0">
              <a:buNone/>
            </a:pPr>
            <a:endParaRPr lang="en-US" dirty="0"/>
          </a:p>
          <a:p>
            <a:r>
              <a:rPr lang="en-US" u="sng" dirty="0"/>
              <a:t>Carroll v. U.S.</a:t>
            </a:r>
            <a:r>
              <a:rPr lang="en-US" dirty="0"/>
              <a:t> (1925) upheld warrantless search on an automobile when there is probable cause.</a:t>
            </a:r>
          </a:p>
          <a:p>
            <a:pPr marL="0" indent="0">
              <a:buNone/>
            </a:pPr>
            <a:endParaRPr lang="en-US" dirty="0"/>
          </a:p>
          <a:p>
            <a:r>
              <a:rPr lang="en-US" u="sng" dirty="0" err="1"/>
              <a:t>Rakas</a:t>
            </a:r>
            <a:r>
              <a:rPr lang="en-US" u="sng" dirty="0"/>
              <a:t> v. Illinois</a:t>
            </a:r>
            <a:r>
              <a:rPr lang="en-US" dirty="0"/>
              <a:t> (1978) passengers do not have right to challenge the warrantless search of the car in which they are riding or the seizure of evidence.</a:t>
            </a:r>
          </a:p>
          <a:p>
            <a:pPr marL="0" indent="0">
              <a:buNone/>
            </a:pPr>
            <a:endParaRPr lang="en-US" dirty="0"/>
          </a:p>
        </p:txBody>
      </p:sp>
    </p:spTree>
    <p:extLst>
      <p:ext uri="{BB962C8B-B14F-4D97-AF65-F5344CB8AC3E}">
        <p14:creationId xmlns:p14="http://schemas.microsoft.com/office/powerpoint/2010/main" val="14371444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Supreme Court Cases </a:t>
            </a:r>
            <a:endParaRPr lang="en-US" dirty="0"/>
          </a:p>
        </p:txBody>
      </p:sp>
      <p:sp>
        <p:nvSpPr>
          <p:cNvPr id="3" name="Content Placeholder 2"/>
          <p:cNvSpPr>
            <a:spLocks noGrp="1"/>
          </p:cNvSpPr>
          <p:nvPr>
            <p:ph sz="quarter" idx="1"/>
          </p:nvPr>
        </p:nvSpPr>
        <p:spPr/>
        <p:txBody>
          <a:bodyPr/>
          <a:lstStyle/>
          <a:p>
            <a:r>
              <a:rPr lang="en-US" u="sng" dirty="0" err="1"/>
              <a:t>Rochin</a:t>
            </a:r>
            <a:r>
              <a:rPr lang="en-US" u="sng" dirty="0"/>
              <a:t> v. California</a:t>
            </a:r>
            <a:r>
              <a:rPr lang="en-US" dirty="0"/>
              <a:t> (1952) gross invasion of privacy when police pumped out suspect’s stomach to recover and seize evidence.</a:t>
            </a:r>
          </a:p>
          <a:p>
            <a:pPr marL="0" indent="0">
              <a:buNone/>
            </a:pPr>
            <a:endParaRPr lang="en-US" dirty="0"/>
          </a:p>
          <a:p>
            <a:r>
              <a:rPr lang="en-US" u="sng" dirty="0"/>
              <a:t>Silver Platter Doctrine</a:t>
            </a:r>
            <a:r>
              <a:rPr lang="en-US" dirty="0"/>
              <a:t>: federal prosecutors could use evidence obtained by state agents through an unreasonable search if done without their participation; it was abolished in 1960.</a:t>
            </a:r>
          </a:p>
          <a:p>
            <a:endParaRPr lang="en-US" dirty="0"/>
          </a:p>
        </p:txBody>
      </p:sp>
    </p:spTree>
    <p:extLst>
      <p:ext uri="{BB962C8B-B14F-4D97-AF65-F5344CB8AC3E}">
        <p14:creationId xmlns:p14="http://schemas.microsoft.com/office/powerpoint/2010/main" val="28306320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smtClean="0">
                <a:ea typeface="+mj-ea"/>
              </a:rPr>
              <a:t>Criminal Procedure</a:t>
            </a:r>
          </a:p>
        </p:txBody>
      </p:sp>
      <p:sp>
        <p:nvSpPr>
          <p:cNvPr id="33795" name="Rectangle 3"/>
          <p:cNvSpPr>
            <a:spLocks noGrp="1" noChangeArrowheads="1"/>
          </p:cNvSpPr>
          <p:nvPr>
            <p:ph type="body" idx="1"/>
          </p:nvPr>
        </p:nvSpPr>
        <p:spPr>
          <a:xfrm>
            <a:off x="1066800" y="2362200"/>
            <a:ext cx="7620000" cy="3505200"/>
          </a:xfrm>
        </p:spPr>
        <p:txBody>
          <a:bodyPr/>
          <a:lstStyle/>
          <a:p>
            <a:pPr eaLnBrk="1" hangingPunct="1">
              <a:defRPr/>
            </a:pPr>
            <a:r>
              <a:rPr lang="en-US" sz="2800" smtClean="0">
                <a:ea typeface="+mn-ea"/>
              </a:rPr>
              <a:t>With a warrant</a:t>
            </a:r>
          </a:p>
          <a:p>
            <a:pPr eaLnBrk="1" hangingPunct="1">
              <a:defRPr/>
            </a:pPr>
            <a:r>
              <a:rPr lang="en-US" sz="2800" smtClean="0">
                <a:ea typeface="+mn-ea"/>
              </a:rPr>
              <a:t>If the officer has probable cause </a:t>
            </a:r>
          </a:p>
          <a:p>
            <a:pPr eaLnBrk="1" hangingPunct="1">
              <a:defRPr/>
            </a:pPr>
            <a:r>
              <a:rPr lang="en-US" sz="2800" smtClean="0">
                <a:ea typeface="+mn-ea"/>
              </a:rPr>
              <a:t>If misdemeanors occur in the presence of an officer, they may arrest</a:t>
            </a:r>
          </a:p>
          <a:p>
            <a:pPr eaLnBrk="1" hangingPunct="1">
              <a:defRPr/>
            </a:pPr>
            <a:r>
              <a:rPr lang="en-US" sz="2800" smtClean="0">
                <a:ea typeface="+mn-ea"/>
              </a:rPr>
              <a:t>If felonies occur in the presence of an officer or outside of a private dwelling, they may arrest</a:t>
            </a:r>
          </a:p>
        </p:txBody>
      </p:sp>
      <p:sp>
        <p:nvSpPr>
          <p:cNvPr id="33796" name="Text Box 4"/>
          <p:cNvSpPr txBox="1">
            <a:spLocks noChangeArrowheads="1"/>
          </p:cNvSpPr>
          <p:nvPr/>
        </p:nvSpPr>
        <p:spPr bwMode="auto">
          <a:xfrm>
            <a:off x="1143000" y="1828800"/>
            <a:ext cx="4970463"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fontAlgn="base">
              <a:spcBef>
                <a:spcPct val="50000"/>
              </a:spcBef>
              <a:spcAft>
                <a:spcPct val="0"/>
              </a:spcAft>
              <a:defRPr/>
            </a:pPr>
            <a:r>
              <a:rPr lang="en-US" sz="3200" b="1">
                <a:solidFill>
                  <a:srgbClr val="000000"/>
                </a:solidFill>
              </a:rPr>
              <a:t>When an officer may arrest</a:t>
            </a:r>
          </a:p>
        </p:txBody>
      </p:sp>
    </p:spTree>
    <p:extLst>
      <p:ext uri="{BB962C8B-B14F-4D97-AF65-F5344CB8AC3E}">
        <p14:creationId xmlns:p14="http://schemas.microsoft.com/office/powerpoint/2010/main" val="3960131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7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37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Riley v. </a:t>
            </a:r>
            <a:r>
              <a:rPr lang="en-US" dirty="0" smtClean="0"/>
              <a:t>California (2014)</a:t>
            </a:r>
            <a:endParaRPr lang="en-US" dirty="0"/>
          </a:p>
        </p:txBody>
      </p:sp>
      <p:sp>
        <p:nvSpPr>
          <p:cNvPr id="3" name="Content Placeholder 2"/>
          <p:cNvSpPr>
            <a:spLocks noGrp="1"/>
          </p:cNvSpPr>
          <p:nvPr>
            <p:ph idx="1"/>
          </p:nvPr>
        </p:nvSpPr>
        <p:spPr/>
        <p:txBody>
          <a:bodyPr>
            <a:normAutofit/>
          </a:bodyPr>
          <a:lstStyle/>
          <a:p>
            <a:pPr marL="114300" indent="0">
              <a:buNone/>
            </a:pPr>
            <a:r>
              <a:rPr lang="en-US" dirty="0" smtClean="0"/>
              <a:t>A </a:t>
            </a:r>
            <a:r>
              <a:rPr lang="en-US" dirty="0"/>
              <a:t>unanimous Supreme Court sets out Fourth Amendment for digital </a:t>
            </a:r>
            <a:r>
              <a:rPr lang="en-US" dirty="0" smtClean="0"/>
              <a:t>age:</a:t>
            </a:r>
          </a:p>
          <a:p>
            <a:pPr marL="114300" indent="0">
              <a:buNone/>
            </a:pPr>
            <a:endParaRPr lang="en-US" dirty="0"/>
          </a:p>
          <a:p>
            <a:r>
              <a:rPr lang="en-US" dirty="0" smtClean="0"/>
              <a:t>“Cell </a:t>
            </a:r>
            <a:r>
              <a:rPr lang="en-US" dirty="0"/>
              <a:t>phones differ in both a quantitative and a qualitative sense from other objects that might be kept on an arrestee’s person.” </a:t>
            </a:r>
            <a:endParaRPr lang="en-US" dirty="0" smtClean="0"/>
          </a:p>
          <a:p>
            <a:pPr marL="114300" indent="0">
              <a:buNone/>
            </a:pPr>
            <a:endParaRPr lang="en-US" dirty="0" smtClean="0"/>
          </a:p>
          <a:p>
            <a:r>
              <a:rPr lang="en-US" dirty="0" smtClean="0"/>
              <a:t> </a:t>
            </a:r>
            <a:r>
              <a:rPr lang="en-US" dirty="0"/>
              <a:t>“get a warrant” before searching a cell phone seized </a:t>
            </a:r>
            <a:r>
              <a:rPr lang="en-US" b="1" i="1" dirty="0"/>
              <a:t>after</a:t>
            </a:r>
            <a:r>
              <a:rPr lang="en-US" dirty="0"/>
              <a:t> an </a:t>
            </a:r>
            <a:r>
              <a:rPr lang="en-US" dirty="0" smtClean="0"/>
              <a:t>arrest (SITA). </a:t>
            </a:r>
          </a:p>
          <a:p>
            <a:endParaRPr lang="en-US" dirty="0"/>
          </a:p>
          <a:p>
            <a:endParaRPr lang="en-US" dirty="0" smtClean="0"/>
          </a:p>
          <a:p>
            <a:pPr marL="114300" indent="0">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28301438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mtClean="0">
                <a:ea typeface="+mj-ea"/>
              </a:rPr>
              <a:t>Criminal Procedure</a:t>
            </a:r>
          </a:p>
        </p:txBody>
      </p:sp>
      <p:sp>
        <p:nvSpPr>
          <p:cNvPr id="35843" name="Rectangle 3"/>
          <p:cNvSpPr>
            <a:spLocks noGrp="1" noChangeArrowheads="1"/>
          </p:cNvSpPr>
          <p:nvPr>
            <p:ph type="body" idx="1"/>
          </p:nvPr>
        </p:nvSpPr>
        <p:spPr>
          <a:xfrm>
            <a:off x="1066800" y="2362200"/>
            <a:ext cx="7620000" cy="3505200"/>
          </a:xfrm>
        </p:spPr>
        <p:txBody>
          <a:bodyPr/>
          <a:lstStyle/>
          <a:p>
            <a:pPr eaLnBrk="1" hangingPunct="1"/>
            <a:r>
              <a:rPr lang="en-US" altLang="en-US" sz="2800" smtClean="0"/>
              <a:t>May ask questions of anyone in public -- not an arrest or seizure</a:t>
            </a:r>
          </a:p>
          <a:p>
            <a:pPr lvl="1" eaLnBrk="1" hangingPunct="1"/>
            <a:r>
              <a:rPr lang="en-US" altLang="en-US" sz="2400" smtClean="0"/>
              <a:t>citizens may ignore or walk away -- does not constitute probable cause</a:t>
            </a:r>
          </a:p>
          <a:p>
            <a:pPr eaLnBrk="1" hangingPunct="1"/>
            <a:r>
              <a:rPr lang="ja-JP" altLang="en-US" sz="2800" smtClean="0">
                <a:latin typeface="Arial" pitchFamily="34" charset="0"/>
              </a:rPr>
              <a:t>“</a:t>
            </a:r>
            <a:r>
              <a:rPr lang="en-US" altLang="ja-JP" sz="2800" smtClean="0"/>
              <a:t>Seizure tantamount of arrest</a:t>
            </a:r>
            <a:r>
              <a:rPr lang="ja-JP" altLang="en-US" sz="2800" smtClean="0">
                <a:latin typeface="Arial" pitchFamily="34" charset="0"/>
              </a:rPr>
              <a:t>”</a:t>
            </a:r>
            <a:r>
              <a:rPr lang="en-US" altLang="ja-JP" sz="2800" smtClean="0"/>
              <a:t> requires more than mere suspicion, but not probable cause</a:t>
            </a:r>
          </a:p>
          <a:p>
            <a:pPr lvl="1" eaLnBrk="1" hangingPunct="1"/>
            <a:r>
              <a:rPr lang="en-US" altLang="en-US" sz="2400" smtClean="0"/>
              <a:t>traffic stops</a:t>
            </a:r>
          </a:p>
          <a:p>
            <a:pPr lvl="1" eaLnBrk="1" hangingPunct="1"/>
            <a:r>
              <a:rPr lang="en-US" altLang="en-US" sz="2400" smtClean="0"/>
              <a:t>border searchers for drug couriers</a:t>
            </a:r>
          </a:p>
          <a:p>
            <a:pPr lvl="1" eaLnBrk="1" hangingPunct="1"/>
            <a:r>
              <a:rPr lang="en-US" altLang="en-US" sz="2400" smtClean="0"/>
              <a:t>stop and frisks on street </a:t>
            </a:r>
          </a:p>
        </p:txBody>
      </p:sp>
      <p:sp>
        <p:nvSpPr>
          <p:cNvPr id="35844" name="Text Box 4"/>
          <p:cNvSpPr txBox="1">
            <a:spLocks noChangeArrowheads="1"/>
          </p:cNvSpPr>
          <p:nvPr/>
        </p:nvSpPr>
        <p:spPr bwMode="auto">
          <a:xfrm>
            <a:off x="1143000" y="1828800"/>
            <a:ext cx="3211513"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fontAlgn="base">
              <a:spcBef>
                <a:spcPct val="50000"/>
              </a:spcBef>
              <a:spcAft>
                <a:spcPct val="0"/>
              </a:spcAft>
              <a:defRPr/>
            </a:pPr>
            <a:r>
              <a:rPr lang="en-US" sz="3200" b="1">
                <a:solidFill>
                  <a:srgbClr val="000000"/>
                </a:solidFill>
              </a:rPr>
              <a:t>Types of Seizures</a:t>
            </a:r>
          </a:p>
        </p:txBody>
      </p:sp>
    </p:spTree>
    <p:extLst>
      <p:ext uri="{BB962C8B-B14F-4D97-AF65-F5344CB8AC3E}">
        <p14:creationId xmlns:p14="http://schemas.microsoft.com/office/powerpoint/2010/main" val="1227904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58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58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58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584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58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mtClean="0">
                <a:ea typeface="+mj-ea"/>
              </a:rPr>
              <a:t>Criminal Procedure</a:t>
            </a:r>
          </a:p>
        </p:txBody>
      </p:sp>
      <p:sp>
        <p:nvSpPr>
          <p:cNvPr id="36867" name="Rectangle 3"/>
          <p:cNvSpPr>
            <a:spLocks noGrp="1" noChangeArrowheads="1"/>
          </p:cNvSpPr>
          <p:nvPr>
            <p:ph type="body" idx="1"/>
          </p:nvPr>
        </p:nvSpPr>
        <p:spPr>
          <a:xfrm>
            <a:off x="1066800" y="2362200"/>
            <a:ext cx="8077200" cy="3505200"/>
          </a:xfrm>
        </p:spPr>
        <p:txBody>
          <a:bodyPr/>
          <a:lstStyle/>
          <a:p>
            <a:pPr eaLnBrk="1" hangingPunct="1">
              <a:defRPr/>
            </a:pPr>
            <a:r>
              <a:rPr lang="en-US" sz="2800" i="1" smtClean="0">
                <a:ea typeface="+mn-ea"/>
              </a:rPr>
              <a:t>Terry v. Ohio</a:t>
            </a:r>
            <a:r>
              <a:rPr lang="en-US" sz="2800" smtClean="0">
                <a:ea typeface="+mn-ea"/>
              </a:rPr>
              <a:t> (1968)</a:t>
            </a:r>
          </a:p>
          <a:p>
            <a:pPr eaLnBrk="1" hangingPunct="1">
              <a:defRPr/>
            </a:pPr>
            <a:r>
              <a:rPr lang="en-US" sz="2800" smtClean="0">
                <a:ea typeface="+mn-ea"/>
              </a:rPr>
              <a:t>Require reasonable suspicion based on experience </a:t>
            </a:r>
          </a:p>
          <a:p>
            <a:pPr eaLnBrk="1" hangingPunct="1">
              <a:defRPr/>
            </a:pPr>
            <a:r>
              <a:rPr lang="en-US" sz="2800" smtClean="0">
                <a:ea typeface="+mn-ea"/>
              </a:rPr>
              <a:t>The stop: must be temporary and no longer than necessary under the circumstances </a:t>
            </a:r>
          </a:p>
          <a:p>
            <a:pPr lvl="1" eaLnBrk="1" hangingPunct="1">
              <a:defRPr/>
            </a:pPr>
            <a:r>
              <a:rPr lang="en-US" sz="2400" smtClean="0">
                <a:ea typeface="+mn-ea"/>
              </a:rPr>
              <a:t>may ask questions to dispel suspicions and alleviate fears</a:t>
            </a:r>
          </a:p>
          <a:p>
            <a:pPr eaLnBrk="1" hangingPunct="1">
              <a:defRPr/>
            </a:pPr>
            <a:r>
              <a:rPr lang="en-US" sz="2800" smtClean="0">
                <a:ea typeface="+mn-ea"/>
              </a:rPr>
              <a:t>The frisk: if the stop does not allay officer fears</a:t>
            </a:r>
          </a:p>
          <a:p>
            <a:pPr lvl="1" eaLnBrk="1" hangingPunct="1">
              <a:defRPr/>
            </a:pPr>
            <a:r>
              <a:rPr lang="en-US" sz="2400" smtClean="0">
                <a:ea typeface="+mn-ea"/>
              </a:rPr>
              <a:t>pat-down of outer clothing</a:t>
            </a:r>
          </a:p>
          <a:p>
            <a:pPr lvl="1" eaLnBrk="1" hangingPunct="1">
              <a:defRPr/>
            </a:pPr>
            <a:r>
              <a:rPr lang="en-US" sz="2400" smtClean="0">
                <a:ea typeface="+mn-ea"/>
              </a:rPr>
              <a:t>may not manipulate items they feel in order to discern what they are</a:t>
            </a:r>
            <a:endParaRPr lang="en-US" sz="2400" i="1" smtClean="0">
              <a:ea typeface="+mn-ea"/>
            </a:endParaRPr>
          </a:p>
        </p:txBody>
      </p:sp>
      <p:sp>
        <p:nvSpPr>
          <p:cNvPr id="36868" name="Text Box 4"/>
          <p:cNvSpPr txBox="1">
            <a:spLocks noChangeArrowheads="1"/>
          </p:cNvSpPr>
          <p:nvPr/>
        </p:nvSpPr>
        <p:spPr bwMode="auto">
          <a:xfrm>
            <a:off x="1143000" y="1828800"/>
            <a:ext cx="27559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fontAlgn="base">
              <a:spcBef>
                <a:spcPct val="50000"/>
              </a:spcBef>
              <a:spcAft>
                <a:spcPct val="0"/>
              </a:spcAft>
              <a:defRPr/>
            </a:pPr>
            <a:r>
              <a:rPr lang="en-US" sz="3200" b="1">
                <a:solidFill>
                  <a:srgbClr val="000000"/>
                </a:solidFill>
              </a:rPr>
              <a:t>Stop and Frisk</a:t>
            </a:r>
          </a:p>
        </p:txBody>
      </p:sp>
    </p:spTree>
    <p:extLst>
      <p:ext uri="{BB962C8B-B14F-4D97-AF65-F5344CB8AC3E}">
        <p14:creationId xmlns:p14="http://schemas.microsoft.com/office/powerpoint/2010/main" val="2878792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86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686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686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686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6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smtClean="0">
                <a:ea typeface="+mj-ea"/>
              </a:rPr>
              <a:t>Criminal Procedure</a:t>
            </a:r>
          </a:p>
        </p:txBody>
      </p:sp>
      <p:sp>
        <p:nvSpPr>
          <p:cNvPr id="37891" name="Rectangle 3"/>
          <p:cNvSpPr>
            <a:spLocks noGrp="1" noChangeArrowheads="1"/>
          </p:cNvSpPr>
          <p:nvPr>
            <p:ph type="body" idx="1"/>
          </p:nvPr>
        </p:nvSpPr>
        <p:spPr>
          <a:xfrm>
            <a:off x="1066800" y="2362200"/>
            <a:ext cx="7620000" cy="3505200"/>
          </a:xfrm>
        </p:spPr>
        <p:txBody>
          <a:bodyPr/>
          <a:lstStyle/>
          <a:p>
            <a:pPr eaLnBrk="1" hangingPunct="1">
              <a:lnSpc>
                <a:spcPct val="90000"/>
              </a:lnSpc>
              <a:defRPr/>
            </a:pPr>
            <a:r>
              <a:rPr lang="en-US" sz="2400" smtClean="0">
                <a:ea typeface="+mn-ea"/>
              </a:rPr>
              <a:t>Seizure occurs whenever a vehicle is stopped (</a:t>
            </a:r>
            <a:r>
              <a:rPr lang="en-US" sz="2400" i="1" smtClean="0">
                <a:ea typeface="+mn-ea"/>
              </a:rPr>
              <a:t>Delaware v. Prouse </a:t>
            </a:r>
            <a:r>
              <a:rPr lang="en-US" sz="2400" smtClean="0">
                <a:ea typeface="+mn-ea"/>
              </a:rPr>
              <a:t>1979)</a:t>
            </a:r>
          </a:p>
          <a:p>
            <a:pPr eaLnBrk="1" hangingPunct="1">
              <a:lnSpc>
                <a:spcPct val="90000"/>
              </a:lnSpc>
              <a:defRPr/>
            </a:pPr>
            <a:r>
              <a:rPr lang="en-US" sz="2400" smtClean="0">
                <a:ea typeface="+mn-ea"/>
              </a:rPr>
              <a:t>Must have at least reasonable suspicion </a:t>
            </a:r>
          </a:p>
          <a:p>
            <a:pPr lvl="1" eaLnBrk="1" hangingPunct="1">
              <a:lnSpc>
                <a:spcPct val="90000"/>
              </a:lnSpc>
              <a:defRPr/>
            </a:pPr>
            <a:r>
              <a:rPr lang="en-US" sz="2000" smtClean="0">
                <a:ea typeface="+mn-ea"/>
              </a:rPr>
              <a:t>except certain roadblocks </a:t>
            </a:r>
          </a:p>
          <a:p>
            <a:pPr eaLnBrk="1" hangingPunct="1">
              <a:lnSpc>
                <a:spcPct val="90000"/>
              </a:lnSpc>
              <a:defRPr/>
            </a:pPr>
            <a:r>
              <a:rPr lang="en-US" sz="2400" smtClean="0">
                <a:ea typeface="+mn-ea"/>
              </a:rPr>
              <a:t>May ask the driver and passengers to exit and frisk (</a:t>
            </a:r>
            <a:r>
              <a:rPr lang="en-US" sz="2400" i="1" smtClean="0">
                <a:ea typeface="+mn-ea"/>
              </a:rPr>
              <a:t>Pennsylvania v. Mimms </a:t>
            </a:r>
            <a:r>
              <a:rPr lang="en-US" sz="2400" smtClean="0">
                <a:ea typeface="+mn-ea"/>
              </a:rPr>
              <a:t>1977)</a:t>
            </a:r>
          </a:p>
          <a:p>
            <a:pPr eaLnBrk="1" hangingPunct="1">
              <a:lnSpc>
                <a:spcPct val="90000"/>
              </a:lnSpc>
              <a:defRPr/>
            </a:pPr>
            <a:r>
              <a:rPr lang="en-US" sz="2400" smtClean="0">
                <a:ea typeface="+mn-ea"/>
              </a:rPr>
              <a:t>May request documentation, VIN, and ask other questions</a:t>
            </a:r>
          </a:p>
          <a:p>
            <a:pPr eaLnBrk="1" hangingPunct="1">
              <a:lnSpc>
                <a:spcPct val="90000"/>
              </a:lnSpc>
              <a:defRPr/>
            </a:pPr>
            <a:r>
              <a:rPr lang="en-US" sz="2400" smtClean="0">
                <a:ea typeface="+mn-ea"/>
              </a:rPr>
              <a:t>May seek consent searches </a:t>
            </a:r>
          </a:p>
        </p:txBody>
      </p:sp>
      <p:sp>
        <p:nvSpPr>
          <p:cNvPr id="37892" name="Text Box 4"/>
          <p:cNvSpPr txBox="1">
            <a:spLocks noChangeArrowheads="1"/>
          </p:cNvSpPr>
          <p:nvPr/>
        </p:nvSpPr>
        <p:spPr bwMode="auto">
          <a:xfrm>
            <a:off x="1143000" y="1828800"/>
            <a:ext cx="252095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fontAlgn="base">
              <a:spcBef>
                <a:spcPct val="50000"/>
              </a:spcBef>
              <a:spcAft>
                <a:spcPct val="0"/>
              </a:spcAft>
              <a:defRPr/>
            </a:pPr>
            <a:r>
              <a:rPr lang="en-US" sz="3200" b="1">
                <a:solidFill>
                  <a:srgbClr val="000000"/>
                </a:solidFill>
              </a:rPr>
              <a:t>Vehicle Stops</a:t>
            </a:r>
          </a:p>
        </p:txBody>
      </p:sp>
    </p:spTree>
    <p:extLst>
      <p:ext uri="{BB962C8B-B14F-4D97-AF65-F5344CB8AC3E}">
        <p14:creationId xmlns:p14="http://schemas.microsoft.com/office/powerpoint/2010/main" val="945076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789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7891">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7891">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7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smtClean="0">
                <a:ea typeface="+mj-ea"/>
              </a:rPr>
              <a:t>Criminal Procedure</a:t>
            </a:r>
          </a:p>
        </p:txBody>
      </p:sp>
      <p:sp>
        <p:nvSpPr>
          <p:cNvPr id="47107" name="Rectangle 3"/>
          <p:cNvSpPr>
            <a:spLocks noGrp="1" noChangeArrowheads="1"/>
          </p:cNvSpPr>
          <p:nvPr>
            <p:ph type="body" idx="1"/>
          </p:nvPr>
        </p:nvSpPr>
        <p:spPr>
          <a:xfrm>
            <a:off x="1066800" y="2362200"/>
            <a:ext cx="7620000" cy="3505200"/>
          </a:xfrm>
        </p:spPr>
        <p:txBody>
          <a:bodyPr/>
          <a:lstStyle/>
          <a:p>
            <a:pPr eaLnBrk="1" hangingPunct="1">
              <a:defRPr/>
            </a:pPr>
            <a:r>
              <a:rPr lang="en-US" sz="2400" smtClean="0">
                <a:ea typeface="+mn-ea"/>
              </a:rPr>
              <a:t>Routine traffic stops</a:t>
            </a:r>
          </a:p>
          <a:p>
            <a:pPr eaLnBrk="1" hangingPunct="1">
              <a:defRPr/>
            </a:pPr>
            <a:r>
              <a:rPr lang="en-US" sz="2400" smtClean="0">
                <a:ea typeface="+mn-ea"/>
              </a:rPr>
              <a:t>Sobriety check points</a:t>
            </a:r>
          </a:p>
          <a:p>
            <a:pPr eaLnBrk="1" hangingPunct="1">
              <a:defRPr/>
            </a:pPr>
            <a:r>
              <a:rPr lang="en-US" sz="2400" smtClean="0">
                <a:ea typeface="+mn-ea"/>
              </a:rPr>
              <a:t>Conversations between two officers in vicinity of suspect</a:t>
            </a:r>
          </a:p>
          <a:p>
            <a:pPr eaLnBrk="1" hangingPunct="1">
              <a:defRPr/>
            </a:pPr>
            <a:r>
              <a:rPr lang="en-US" sz="2400" smtClean="0">
                <a:ea typeface="+mn-ea"/>
              </a:rPr>
              <a:t>Voluntary statements without prompting</a:t>
            </a:r>
          </a:p>
          <a:p>
            <a:pPr eaLnBrk="1" hangingPunct="1">
              <a:defRPr/>
            </a:pPr>
            <a:r>
              <a:rPr lang="en-US" sz="2400" smtClean="0">
                <a:ea typeface="+mn-ea"/>
              </a:rPr>
              <a:t>Routine questioning of persons at a crime scene</a:t>
            </a:r>
          </a:p>
          <a:p>
            <a:pPr eaLnBrk="1" hangingPunct="1">
              <a:defRPr/>
            </a:pPr>
            <a:r>
              <a:rPr lang="en-US" sz="2400" smtClean="0">
                <a:ea typeface="+mn-ea"/>
              </a:rPr>
              <a:t>Clarifying questions</a:t>
            </a:r>
          </a:p>
          <a:p>
            <a:pPr eaLnBrk="1" hangingPunct="1">
              <a:defRPr/>
            </a:pPr>
            <a:r>
              <a:rPr lang="en-US" sz="2400" smtClean="0">
                <a:ea typeface="+mn-ea"/>
              </a:rPr>
              <a:t>Questions which are part of stop and frisk</a:t>
            </a:r>
          </a:p>
          <a:p>
            <a:pPr eaLnBrk="1" hangingPunct="1">
              <a:defRPr/>
            </a:pPr>
            <a:r>
              <a:rPr lang="en-US" sz="2400" smtClean="0">
                <a:ea typeface="+mn-ea"/>
              </a:rPr>
              <a:t>Threat to public safety</a:t>
            </a:r>
            <a:r>
              <a:rPr lang="en-US" sz="2800" smtClean="0">
                <a:ea typeface="+mn-ea"/>
              </a:rPr>
              <a:t> </a:t>
            </a:r>
          </a:p>
        </p:txBody>
      </p:sp>
      <p:sp>
        <p:nvSpPr>
          <p:cNvPr id="47108" name="Text Box 4"/>
          <p:cNvSpPr txBox="1">
            <a:spLocks noChangeArrowheads="1"/>
          </p:cNvSpPr>
          <p:nvPr/>
        </p:nvSpPr>
        <p:spPr bwMode="auto">
          <a:xfrm>
            <a:off x="990600" y="1676400"/>
            <a:ext cx="4157663"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fontAlgn="base">
              <a:spcBef>
                <a:spcPct val="50000"/>
              </a:spcBef>
              <a:spcAft>
                <a:spcPct val="0"/>
              </a:spcAft>
              <a:defRPr/>
            </a:pPr>
            <a:r>
              <a:rPr lang="en-US" sz="3200" b="1">
                <a:solidFill>
                  <a:srgbClr val="000000"/>
                </a:solidFill>
              </a:rPr>
              <a:t>Exceptions to Miranda</a:t>
            </a:r>
          </a:p>
        </p:txBody>
      </p:sp>
    </p:spTree>
    <p:extLst>
      <p:ext uri="{BB962C8B-B14F-4D97-AF65-F5344CB8AC3E}">
        <p14:creationId xmlns:p14="http://schemas.microsoft.com/office/powerpoint/2010/main" val="986973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71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71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71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710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710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71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smtClean="0">
                <a:ea typeface="+mj-ea"/>
              </a:rPr>
              <a:t>Criminal Procedure</a:t>
            </a:r>
          </a:p>
        </p:txBody>
      </p:sp>
      <p:sp>
        <p:nvSpPr>
          <p:cNvPr id="48131" name="Rectangle 3"/>
          <p:cNvSpPr>
            <a:spLocks noGrp="1" noChangeArrowheads="1"/>
          </p:cNvSpPr>
          <p:nvPr>
            <p:ph type="body" idx="1"/>
          </p:nvPr>
        </p:nvSpPr>
        <p:spPr>
          <a:xfrm>
            <a:off x="1066800" y="2362200"/>
            <a:ext cx="7620000" cy="3505200"/>
          </a:xfrm>
        </p:spPr>
        <p:txBody>
          <a:bodyPr/>
          <a:lstStyle/>
          <a:p>
            <a:pPr eaLnBrk="1" hangingPunct="1">
              <a:defRPr/>
            </a:pPr>
            <a:r>
              <a:rPr lang="en-US" sz="2800" dirty="0" smtClean="0">
                <a:ea typeface="+mn-ea"/>
              </a:rPr>
              <a:t>Once fifth amendment is invoked, police may not question anymore, unless the suspect initiates further communication</a:t>
            </a:r>
          </a:p>
          <a:p>
            <a:pPr eaLnBrk="1" hangingPunct="1">
              <a:defRPr/>
            </a:pPr>
            <a:r>
              <a:rPr lang="en-US" sz="2800" dirty="0" smtClean="0">
                <a:ea typeface="+mn-ea"/>
              </a:rPr>
              <a:t>Once invoked, they cannot be questioned about other crimes unrelated to the current offense</a:t>
            </a:r>
          </a:p>
          <a:p>
            <a:pPr eaLnBrk="1" hangingPunct="1">
              <a:defRPr/>
            </a:pPr>
            <a:r>
              <a:rPr lang="en-US" sz="2800" dirty="0" smtClean="0">
                <a:ea typeface="+mn-ea"/>
              </a:rPr>
              <a:t>Police do not need to let a suspect know that they have a lawyer waiting for them if the lawyer was acquired by a family member</a:t>
            </a:r>
          </a:p>
        </p:txBody>
      </p:sp>
      <p:sp>
        <p:nvSpPr>
          <p:cNvPr id="48132" name="Text Box 4"/>
          <p:cNvSpPr txBox="1">
            <a:spLocks noChangeArrowheads="1"/>
          </p:cNvSpPr>
          <p:nvPr/>
        </p:nvSpPr>
        <p:spPr bwMode="auto">
          <a:xfrm>
            <a:off x="998538" y="1828800"/>
            <a:ext cx="71247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fontAlgn="base">
              <a:spcBef>
                <a:spcPct val="50000"/>
              </a:spcBef>
              <a:spcAft>
                <a:spcPct val="0"/>
              </a:spcAft>
              <a:defRPr/>
            </a:pPr>
            <a:r>
              <a:rPr lang="en-US" sz="3200" b="1">
                <a:solidFill>
                  <a:srgbClr val="000000"/>
                </a:solidFill>
              </a:rPr>
              <a:t>Extensions and Application of Miranda </a:t>
            </a:r>
          </a:p>
        </p:txBody>
      </p:sp>
    </p:spTree>
    <p:extLst>
      <p:ext uri="{BB962C8B-B14F-4D97-AF65-F5344CB8AC3E}">
        <p14:creationId xmlns:p14="http://schemas.microsoft.com/office/powerpoint/2010/main" val="3858436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1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81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a:t>
            </a:r>
            <a:endParaRPr lang="en-US" dirty="0"/>
          </a:p>
        </p:txBody>
      </p:sp>
      <p:sp>
        <p:nvSpPr>
          <p:cNvPr id="3" name="Content Placeholder 2"/>
          <p:cNvSpPr>
            <a:spLocks noGrp="1"/>
          </p:cNvSpPr>
          <p:nvPr>
            <p:ph idx="1"/>
          </p:nvPr>
        </p:nvSpPr>
        <p:spPr/>
        <p:txBody>
          <a:bodyPr/>
          <a:lstStyle/>
          <a:p>
            <a:r>
              <a:rPr lang="en-US" b="1" dirty="0" smtClean="0"/>
              <a:t>Search warrant:</a:t>
            </a:r>
            <a:r>
              <a:rPr lang="en-US" dirty="0" smtClean="0"/>
              <a:t> court order. Is very SPECIFIC.</a:t>
            </a:r>
            <a:endParaRPr lang="en-US" dirty="0"/>
          </a:p>
          <a:p>
            <a:pPr lvl="1"/>
            <a:r>
              <a:rPr lang="en-US" dirty="0"/>
              <a:t>Once a warrant is issued,  </a:t>
            </a:r>
            <a:r>
              <a:rPr lang="en-US" dirty="0" smtClean="0"/>
              <a:t>the search </a:t>
            </a:r>
            <a:r>
              <a:rPr lang="en-US" dirty="0"/>
              <a:t>must be conducted in a specified number of days as stated in the warrant</a:t>
            </a:r>
            <a:r>
              <a:rPr lang="en-US" dirty="0" smtClean="0"/>
              <a:t>.</a:t>
            </a:r>
          </a:p>
          <a:p>
            <a:pPr lvl="1"/>
            <a:r>
              <a:rPr lang="en-US" dirty="0" smtClean="0"/>
              <a:t>Most searches are conducted without a warrant!</a:t>
            </a:r>
            <a:endParaRPr lang="en-US" dirty="0"/>
          </a:p>
          <a:p>
            <a:pPr marL="114300" indent="0">
              <a:buNone/>
            </a:pPr>
            <a:endParaRPr lang="en-US" b="1" dirty="0" smtClean="0"/>
          </a:p>
          <a:p>
            <a:r>
              <a:rPr lang="en-US" b="1" dirty="0" smtClean="0"/>
              <a:t>Affidavit</a:t>
            </a:r>
            <a:r>
              <a:rPr lang="en-US" dirty="0" smtClean="0"/>
              <a:t>: sworn statement of facts and circumstances (oath) that demonstrates probable cause that a crime has been committed</a:t>
            </a:r>
          </a:p>
          <a:p>
            <a:endParaRPr lang="en-US" dirty="0"/>
          </a:p>
          <a:p>
            <a:r>
              <a:rPr lang="en-US" b="1" dirty="0" smtClean="0"/>
              <a:t>Search incident to arrest (SITA):</a:t>
            </a:r>
            <a:r>
              <a:rPr lang="en-US" dirty="0" smtClean="0"/>
              <a:t> is the most common exception to a search warrant. Allows the police to search a lawfully arrested person and the area around the person for weapons or evidence that may be destroyed.</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5</a:t>
            </a:fld>
            <a:endParaRPr lang="en-US"/>
          </a:p>
        </p:txBody>
      </p:sp>
    </p:spTree>
    <p:extLst>
      <p:ext uri="{BB962C8B-B14F-4D97-AF65-F5344CB8AC3E}">
        <p14:creationId xmlns:p14="http://schemas.microsoft.com/office/powerpoint/2010/main" val="1782290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continued</a:t>
            </a:r>
            <a:endParaRPr lang="en-US" dirty="0"/>
          </a:p>
        </p:txBody>
      </p:sp>
      <p:sp>
        <p:nvSpPr>
          <p:cNvPr id="3" name="Content Placeholder 2"/>
          <p:cNvSpPr>
            <a:spLocks noGrp="1"/>
          </p:cNvSpPr>
          <p:nvPr>
            <p:ph idx="1"/>
          </p:nvPr>
        </p:nvSpPr>
        <p:spPr/>
        <p:txBody>
          <a:bodyPr/>
          <a:lstStyle/>
          <a:p>
            <a:r>
              <a:rPr lang="en-US" b="1" dirty="0" smtClean="0"/>
              <a:t>Protective sweep:</a:t>
            </a:r>
            <a:r>
              <a:rPr lang="en-US" dirty="0" smtClean="0"/>
              <a:t> allowed when a person is arrested to ensure a secure environment.</a:t>
            </a:r>
          </a:p>
          <a:p>
            <a:endParaRPr lang="en-US" dirty="0"/>
          </a:p>
          <a:p>
            <a:r>
              <a:rPr lang="en-US" b="1" dirty="0" smtClean="0"/>
              <a:t>Consent</a:t>
            </a:r>
            <a:r>
              <a:rPr lang="en-US" dirty="0" smtClean="0"/>
              <a:t>: When a person voluntarily agrees to a search without a warrant or probable cause.</a:t>
            </a:r>
          </a:p>
          <a:p>
            <a:endParaRPr lang="en-US" dirty="0"/>
          </a:p>
          <a:p>
            <a:r>
              <a:rPr lang="en-US" b="1" dirty="0" smtClean="0"/>
              <a:t>Plain view:</a:t>
            </a:r>
            <a:r>
              <a:rPr lang="en-US" dirty="0" smtClean="0"/>
              <a:t> if an object connected to a crime is in plain view it can be seized without a warrant.</a:t>
            </a:r>
          </a:p>
          <a:p>
            <a:endParaRPr lang="en-US" dirty="0"/>
          </a:p>
          <a:p>
            <a:r>
              <a:rPr lang="en-US" b="1" dirty="0" smtClean="0"/>
              <a:t>Stop and Frisk </a:t>
            </a:r>
            <a:r>
              <a:rPr lang="en-US" dirty="0" smtClean="0"/>
              <a:t>(terry stop): a police officer who reasonably thinks a person is behaving suspiciously may be stopped.</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6</a:t>
            </a:fld>
            <a:endParaRPr lang="en-US"/>
          </a:p>
        </p:txBody>
      </p:sp>
    </p:spTree>
    <p:extLst>
      <p:ext uri="{BB962C8B-B14F-4D97-AF65-F5344CB8AC3E}">
        <p14:creationId xmlns:p14="http://schemas.microsoft.com/office/powerpoint/2010/main" val="1260088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Stop and Frisk: Legal IF purpose for own protection and limited in scope</a:t>
            </a:r>
            <a:endParaRPr lang="en-US" sz="3200" dirty="0"/>
          </a:p>
        </p:txBody>
      </p:sp>
      <p:sp>
        <p:nvSpPr>
          <p:cNvPr id="3" name="Content Placeholder 2"/>
          <p:cNvSpPr>
            <a:spLocks noGrp="1"/>
          </p:cNvSpPr>
          <p:nvPr>
            <p:ph idx="1"/>
          </p:nvPr>
        </p:nvSpPr>
        <p:spPr/>
        <p:txBody>
          <a:bodyPr>
            <a:normAutofit/>
          </a:bodyPr>
          <a:lstStyle/>
          <a:p>
            <a:r>
              <a:rPr lang="en-US" dirty="0" smtClean="0"/>
              <a:t>The detective observed </a:t>
            </a:r>
            <a:r>
              <a:rPr lang="en-US" dirty="0"/>
              <a:t>Terry and his companions acting in a manner he took to be a preface to a stick-up. </a:t>
            </a:r>
            <a:r>
              <a:rPr lang="en-US" dirty="0" smtClean="0"/>
              <a:t>(reasonable suspicion)</a:t>
            </a:r>
          </a:p>
          <a:p>
            <a:pPr marL="114300" indent="0">
              <a:buNone/>
            </a:pPr>
            <a:endParaRPr lang="en-US" dirty="0" smtClean="0"/>
          </a:p>
          <a:p>
            <a:r>
              <a:rPr lang="en-US" dirty="0" smtClean="0"/>
              <a:t>The rationale: "</a:t>
            </a:r>
            <a:r>
              <a:rPr lang="en-US" dirty="0"/>
              <a:t>the </a:t>
            </a:r>
            <a:r>
              <a:rPr lang="en-US" dirty="0">
                <a:hlinkClick r:id="rId3" tooltip="Exclusionary rule"/>
              </a:rPr>
              <a:t>exclusionary rule</a:t>
            </a:r>
            <a:r>
              <a:rPr lang="en-US" dirty="0"/>
              <a:t> has its limitations." The meaning of the rule is to protect persons from unreasonable searches and seizures aimed at </a:t>
            </a:r>
            <a:r>
              <a:rPr lang="en-US" i="1" dirty="0"/>
              <a:t>gathering evidence</a:t>
            </a:r>
            <a:r>
              <a:rPr lang="en-US" dirty="0"/>
              <a:t>, not searches and seizures for </a:t>
            </a:r>
            <a:r>
              <a:rPr lang="en-US" i="1" dirty="0"/>
              <a:t>other purposes</a:t>
            </a:r>
            <a:r>
              <a:rPr lang="en-US" dirty="0"/>
              <a:t> (like prevention of crime or personal protection of police officers).</a:t>
            </a:r>
          </a:p>
          <a:p>
            <a:pPr marL="11430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7</a:t>
            </a:fld>
            <a:endParaRPr lang="en-US"/>
          </a:p>
        </p:txBody>
      </p:sp>
    </p:spTree>
    <p:extLst>
      <p:ext uri="{BB962C8B-B14F-4D97-AF65-F5344CB8AC3E}">
        <p14:creationId xmlns:p14="http://schemas.microsoft.com/office/powerpoint/2010/main" val="2289007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Justifying a Search</a:t>
            </a:r>
            <a:endParaRPr lang="en-US" sz="3200" dirty="0"/>
          </a:p>
        </p:txBody>
      </p:sp>
      <p:sp>
        <p:nvSpPr>
          <p:cNvPr id="3" name="Content Placeholder 2"/>
          <p:cNvSpPr>
            <a:spLocks noGrp="1"/>
          </p:cNvSpPr>
          <p:nvPr>
            <p:ph idx="1"/>
          </p:nvPr>
        </p:nvSpPr>
        <p:spPr/>
        <p:txBody>
          <a:bodyPr>
            <a:normAutofit/>
          </a:bodyPr>
          <a:lstStyle/>
          <a:p>
            <a:pPr marL="114300" indent="0">
              <a:buNone/>
            </a:pPr>
            <a:r>
              <a:rPr lang="en-US" b="1" dirty="0" smtClean="0"/>
              <a:t>Prove </a:t>
            </a:r>
            <a:r>
              <a:rPr lang="en-US" b="1" dirty="0"/>
              <a:t>the search is reasonable.</a:t>
            </a:r>
            <a:endParaRPr lang="en-US" dirty="0"/>
          </a:p>
          <a:p>
            <a:pPr marL="114300" indent="0">
              <a:buNone/>
            </a:pPr>
            <a:r>
              <a:rPr lang="en-US" sz="2000" dirty="0"/>
              <a:t>To prove that a search is "reasonable," the police must generally show;</a:t>
            </a:r>
          </a:p>
          <a:p>
            <a:pPr marL="114300" indent="0">
              <a:buNone/>
            </a:pPr>
            <a:endParaRPr lang="en-US" sz="2000" dirty="0"/>
          </a:p>
          <a:p>
            <a:pPr marL="571500" indent="-457200">
              <a:buFont typeface="+mj-lt"/>
              <a:buAutoNum type="arabicPeriod"/>
            </a:pPr>
            <a:r>
              <a:rPr lang="en-US" sz="2000" dirty="0"/>
              <a:t>that crime has most likely occurred, AND </a:t>
            </a:r>
          </a:p>
          <a:p>
            <a:pPr marL="571500" indent="-457200">
              <a:buFont typeface="+mj-lt"/>
              <a:buAutoNum type="arabicPeriod"/>
            </a:pPr>
            <a:r>
              <a:rPr lang="en-US" sz="2000" b="1" dirty="0">
                <a:hlinkClick r:id="rId3"/>
              </a:rPr>
              <a:t>probable </a:t>
            </a:r>
            <a:r>
              <a:rPr lang="en-US" sz="2000" b="1" dirty="0" smtClean="0">
                <a:hlinkClick r:id="rId3"/>
              </a:rPr>
              <a:t>cause</a:t>
            </a:r>
            <a:r>
              <a:rPr lang="en-US" sz="2000" b="1" dirty="0" smtClean="0"/>
              <a:t>: </a:t>
            </a:r>
            <a:r>
              <a:rPr lang="en-US" sz="2000" dirty="0" smtClean="0"/>
              <a:t>that </a:t>
            </a:r>
            <a:r>
              <a:rPr lang="en-US" sz="2000" dirty="0"/>
              <a:t>if a search is conducted it is </a:t>
            </a:r>
            <a:r>
              <a:rPr lang="en-US" sz="2000" b="1" dirty="0"/>
              <a:t>probable</a:t>
            </a:r>
            <a:r>
              <a:rPr lang="en-US" sz="2000" dirty="0"/>
              <a:t> that they will find either stolen goods or evidence of the crime</a:t>
            </a:r>
            <a:r>
              <a:rPr lang="en-US" sz="2000" dirty="0" smtClean="0"/>
              <a:t>.</a:t>
            </a:r>
          </a:p>
          <a:p>
            <a:pPr marL="114300" indent="0">
              <a:buNone/>
            </a:pPr>
            <a:endParaRPr lang="en-US" sz="2000" b="1" i="1" dirty="0"/>
          </a:p>
          <a:p>
            <a:pPr marL="114300" indent="0">
              <a:buNone/>
            </a:pPr>
            <a:r>
              <a:rPr lang="en-US" dirty="0" smtClean="0"/>
              <a:t>*A </a:t>
            </a:r>
            <a:r>
              <a:rPr lang="en-US" dirty="0"/>
              <a:t>court will consider two things</a:t>
            </a:r>
            <a:r>
              <a:rPr lang="en-US" dirty="0" smtClean="0"/>
              <a:t>:</a:t>
            </a:r>
          </a:p>
          <a:p>
            <a:pPr marL="868680" lvl="1" indent="-457200">
              <a:buFont typeface="+mj-lt"/>
              <a:buAutoNum type="arabicPeriod"/>
            </a:pPr>
            <a:r>
              <a:rPr lang="en-US" dirty="0" smtClean="0"/>
              <a:t>Did </a:t>
            </a:r>
            <a:r>
              <a:rPr lang="en-US" dirty="0"/>
              <a:t>you have an expectation of some degree of privacy?</a:t>
            </a:r>
          </a:p>
          <a:p>
            <a:pPr marL="868680" lvl="1" indent="-457200">
              <a:buFont typeface="+mj-lt"/>
              <a:buAutoNum type="arabicPeriod"/>
            </a:pPr>
            <a:r>
              <a:rPr lang="en-US" dirty="0"/>
              <a:t>Was that expectation reasonable in our society's </a:t>
            </a:r>
            <a:r>
              <a:rPr lang="en-US" dirty="0" smtClean="0"/>
              <a:t>view?</a:t>
            </a:r>
          </a:p>
          <a:p>
            <a:pPr marL="868680" lvl="1" indent="-457200">
              <a:buFont typeface="+mj-lt"/>
              <a:buAutoNum type="arabicPeriod"/>
            </a:pPr>
            <a:endParaRPr lang="en-US" b="1" dirty="0"/>
          </a:p>
          <a:p>
            <a:pPr marL="411480" lvl="1" indent="0">
              <a:buNone/>
            </a:pPr>
            <a:endParaRPr lang="en-US" dirty="0" smtClean="0"/>
          </a:p>
        </p:txBody>
      </p:sp>
      <p:sp>
        <p:nvSpPr>
          <p:cNvPr id="4" name="Slide Number Placeholder 3"/>
          <p:cNvSpPr>
            <a:spLocks noGrp="1"/>
          </p:cNvSpPr>
          <p:nvPr>
            <p:ph type="sldNum" sz="quarter" idx="12"/>
          </p:nvPr>
        </p:nvSpPr>
        <p:spPr/>
        <p:txBody>
          <a:bodyPr/>
          <a:lstStyle/>
          <a:p>
            <a:fld id="{6E2D2B3B-882E-40F3-A32F-6DD516915044}" type="slidenum">
              <a:rPr lang="en-US" smtClean="0"/>
              <a:pPr/>
              <a:t>8</a:t>
            </a:fld>
            <a:endParaRPr lang="en-US"/>
          </a:p>
        </p:txBody>
      </p:sp>
    </p:spTree>
    <p:extLst>
      <p:ext uri="{BB962C8B-B14F-4D97-AF65-F5344CB8AC3E}">
        <p14:creationId xmlns:p14="http://schemas.microsoft.com/office/powerpoint/2010/main" val="4206449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Katz V. the United States</a:t>
            </a:r>
            <a:endParaRPr lang="en-US" dirty="0"/>
          </a:p>
        </p:txBody>
      </p:sp>
      <p:sp>
        <p:nvSpPr>
          <p:cNvPr id="3" name="Content Placeholder 2"/>
          <p:cNvSpPr>
            <a:spLocks noGrp="1"/>
          </p:cNvSpPr>
          <p:nvPr>
            <p:ph idx="1"/>
          </p:nvPr>
        </p:nvSpPr>
        <p:spPr>
          <a:xfrm>
            <a:off x="457200" y="1219200"/>
            <a:ext cx="7620000" cy="5181600"/>
          </a:xfrm>
        </p:spPr>
        <p:txBody>
          <a:bodyPr>
            <a:normAutofit/>
          </a:bodyPr>
          <a:lstStyle/>
          <a:p>
            <a:r>
              <a:rPr lang="en-US" dirty="0" smtClean="0"/>
              <a:t>Wire tap on public phone</a:t>
            </a:r>
          </a:p>
          <a:p>
            <a:r>
              <a:rPr lang="en-US" dirty="0" smtClean="0"/>
              <a:t>Supreme Court sided with Katz that he had a </a:t>
            </a:r>
            <a:r>
              <a:rPr lang="en-US" b="1" dirty="0" smtClean="0"/>
              <a:t>reasonable expectation of privacy </a:t>
            </a:r>
            <a:r>
              <a:rPr lang="en-US" dirty="0" smtClean="0"/>
              <a:t>when using a public phone booth.</a:t>
            </a:r>
          </a:p>
          <a:p>
            <a:r>
              <a:rPr lang="en-US" dirty="0" smtClean="0"/>
              <a:t>4</a:t>
            </a:r>
            <a:r>
              <a:rPr lang="en-US" baseline="30000" dirty="0" smtClean="0"/>
              <a:t>th</a:t>
            </a:r>
            <a:r>
              <a:rPr lang="en-US" dirty="0" smtClean="0"/>
              <a:t> Amendment applies to “people not places”.</a:t>
            </a:r>
          </a:p>
          <a:p>
            <a:r>
              <a:rPr lang="en-US" dirty="0" smtClean="0"/>
              <a:t>These decisions can change when society views change.</a:t>
            </a: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9</a:t>
            </a:fld>
            <a:endParaRPr lang="en-US"/>
          </a:p>
        </p:txBody>
      </p:sp>
      <p:pic>
        <p:nvPicPr>
          <p:cNvPr id="1026" name="Picture 2" descr="C:\Users\Tammy\AppData\Local\Microsoft\Windows\Temporary Internet Files\Content.IE5\VRGU2MQD\london-telephone-box-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200400"/>
            <a:ext cx="3905250" cy="31397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215575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2_Default Design">
  <a:themeElements>
    <a:clrScheme name="Default Design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Default Design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Default Design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Default Design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Default Design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Default Design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878</TotalTime>
  <Words>2645</Words>
  <Application>Microsoft Office PowerPoint</Application>
  <PresentationFormat>On-screen Show (4:3)</PresentationFormat>
  <Paragraphs>334</Paragraphs>
  <Slides>44</Slides>
  <Notes>36</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44</vt:i4>
      </vt:variant>
    </vt:vector>
  </HeadingPairs>
  <TitlesOfParts>
    <vt:vector size="63" baseType="lpstr">
      <vt:lpstr>ＭＳ Ｐゴシック</vt:lpstr>
      <vt:lpstr>ＭＳ Ｐゴシック</vt:lpstr>
      <vt:lpstr>Arial</vt:lpstr>
      <vt:lpstr>Calibri</vt:lpstr>
      <vt:lpstr>Cambria</vt:lpstr>
      <vt:lpstr>Century Gothic</vt:lpstr>
      <vt:lpstr>Georgia</vt:lpstr>
      <vt:lpstr>Times New Roman</vt:lpstr>
      <vt:lpstr>Wingdings</vt:lpstr>
      <vt:lpstr>Wingdings 2</vt:lpstr>
      <vt:lpstr>Wingdings 3</vt:lpstr>
      <vt:lpstr>Adjacency</vt:lpstr>
      <vt:lpstr>Ion Boardroom</vt:lpstr>
      <vt:lpstr>Slice</vt:lpstr>
      <vt:lpstr>Civic</vt:lpstr>
      <vt:lpstr>2_Default Design</vt:lpstr>
      <vt:lpstr>3_Default Design</vt:lpstr>
      <vt:lpstr>4_Default Design</vt:lpstr>
      <vt:lpstr>5_Default Design</vt:lpstr>
      <vt:lpstr>Search and Seizure </vt:lpstr>
      <vt:lpstr>Why The Fourth Amendment?</vt:lpstr>
      <vt:lpstr>Warrant Clause</vt:lpstr>
      <vt:lpstr>Riley v. California (2014)</vt:lpstr>
      <vt:lpstr>Key Terms</vt:lpstr>
      <vt:lpstr>Key Terms continued</vt:lpstr>
      <vt:lpstr>Stop and Frisk: Legal IF purpose for own protection and limited in scope</vt:lpstr>
      <vt:lpstr>Justifying a Search</vt:lpstr>
      <vt:lpstr>Katz V. the United States</vt:lpstr>
      <vt:lpstr>Warrant/No Warrant!</vt:lpstr>
      <vt:lpstr>LEGAL SEARCHES</vt:lpstr>
      <vt:lpstr>4 CONDITIONS</vt:lpstr>
      <vt:lpstr>EXCLUSIONARY RULE</vt:lpstr>
      <vt:lpstr>Mapp v Ohio</vt:lpstr>
      <vt:lpstr>Exclusionary Rule</vt:lpstr>
      <vt:lpstr>The neutral magistrate </vt:lpstr>
      <vt:lpstr>Private searches: no protection</vt:lpstr>
      <vt:lpstr>Probable cause</vt:lpstr>
      <vt:lpstr>SEARCH WITH CONSENT</vt:lpstr>
      <vt:lpstr>ARRESTS AND SEARCHES </vt:lpstr>
      <vt:lpstr>SEARCHES INCIDENT TO ARREST</vt:lpstr>
      <vt:lpstr>Stop &amp; Frisk searches </vt:lpstr>
      <vt:lpstr>Court Cases review</vt:lpstr>
      <vt:lpstr>Weeks V. United States (1914) The Exclusionary Rule (only federal) </vt:lpstr>
      <vt:lpstr>Wolf V. Colorado (1949)</vt:lpstr>
      <vt:lpstr>Mapp V. Ohio Summary (1963)</vt:lpstr>
      <vt:lpstr> Timeline</vt:lpstr>
      <vt:lpstr>Terry V. Ohio (1968)</vt:lpstr>
      <vt:lpstr> Paved the way for Stop and Frisk </vt:lpstr>
      <vt:lpstr>U.S. V. Watson (1976)</vt:lpstr>
      <vt:lpstr>Decision on Watson</vt:lpstr>
      <vt:lpstr>Search &amp; Seizure  Court Cases</vt:lpstr>
      <vt:lpstr>Exclusionary Rule</vt:lpstr>
      <vt:lpstr>Supreme Court Cases </vt:lpstr>
      <vt:lpstr>Supreme Court Cases </vt:lpstr>
      <vt:lpstr>Supreme Court Cases </vt:lpstr>
      <vt:lpstr>Supreme Court Cases </vt:lpstr>
      <vt:lpstr>Supreme Court Cases </vt:lpstr>
      <vt:lpstr>Criminal Procedure</vt:lpstr>
      <vt:lpstr>Criminal Procedure</vt:lpstr>
      <vt:lpstr>Criminal Procedure</vt:lpstr>
      <vt:lpstr>Criminal Procedure</vt:lpstr>
      <vt:lpstr>Criminal Procedure</vt:lpstr>
      <vt:lpstr>Criminal Procedure</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&amp; Seizure</dc:title>
  <dc:creator>Tammy</dc:creator>
  <cp:lastModifiedBy>Matt Rivera</cp:lastModifiedBy>
  <cp:revision>174</cp:revision>
  <cp:lastPrinted>2017-05-01T14:25:09Z</cp:lastPrinted>
  <dcterms:created xsi:type="dcterms:W3CDTF">2015-04-25T22:26:20Z</dcterms:created>
  <dcterms:modified xsi:type="dcterms:W3CDTF">2018-10-22T12:39:37Z</dcterms:modified>
</cp:coreProperties>
</file>