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0" r:id="rId1"/>
  </p:sldMasterIdLst>
  <p:sldIdLst>
    <p:sldId id="259" r:id="rId2"/>
    <p:sldId id="264" r:id="rId3"/>
    <p:sldId id="265" r:id="rId4"/>
    <p:sldId id="267" r:id="rId5"/>
    <p:sldId id="268" r:id="rId6"/>
    <p:sldId id="270" r:id="rId7"/>
    <p:sldId id="256" r:id="rId8"/>
    <p:sldId id="257" r:id="rId9"/>
    <p:sldId id="258" r:id="rId10"/>
    <p:sldId id="260" r:id="rId11"/>
    <p:sldId id="26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07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90EFD-5136-4355-94F1-D64231147A92}" type="datetimeFigureOut">
              <a:rPr lang="en-US" smtClean="0"/>
              <a:pPr/>
              <a:t>10/5/2018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FE867-ADEE-4FF4-971B-9120173E38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239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90EFD-5136-4355-94F1-D64231147A92}" type="datetimeFigureOut">
              <a:rPr lang="en-US" smtClean="0"/>
              <a:pPr/>
              <a:t>10/5/2018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FE867-ADEE-4FF4-971B-9120173E38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820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90EFD-5136-4355-94F1-D64231147A92}" type="datetimeFigureOut">
              <a:rPr lang="en-US" smtClean="0"/>
              <a:pPr/>
              <a:t>10/5/2018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FE867-ADEE-4FF4-971B-9120173E38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351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90EFD-5136-4355-94F1-D64231147A92}" type="datetimeFigureOut">
              <a:rPr lang="en-US" smtClean="0"/>
              <a:pPr/>
              <a:t>10/5/2018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FE867-ADEE-4FF4-971B-9120173E38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125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90EFD-5136-4355-94F1-D64231147A92}" type="datetimeFigureOut">
              <a:rPr lang="en-US" smtClean="0"/>
              <a:pPr/>
              <a:t>10/5/2018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FE867-ADEE-4FF4-971B-9120173E38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972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90EFD-5136-4355-94F1-D64231147A92}" type="datetimeFigureOut">
              <a:rPr lang="en-US" smtClean="0"/>
              <a:pPr/>
              <a:t>10/5/2018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FE867-ADEE-4FF4-971B-9120173E38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681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90EFD-5136-4355-94F1-D64231147A92}" type="datetimeFigureOut">
              <a:rPr lang="en-US" smtClean="0"/>
              <a:pPr/>
              <a:t>10/5/2018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FE867-ADEE-4FF4-971B-9120173E38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599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90EFD-5136-4355-94F1-D64231147A92}" type="datetimeFigureOut">
              <a:rPr lang="en-US" smtClean="0"/>
              <a:pPr/>
              <a:t>10/5/2018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FE867-ADEE-4FF4-971B-9120173E38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257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90EFD-5136-4355-94F1-D64231147A92}" type="datetimeFigureOut">
              <a:rPr lang="en-US" smtClean="0"/>
              <a:pPr/>
              <a:t>10/5/2018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FE867-ADEE-4FF4-971B-9120173E38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025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90EFD-5136-4355-94F1-D64231147A92}" type="datetimeFigureOut">
              <a:rPr lang="en-US" smtClean="0"/>
              <a:pPr/>
              <a:t>10/5/2018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FE867-ADEE-4FF4-971B-9120173E38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776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90EFD-5136-4355-94F1-D64231147A92}" type="datetimeFigureOut">
              <a:rPr lang="en-US" smtClean="0"/>
              <a:pPr/>
              <a:t>10/5/2018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FE867-ADEE-4FF4-971B-9120173E38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635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790EFD-5136-4355-94F1-D64231147A92}" type="datetimeFigureOut">
              <a:rPr lang="en-US" smtClean="0"/>
              <a:pPr/>
              <a:t>10/5/2018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BFE867-ADEE-4FF4-971B-9120173E38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225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763000" cy="762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Rule of Law &amp; </a:t>
            </a:r>
            <a:br>
              <a:rPr lang="en-US" dirty="0" smtClean="0"/>
            </a:br>
            <a:r>
              <a:rPr lang="en-US" dirty="0" smtClean="0"/>
              <a:t>The American Criminal Justice System</a:t>
            </a:r>
            <a:endParaRPr lang="en-US" dirty="0"/>
          </a:p>
        </p:txBody>
      </p:sp>
      <p:pic>
        <p:nvPicPr>
          <p:cNvPr id="4098" name="Picture 2" descr="http://www.efficacy-online.org/04graphics/SocialJustice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260187"/>
            <a:ext cx="5137569" cy="4199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archive.tsu.edu/Images/COCE/criminal%20justic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359970"/>
            <a:ext cx="3924300" cy="2771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http://www.photohome.com/pictures/flag-pictures/american-flag-2a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1327" y="4124819"/>
            <a:ext cx="3505200" cy="2628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3142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1"/>
            <a:ext cx="8534400" cy="3581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u="sng" dirty="0" smtClean="0"/>
              <a:t>The Federal Court System- </a:t>
            </a:r>
            <a:r>
              <a:rPr lang="en-US" b="1" dirty="0" smtClean="0"/>
              <a:t>only hears cases involving  federal &amp; Constitutional laws </a:t>
            </a:r>
          </a:p>
          <a:p>
            <a:pPr marL="0" indent="0">
              <a:buNone/>
            </a:pPr>
            <a:endParaRPr lang="en-US" sz="2800" dirty="0">
              <a:solidFill>
                <a:srgbClr val="C00000"/>
              </a:solidFill>
            </a:endParaRPr>
          </a:p>
        </p:txBody>
      </p:sp>
      <p:pic>
        <p:nvPicPr>
          <p:cNvPr id="3074" name="Picture 2" descr="Image result for court syste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209800"/>
            <a:ext cx="6319659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2438" y="685800"/>
            <a:ext cx="8229600" cy="304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/>
              <a:t>B)   </a:t>
            </a:r>
            <a:r>
              <a:rPr lang="en-US" sz="2800" b="1" u="sng" dirty="0" smtClean="0"/>
              <a:t>U.S. Supreme Court </a:t>
            </a:r>
            <a:endParaRPr lang="en-US" sz="2800" u="sng" dirty="0" smtClean="0"/>
          </a:p>
          <a:p>
            <a:pPr marL="0" indent="0">
              <a:buNone/>
            </a:pPr>
            <a:r>
              <a:rPr lang="en-US" sz="2800" b="1" dirty="0" smtClean="0"/>
              <a:t>      1) 9 Justices; Chief Justice John Roberts</a:t>
            </a:r>
          </a:p>
          <a:p>
            <a:pPr marL="0" indent="0">
              <a:buNone/>
            </a:pPr>
            <a:r>
              <a:rPr lang="en-US" sz="2800" b="1" dirty="0" smtClean="0"/>
              <a:t>      2) Appointed for Life-terms</a:t>
            </a:r>
          </a:p>
          <a:p>
            <a:pPr marL="0" indent="0">
              <a:buNone/>
            </a:pPr>
            <a:r>
              <a:rPr lang="en-US" sz="2800" b="1" dirty="0" smtClean="0"/>
              <a:t>      3) Biggest power: </a:t>
            </a:r>
            <a:r>
              <a:rPr lang="en-US" sz="2800" b="1" i="1" u="sng" dirty="0" smtClean="0">
                <a:solidFill>
                  <a:srgbClr val="C00000"/>
                </a:solidFill>
              </a:rPr>
              <a:t>JUDICIAL REVIEW</a:t>
            </a:r>
            <a:r>
              <a:rPr lang="en-US" sz="2800" b="1" i="1" dirty="0" smtClean="0">
                <a:solidFill>
                  <a:srgbClr val="C00000"/>
                </a:solidFill>
              </a:rPr>
              <a:t>- </a:t>
            </a:r>
            <a:r>
              <a:rPr lang="en-US" sz="2800" b="1" u="sng" dirty="0" smtClean="0">
                <a:solidFill>
                  <a:srgbClr val="C00000"/>
                </a:solidFill>
              </a:rPr>
              <a:t>can </a:t>
            </a:r>
          </a:p>
          <a:p>
            <a:pPr marL="0" indent="0">
              <a:buNone/>
            </a:pPr>
            <a:r>
              <a:rPr lang="en-US" sz="2800" b="1" dirty="0">
                <a:solidFill>
                  <a:srgbClr val="C00000"/>
                </a:solidFill>
              </a:rPr>
              <a:t> </a:t>
            </a:r>
            <a:r>
              <a:rPr lang="en-US" sz="2800" b="1" dirty="0" smtClean="0">
                <a:solidFill>
                  <a:srgbClr val="C00000"/>
                </a:solidFill>
              </a:rPr>
              <a:t>         </a:t>
            </a:r>
            <a:r>
              <a:rPr lang="en-US" sz="2800" b="1" u="sng" dirty="0" smtClean="0">
                <a:solidFill>
                  <a:srgbClr val="C00000"/>
                </a:solidFill>
              </a:rPr>
              <a:t> decide if laws are unconstitutional.</a:t>
            </a:r>
            <a:endParaRPr lang="en-US" sz="2800" b="1" u="sng" dirty="0">
              <a:solidFill>
                <a:srgbClr val="C0000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7238" y="3424238"/>
            <a:ext cx="9525" cy="9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 descr="Image result for u.s. supreme cour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52800"/>
            <a:ext cx="5486400" cy="33201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John robert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3352800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734050" y="622702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John Roberts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987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Aim:  The Rule of Law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 smtClean="0">
                <a:solidFill>
                  <a:srgbClr val="FF0000"/>
                </a:solidFill>
              </a:rPr>
              <a:t>Rule of Law- </a:t>
            </a:r>
            <a:r>
              <a:rPr lang="en-US" dirty="0" smtClean="0"/>
              <a:t>principle that all people are subject to and accountable to written law codes that are enforced fairly.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Ex. </a:t>
            </a:r>
            <a:r>
              <a:rPr lang="en-US" i="1" dirty="0" smtClean="0">
                <a:solidFill>
                  <a:srgbClr val="FF0000"/>
                </a:solidFill>
              </a:rPr>
              <a:t>Hammurabi’s Code </a:t>
            </a:r>
            <a:r>
              <a:rPr lang="en-US" dirty="0" smtClean="0"/>
              <a:t>(3000 B.C.)- oldest written law code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6599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II.  </a:t>
            </a:r>
            <a:r>
              <a:rPr lang="en-US" u="sng" dirty="0" smtClean="0">
                <a:solidFill>
                  <a:srgbClr val="FF0000"/>
                </a:solidFill>
              </a:rPr>
              <a:t>Laws</a:t>
            </a:r>
            <a:r>
              <a:rPr lang="en-US" dirty="0" smtClean="0"/>
              <a:t>- rules &amp; regulations made to control conduct of citizens and promote desirable behavior.</a:t>
            </a:r>
          </a:p>
          <a:p>
            <a:pPr marL="514350" indent="-514350">
              <a:buAutoNum type="alphaUcParenR"/>
            </a:pPr>
            <a:r>
              <a:rPr lang="en-US" dirty="0" smtClean="0"/>
              <a:t>Reflect the values of society</a:t>
            </a:r>
          </a:p>
          <a:p>
            <a:pPr marL="514350" indent="-514350">
              <a:buAutoNum type="alphaUcParenR"/>
            </a:pPr>
            <a:r>
              <a:rPr lang="en-US" dirty="0" smtClean="0"/>
              <a:t>Promote order and stability</a:t>
            </a:r>
          </a:p>
          <a:p>
            <a:pPr marL="514350" indent="-514350">
              <a:buAutoNum type="alphaUcParenR"/>
            </a:pPr>
            <a:r>
              <a:rPr lang="en-US" dirty="0" smtClean="0"/>
              <a:t>Protect human rights (life &amp; property)</a:t>
            </a:r>
          </a:p>
          <a:p>
            <a:pPr marL="514350" indent="-514350">
              <a:buAutoNum type="alphaUcParenR"/>
            </a:pPr>
            <a:r>
              <a:rPr lang="en-US" dirty="0" smtClean="0"/>
              <a:t>Resolve conflicts</a:t>
            </a:r>
          </a:p>
          <a:p>
            <a:pPr marL="514350" indent="-514350">
              <a:buAutoNum type="alphaUcParenR"/>
            </a:pPr>
            <a:r>
              <a:rPr lang="en-US" dirty="0" smtClean="0"/>
              <a:t>Promote fairness (newer concept)</a:t>
            </a:r>
          </a:p>
          <a:p>
            <a:pPr marL="0" indent="0">
              <a:buNone/>
            </a:pPr>
            <a:r>
              <a:rPr lang="en-US" dirty="0"/>
              <a:t>F) Represent the will of the majority</a:t>
            </a:r>
          </a:p>
          <a:p>
            <a:pPr marL="0" indent="0">
              <a:buNone/>
            </a:pPr>
            <a:r>
              <a:rPr lang="en-US" dirty="0"/>
              <a:t>G) Protect minorities (newer concept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5028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III. </a:t>
            </a:r>
            <a:r>
              <a:rPr lang="en-US" u="sng" dirty="0">
                <a:solidFill>
                  <a:srgbClr val="FF0000"/>
                </a:solidFill>
              </a:rPr>
              <a:t> Federalism- </a:t>
            </a:r>
            <a:r>
              <a:rPr lang="en-US" dirty="0"/>
              <a:t>concept of having Federal, state, and local laws.</a:t>
            </a:r>
          </a:p>
          <a:p>
            <a:pPr marL="0" indent="0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A) </a:t>
            </a:r>
            <a:r>
              <a:rPr lang="en-US" u="sng" dirty="0" smtClean="0">
                <a:solidFill>
                  <a:srgbClr val="FF0000"/>
                </a:solidFill>
              </a:rPr>
              <a:t>Lawmakers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1. Federal</a:t>
            </a:r>
            <a:r>
              <a:rPr lang="en-US" dirty="0" smtClean="0">
                <a:solidFill>
                  <a:srgbClr val="FF0000"/>
                </a:solidFill>
              </a:rPr>
              <a:t>- Congress </a:t>
            </a:r>
          </a:p>
          <a:p>
            <a:pPr marL="0" indent="0">
              <a:buNone/>
            </a:pPr>
            <a:r>
              <a:rPr lang="en-US" dirty="0" smtClean="0"/>
              <a:t>	2. State-</a:t>
            </a:r>
            <a:r>
              <a:rPr lang="en-US" dirty="0" smtClean="0">
                <a:solidFill>
                  <a:srgbClr val="FF0000"/>
                </a:solidFill>
              </a:rPr>
              <a:t> NYS Legislature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	3. *</a:t>
            </a:r>
            <a:r>
              <a:rPr lang="en-US" dirty="0" smtClean="0"/>
              <a:t>Local-</a:t>
            </a:r>
            <a:r>
              <a:rPr lang="en-US" dirty="0" smtClean="0">
                <a:solidFill>
                  <a:srgbClr val="FF0000"/>
                </a:solidFill>
              </a:rPr>
              <a:t> County Legislature &amp; Town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           Councils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	</a:t>
            </a:r>
            <a:r>
              <a:rPr lang="en-US" i="1" dirty="0" smtClean="0">
                <a:solidFill>
                  <a:srgbClr val="FF0000"/>
                </a:solidFill>
              </a:rPr>
              <a:t>*affects your daily life the most</a:t>
            </a:r>
          </a:p>
          <a:p>
            <a:pPr marL="0" indent="0">
              <a:buNone/>
            </a:pPr>
            <a:endParaRPr lang="en-US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6038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B) </a:t>
            </a:r>
            <a:r>
              <a:rPr lang="en-US" u="sng" dirty="0" smtClean="0">
                <a:solidFill>
                  <a:srgbClr val="FF0000"/>
                </a:solidFill>
              </a:rPr>
              <a:t>Law Enforcers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1. Fed- </a:t>
            </a:r>
            <a:r>
              <a:rPr lang="en-US" dirty="0" smtClean="0">
                <a:solidFill>
                  <a:srgbClr val="FF0000"/>
                </a:solidFill>
              </a:rPr>
              <a:t>U.S. Department of Justice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2. State-			Police Departments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3. Local-			Sheriffs, etc.</a:t>
            </a:r>
          </a:p>
          <a:p>
            <a:pPr marL="0" indent="0">
              <a:buNone/>
            </a:pPr>
            <a:r>
              <a:rPr lang="en-US" b="1" dirty="0"/>
              <a:t>C) </a:t>
            </a:r>
            <a:r>
              <a:rPr lang="en-US" b="1" u="sng" dirty="0">
                <a:solidFill>
                  <a:srgbClr val="FF0000"/>
                </a:solidFill>
              </a:rPr>
              <a:t>Courts</a:t>
            </a:r>
            <a:r>
              <a:rPr lang="en-US" b="1" dirty="0"/>
              <a:t>- </a:t>
            </a:r>
            <a:r>
              <a:rPr lang="en-US" dirty="0"/>
              <a:t>decisions interpret laws &amp; decide   how they are applied.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	  </a:t>
            </a:r>
            <a:r>
              <a:rPr lang="en-US" b="1" i="1" dirty="0">
                <a:solidFill>
                  <a:srgbClr val="00B0F0"/>
                </a:solidFill>
              </a:rPr>
              <a:t>Common Law- </a:t>
            </a:r>
            <a:r>
              <a:rPr lang="en-US" dirty="0">
                <a:solidFill>
                  <a:srgbClr val="FF0000"/>
                </a:solidFill>
              </a:rPr>
              <a:t>system where courts follow the decisions of other courts in similar cases (Aka. Case Law).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1. Criminal Courts- </a:t>
            </a:r>
            <a:r>
              <a:rPr lang="en-US" dirty="0"/>
              <a:t>charges for crimes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2. Civil Courts- </a:t>
            </a:r>
            <a:r>
              <a:rPr lang="en-US" dirty="0"/>
              <a:t>lawsuits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Right Brace 3"/>
          <p:cNvSpPr/>
          <p:nvPr/>
        </p:nvSpPr>
        <p:spPr>
          <a:xfrm>
            <a:off x="3048000" y="1905000"/>
            <a:ext cx="990600" cy="6858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317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/>
          <a:lstStyle/>
          <a:p>
            <a:r>
              <a:rPr lang="en-US" dirty="0" smtClean="0"/>
              <a:t>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36" y="1143000"/>
            <a:ext cx="8991600" cy="4525963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D) </a:t>
            </a:r>
            <a:r>
              <a:rPr lang="en-US" b="1" u="sng" dirty="0" smtClean="0">
                <a:solidFill>
                  <a:srgbClr val="FF0000"/>
                </a:solidFill>
              </a:rPr>
              <a:t>Gov’t Agencies</a:t>
            </a:r>
            <a:r>
              <a:rPr lang="en-US" dirty="0" smtClean="0">
                <a:solidFill>
                  <a:srgbClr val="FF0000"/>
                </a:solidFill>
              </a:rPr>
              <a:t>- </a:t>
            </a:r>
            <a:r>
              <a:rPr lang="en-US" dirty="0" smtClean="0"/>
              <a:t>make specific policies to carry out laws.</a:t>
            </a:r>
          </a:p>
          <a:p>
            <a:pPr marL="0" indent="0">
              <a:buNone/>
            </a:pPr>
            <a:r>
              <a:rPr lang="en-US" b="1" dirty="0" smtClean="0"/>
              <a:t>     Ex. 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C000"/>
                </a:solidFill>
              </a:rPr>
              <a:t> </a:t>
            </a:r>
            <a:r>
              <a:rPr lang="en-US" b="1" dirty="0" smtClean="0">
                <a:solidFill>
                  <a:srgbClr val="FFC000"/>
                </a:solidFill>
              </a:rPr>
              <a:t>        </a:t>
            </a:r>
            <a:r>
              <a:rPr lang="en-US" b="1" dirty="0" smtClean="0">
                <a:solidFill>
                  <a:srgbClr val="0070C0"/>
                </a:solidFill>
              </a:rPr>
              <a:t>1. N.Y. State D.E.C. </a:t>
            </a:r>
            <a:r>
              <a:rPr lang="en-US" dirty="0" smtClean="0">
                <a:solidFill>
                  <a:srgbClr val="0070C0"/>
                </a:solidFill>
              </a:rPr>
              <a:t>(Dept. of Environmental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            Conservation)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smtClean="0">
                <a:solidFill>
                  <a:srgbClr val="00B050"/>
                </a:solidFill>
              </a:rPr>
              <a:t>        2.  I.C.E.</a:t>
            </a:r>
            <a:r>
              <a:rPr lang="en-US" dirty="0" smtClean="0">
                <a:solidFill>
                  <a:srgbClr val="00B050"/>
                </a:solidFill>
              </a:rPr>
              <a:t> (Immigration &amp; Customs Enforcement) </a:t>
            </a:r>
            <a:endParaRPr lang="en-US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9688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838200"/>
            <a:ext cx="7772400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u="sng" dirty="0" smtClean="0"/>
              <a:t>Justice System - Key Terms</a:t>
            </a:r>
          </a:p>
          <a:p>
            <a:endParaRPr lang="en-US" sz="2800" b="1" dirty="0" smtClean="0"/>
          </a:p>
          <a:p>
            <a:pPr marL="514350" indent="-514350">
              <a:buAutoNum type="alphaUcParenR"/>
            </a:pPr>
            <a:r>
              <a:rPr lang="en-US" sz="2800" b="1" dirty="0" smtClean="0">
                <a:solidFill>
                  <a:srgbClr val="C00000"/>
                </a:solidFill>
              </a:rPr>
              <a:t>Jurisdiction</a:t>
            </a:r>
            <a:r>
              <a:rPr lang="en-US" sz="2800" b="1" dirty="0" smtClean="0"/>
              <a:t>- </a:t>
            </a:r>
            <a:r>
              <a:rPr lang="en-US" sz="2800" dirty="0" smtClean="0"/>
              <a:t>area in which a court has the authority to rule.</a:t>
            </a:r>
          </a:p>
          <a:p>
            <a:endParaRPr lang="en-US" sz="2800" b="1" dirty="0" smtClean="0"/>
          </a:p>
          <a:p>
            <a:r>
              <a:rPr lang="en-US" sz="2800" b="1" dirty="0" smtClean="0">
                <a:solidFill>
                  <a:srgbClr val="FF0000"/>
                </a:solidFill>
              </a:rPr>
              <a:t>B) </a:t>
            </a:r>
            <a:r>
              <a:rPr lang="en-US" sz="2800" b="1" i="1" dirty="0" smtClean="0">
                <a:solidFill>
                  <a:srgbClr val="C00000"/>
                </a:solidFill>
              </a:rPr>
              <a:t>Original </a:t>
            </a:r>
            <a:r>
              <a:rPr lang="en-US" sz="2800" b="1" i="1" dirty="0">
                <a:solidFill>
                  <a:srgbClr val="C00000"/>
                </a:solidFill>
              </a:rPr>
              <a:t>Jurisdiction</a:t>
            </a:r>
            <a:r>
              <a:rPr lang="en-US" sz="2800" dirty="0"/>
              <a:t>: </a:t>
            </a:r>
            <a:r>
              <a:rPr lang="en-US" sz="2800" dirty="0" smtClean="0"/>
              <a:t>Authority </a:t>
            </a:r>
            <a:r>
              <a:rPr lang="en-US" sz="2800" dirty="0"/>
              <a:t>to hear </a:t>
            </a:r>
            <a:r>
              <a:rPr lang="en-US" sz="2800" dirty="0" smtClean="0"/>
              <a:t>cases that </a:t>
            </a:r>
            <a:r>
              <a:rPr lang="en-US" sz="2800" dirty="0"/>
              <a:t>arise within a specified geographic area or </a:t>
            </a:r>
            <a:r>
              <a:rPr lang="en-US" sz="2800" dirty="0" smtClean="0"/>
              <a:t>that involve </a:t>
            </a:r>
            <a:r>
              <a:rPr lang="en-US" sz="2800" dirty="0"/>
              <a:t>particular kinds of violations</a:t>
            </a:r>
            <a:r>
              <a:rPr lang="en-US" sz="2800" dirty="0" smtClean="0"/>
              <a:t>.</a:t>
            </a:r>
          </a:p>
          <a:p>
            <a:endParaRPr lang="en-US" sz="2800" dirty="0"/>
          </a:p>
          <a:p>
            <a:r>
              <a:rPr lang="en-US" sz="2800" b="1" i="1" dirty="0" smtClean="0">
                <a:solidFill>
                  <a:srgbClr val="FF0000"/>
                </a:solidFill>
              </a:rPr>
              <a:t>C) </a:t>
            </a:r>
            <a:r>
              <a:rPr lang="en-US" sz="2800" b="1" i="1" dirty="0" smtClean="0">
                <a:solidFill>
                  <a:srgbClr val="C00000"/>
                </a:solidFill>
              </a:rPr>
              <a:t>Appellate </a:t>
            </a:r>
            <a:r>
              <a:rPr lang="en-US" sz="2800" b="1" i="1" dirty="0">
                <a:solidFill>
                  <a:srgbClr val="C00000"/>
                </a:solidFill>
              </a:rPr>
              <a:t>Jurisdiction</a:t>
            </a:r>
            <a:r>
              <a:rPr lang="en-US" sz="2800" i="1" dirty="0"/>
              <a:t>: </a:t>
            </a:r>
            <a:r>
              <a:rPr lang="en-US" sz="2800" dirty="0" smtClean="0"/>
              <a:t>Authority </a:t>
            </a:r>
            <a:r>
              <a:rPr lang="en-US" sz="2800" dirty="0"/>
              <a:t>to review </a:t>
            </a:r>
            <a:r>
              <a:rPr lang="en-US" sz="2800" dirty="0" smtClean="0"/>
              <a:t>a decision </a:t>
            </a:r>
            <a:r>
              <a:rPr lang="en-US" sz="2800" dirty="0"/>
              <a:t>made by a lower court</a:t>
            </a:r>
            <a:r>
              <a:rPr lang="en-US" sz="2800" dirty="0" smtClean="0"/>
              <a:t>.</a:t>
            </a:r>
            <a:r>
              <a:rPr lang="en-US" sz="2800" i="1" dirty="0" smtClean="0"/>
              <a:t> (*</a:t>
            </a:r>
            <a:r>
              <a:rPr lang="en-US" sz="2800" i="1" dirty="0" smtClean="0">
                <a:solidFill>
                  <a:srgbClr val="C00000"/>
                </a:solidFill>
              </a:rPr>
              <a:t>Appeals</a:t>
            </a:r>
            <a:r>
              <a:rPr lang="en-US" sz="2800" dirty="0" smtClean="0"/>
              <a:t>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22194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28600" y="914400"/>
            <a:ext cx="8458200" cy="54102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4800" b="1" u="sng" dirty="0" smtClean="0"/>
              <a:t> State Court System</a:t>
            </a:r>
            <a:endParaRPr lang="en-US" sz="3900" b="1" dirty="0"/>
          </a:p>
          <a:p>
            <a:pPr marL="0" indent="0" algn="ctr">
              <a:buNone/>
            </a:pPr>
            <a:endParaRPr lang="en-US" sz="3900" b="1" dirty="0" smtClean="0"/>
          </a:p>
          <a:p>
            <a:pPr marL="0" indent="0">
              <a:buNone/>
            </a:pPr>
            <a:r>
              <a:rPr lang="en-US" b="1" dirty="0" smtClean="0"/>
              <a:t>A)  </a:t>
            </a:r>
            <a:r>
              <a:rPr lang="en-US" b="1" dirty="0" smtClean="0">
                <a:solidFill>
                  <a:srgbClr val="FF0000"/>
                </a:solidFill>
              </a:rPr>
              <a:t>Trial Courts- hear cases for the first time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    	</a:t>
            </a:r>
            <a:r>
              <a:rPr lang="en-US" sz="2400" b="1" dirty="0" smtClean="0"/>
              <a:t>1. </a:t>
            </a:r>
            <a:r>
              <a:rPr lang="en-US" sz="2400" b="1" i="1" dirty="0" smtClean="0"/>
              <a:t>District Courts</a:t>
            </a:r>
            <a:r>
              <a:rPr lang="en-US" sz="2400" b="1" dirty="0" smtClean="0"/>
              <a:t>- </a:t>
            </a:r>
            <a:r>
              <a:rPr lang="en-US" sz="2400" dirty="0" smtClean="0"/>
              <a:t>misdemeanor cases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b="1" dirty="0" smtClean="0"/>
              <a:t>2. </a:t>
            </a:r>
            <a:r>
              <a:rPr lang="en-US" sz="2400" b="1" i="1" dirty="0" smtClean="0"/>
              <a:t>County Courts- </a:t>
            </a:r>
            <a:r>
              <a:rPr lang="en-US" sz="2400" dirty="0" smtClean="0"/>
              <a:t>felony trials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     </a:t>
            </a:r>
            <a:r>
              <a:rPr lang="en-US" sz="2400" b="1" dirty="0" smtClean="0"/>
              <a:t>3.  </a:t>
            </a:r>
            <a:r>
              <a:rPr lang="en-US" sz="2400" b="1" i="1" dirty="0" smtClean="0"/>
              <a:t>Family Court- </a:t>
            </a:r>
            <a:r>
              <a:rPr lang="en-US" sz="2400" dirty="0" smtClean="0"/>
              <a:t>child abuse, family violence, child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                                    support, custody, adoption, juvenile            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                                    delinquency cases.</a:t>
            </a:r>
          </a:p>
          <a:p>
            <a:pPr marL="0" indent="0">
              <a:buNone/>
            </a:pPr>
            <a:r>
              <a:rPr lang="en-US" sz="2400" b="1" dirty="0"/>
              <a:t>	</a:t>
            </a:r>
            <a:r>
              <a:rPr lang="en-US" sz="2400" b="1" dirty="0" smtClean="0"/>
              <a:t>3.  </a:t>
            </a:r>
            <a:r>
              <a:rPr lang="en-US" sz="2400" b="1" i="1" dirty="0" smtClean="0"/>
              <a:t>Surrogate Courts- </a:t>
            </a:r>
            <a:r>
              <a:rPr lang="en-US" sz="2400" dirty="0" smtClean="0"/>
              <a:t>affairs of deceased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                                              (wills, estates)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b="1" dirty="0"/>
              <a:t>4</a:t>
            </a:r>
            <a:r>
              <a:rPr lang="en-US" sz="2400" b="1" dirty="0" smtClean="0"/>
              <a:t>.  </a:t>
            </a:r>
            <a:r>
              <a:rPr lang="en-US" sz="2400" b="1" i="1" dirty="0" smtClean="0"/>
              <a:t>Court of Claims- </a:t>
            </a:r>
            <a:r>
              <a:rPr lang="en-US" sz="2400" dirty="0" smtClean="0"/>
              <a:t>lawsuits against the state of N.Y.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519353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66800"/>
            <a:ext cx="7467600" cy="2057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/>
              <a:t>B) Appellate Courts- </a:t>
            </a:r>
            <a:r>
              <a:rPr lang="en-US" sz="2800" b="1" dirty="0" smtClean="0">
                <a:solidFill>
                  <a:srgbClr val="FF0000"/>
                </a:solidFill>
              </a:rPr>
              <a:t>hear appeals</a:t>
            </a:r>
          </a:p>
          <a:p>
            <a:pPr marL="0" indent="0">
              <a:buNone/>
            </a:pPr>
            <a:r>
              <a:rPr lang="en-US" sz="2800" b="1" dirty="0"/>
              <a:t>	</a:t>
            </a:r>
            <a:r>
              <a:rPr lang="en-US" sz="2800" dirty="0"/>
              <a:t>1</a:t>
            </a:r>
            <a:r>
              <a:rPr lang="en-US" sz="2800" dirty="0" smtClean="0"/>
              <a:t>. </a:t>
            </a:r>
            <a:r>
              <a:rPr lang="en-US" sz="2800" b="1" i="1" dirty="0" smtClean="0"/>
              <a:t>N.Y.S Supreme Court</a:t>
            </a:r>
            <a:endParaRPr lang="en-US" sz="2800" i="1" dirty="0" smtClean="0"/>
          </a:p>
          <a:p>
            <a:pPr marL="0" indent="0">
              <a:buNone/>
            </a:pPr>
            <a:r>
              <a:rPr lang="en-US" sz="2800" dirty="0"/>
              <a:t>	2</a:t>
            </a:r>
            <a:r>
              <a:rPr lang="en-US" sz="2800" dirty="0" smtClean="0"/>
              <a:t>. </a:t>
            </a:r>
            <a:r>
              <a:rPr lang="en-US" sz="2800" b="1" i="1" dirty="0" smtClean="0"/>
              <a:t>N.Y.S. Court of Appeals</a:t>
            </a:r>
            <a:r>
              <a:rPr lang="en-US" sz="2800" i="1" dirty="0" smtClean="0"/>
              <a:t>- </a:t>
            </a:r>
            <a:r>
              <a:rPr lang="en-US" sz="2800" b="1" dirty="0" smtClean="0">
                <a:solidFill>
                  <a:srgbClr val="FF0000"/>
                </a:solidFill>
              </a:rPr>
              <a:t>highest court in N.Y</a:t>
            </a:r>
            <a:r>
              <a:rPr lang="en-US" sz="2800" dirty="0" smtClean="0">
                <a:solidFill>
                  <a:srgbClr val="FF0000"/>
                </a:solidFill>
              </a:rPr>
              <a:t>.; </a:t>
            </a:r>
            <a:r>
              <a:rPr lang="en-US" sz="2800" dirty="0" smtClean="0">
                <a:solidFill>
                  <a:schemeClr val="accent1"/>
                </a:solidFill>
              </a:rPr>
              <a:t>final appeals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AutoShape 2" descr="Image result for ny state court of appeal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Image result for ny state court of appeal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6" descr="Image result for ny state court of appeals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6" name="Picture 8" descr="Image result for ny state court of appeal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632" y="3352800"/>
            <a:ext cx="3924299" cy="2943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Image result for ny state court of appeal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3048000"/>
            <a:ext cx="3429000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161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226</TotalTime>
  <Words>299</Words>
  <Application>Microsoft Office PowerPoint</Application>
  <PresentationFormat>On-screen Show (4:3)</PresentationFormat>
  <Paragraphs>62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The Rule of Law &amp;  The American Criminal Justice System</vt:lpstr>
      <vt:lpstr>Aim:  The Rule of Law</vt:lpstr>
      <vt:lpstr>PowerPoint Presentation</vt:lpstr>
      <vt:lpstr>PowerPoint Presentation</vt:lpstr>
      <vt:lpstr>PowerPoint Presentation</vt:lpstr>
      <vt:lpstr>notes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notes</dc:title>
  <dc:creator>Windows User</dc:creator>
  <cp:lastModifiedBy>Matt Rivera</cp:lastModifiedBy>
  <cp:revision>20</cp:revision>
  <dcterms:created xsi:type="dcterms:W3CDTF">2011-11-09T19:04:40Z</dcterms:created>
  <dcterms:modified xsi:type="dcterms:W3CDTF">2018-10-05T18:10:41Z</dcterms:modified>
</cp:coreProperties>
</file>