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85" r:id="rId15"/>
    <p:sldId id="286" r:id="rId16"/>
    <p:sldId id="287" r:id="rId17"/>
    <p:sldId id="270" r:id="rId18"/>
    <p:sldId id="288" r:id="rId19"/>
    <p:sldId id="289" r:id="rId20"/>
    <p:sldId id="290" r:id="rId21"/>
    <p:sldId id="291" r:id="rId22"/>
    <p:sldId id="271" r:id="rId23"/>
    <p:sldId id="272" r:id="rId24"/>
    <p:sldId id="273" r:id="rId25"/>
    <p:sldId id="274" r:id="rId26"/>
    <p:sldId id="275" r:id="rId27"/>
    <p:sldId id="27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7" d="100"/>
          <a:sy n="77" d="100"/>
        </p:scale>
        <p:origin x="1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7F7C7A-DE30-4CD9-8AB4-29C06BD9B456}"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E439553-BAA3-47B5-AFC2-350C32126DA0}" type="slidenum">
              <a:rPr lang="en-US" smtClean="0"/>
              <a:t>‹#›</a:t>
            </a:fld>
            <a:endParaRPr lang="en-US"/>
          </a:p>
        </p:txBody>
      </p:sp>
    </p:spTree>
    <p:extLst>
      <p:ext uri="{BB962C8B-B14F-4D97-AF65-F5344CB8AC3E}">
        <p14:creationId xmlns:p14="http://schemas.microsoft.com/office/powerpoint/2010/main" val="4145890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7F7C7A-DE30-4CD9-8AB4-29C06BD9B456}"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39553-BAA3-47B5-AFC2-350C32126DA0}" type="slidenum">
              <a:rPr lang="en-US" smtClean="0"/>
              <a:t>‹#›</a:t>
            </a:fld>
            <a:endParaRPr lang="en-US"/>
          </a:p>
        </p:txBody>
      </p:sp>
    </p:spTree>
    <p:extLst>
      <p:ext uri="{BB962C8B-B14F-4D97-AF65-F5344CB8AC3E}">
        <p14:creationId xmlns:p14="http://schemas.microsoft.com/office/powerpoint/2010/main" val="159442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7F7C7A-DE30-4CD9-8AB4-29C06BD9B456}"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39553-BAA3-47B5-AFC2-350C32126DA0}" type="slidenum">
              <a:rPr lang="en-US" smtClean="0"/>
              <a:t>‹#›</a:t>
            </a:fld>
            <a:endParaRPr lang="en-US"/>
          </a:p>
        </p:txBody>
      </p:sp>
    </p:spTree>
    <p:extLst>
      <p:ext uri="{BB962C8B-B14F-4D97-AF65-F5344CB8AC3E}">
        <p14:creationId xmlns:p14="http://schemas.microsoft.com/office/powerpoint/2010/main" val="210968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7F7C7A-DE30-4CD9-8AB4-29C06BD9B456}"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39553-BAA3-47B5-AFC2-350C32126DA0}" type="slidenum">
              <a:rPr lang="en-US" smtClean="0"/>
              <a:t>‹#›</a:t>
            </a:fld>
            <a:endParaRPr lang="en-US"/>
          </a:p>
        </p:txBody>
      </p:sp>
    </p:spTree>
    <p:extLst>
      <p:ext uri="{BB962C8B-B14F-4D97-AF65-F5344CB8AC3E}">
        <p14:creationId xmlns:p14="http://schemas.microsoft.com/office/powerpoint/2010/main" val="788998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5B7F7C7A-DE30-4CD9-8AB4-29C06BD9B456}" type="datetimeFigureOut">
              <a:rPr lang="en-US" smtClean="0"/>
              <a:t>10/5/2018</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E439553-BAA3-47B5-AFC2-350C32126DA0}" type="slidenum">
              <a:rPr lang="en-US" smtClean="0"/>
              <a:t>‹#›</a:t>
            </a:fld>
            <a:endParaRPr lang="en-US"/>
          </a:p>
        </p:txBody>
      </p:sp>
    </p:spTree>
    <p:extLst>
      <p:ext uri="{BB962C8B-B14F-4D97-AF65-F5344CB8AC3E}">
        <p14:creationId xmlns:p14="http://schemas.microsoft.com/office/powerpoint/2010/main" val="3782689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7F7C7A-DE30-4CD9-8AB4-29C06BD9B456}"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39553-BAA3-47B5-AFC2-350C32126DA0}" type="slidenum">
              <a:rPr lang="en-US" smtClean="0"/>
              <a:t>‹#›</a:t>
            </a:fld>
            <a:endParaRPr lang="en-US"/>
          </a:p>
        </p:txBody>
      </p:sp>
    </p:spTree>
    <p:extLst>
      <p:ext uri="{BB962C8B-B14F-4D97-AF65-F5344CB8AC3E}">
        <p14:creationId xmlns:p14="http://schemas.microsoft.com/office/powerpoint/2010/main" val="3470281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7F7C7A-DE30-4CD9-8AB4-29C06BD9B456}" type="datetimeFigureOut">
              <a:rPr lang="en-US" smtClean="0"/>
              <a:t>10/5/2018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439553-BAA3-47B5-AFC2-350C32126DA0}" type="slidenum">
              <a:rPr lang="en-US" smtClean="0"/>
              <a:t>‹#›</a:t>
            </a:fld>
            <a:endParaRPr lang="en-US"/>
          </a:p>
        </p:txBody>
      </p:sp>
    </p:spTree>
    <p:extLst>
      <p:ext uri="{BB962C8B-B14F-4D97-AF65-F5344CB8AC3E}">
        <p14:creationId xmlns:p14="http://schemas.microsoft.com/office/powerpoint/2010/main" val="124673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7F7C7A-DE30-4CD9-8AB4-29C06BD9B456}" type="datetimeFigureOut">
              <a:rPr lang="en-US" smtClean="0"/>
              <a:t>10/5/2018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439553-BAA3-47B5-AFC2-350C32126DA0}" type="slidenum">
              <a:rPr lang="en-US" smtClean="0"/>
              <a:t>‹#›</a:t>
            </a:fld>
            <a:endParaRPr lang="en-US"/>
          </a:p>
        </p:txBody>
      </p:sp>
    </p:spTree>
    <p:extLst>
      <p:ext uri="{BB962C8B-B14F-4D97-AF65-F5344CB8AC3E}">
        <p14:creationId xmlns:p14="http://schemas.microsoft.com/office/powerpoint/2010/main" val="344367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F7C7A-DE30-4CD9-8AB4-29C06BD9B456}" type="datetimeFigureOut">
              <a:rPr lang="en-US" smtClean="0"/>
              <a:t>10/5/2018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439553-BAA3-47B5-AFC2-350C32126DA0}" type="slidenum">
              <a:rPr lang="en-US" smtClean="0"/>
              <a:t>‹#›</a:t>
            </a:fld>
            <a:endParaRPr lang="en-US"/>
          </a:p>
        </p:txBody>
      </p:sp>
    </p:spTree>
    <p:extLst>
      <p:ext uri="{BB962C8B-B14F-4D97-AF65-F5344CB8AC3E}">
        <p14:creationId xmlns:p14="http://schemas.microsoft.com/office/powerpoint/2010/main" val="402700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B7F7C7A-DE30-4CD9-8AB4-29C06BD9B456}"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E439553-BAA3-47B5-AFC2-350C32126DA0}" type="slidenum">
              <a:rPr lang="en-US" smtClean="0"/>
              <a:t>‹#›</a:t>
            </a:fld>
            <a:endParaRPr lang="en-US"/>
          </a:p>
        </p:txBody>
      </p:sp>
    </p:spTree>
    <p:extLst>
      <p:ext uri="{BB962C8B-B14F-4D97-AF65-F5344CB8AC3E}">
        <p14:creationId xmlns:p14="http://schemas.microsoft.com/office/powerpoint/2010/main" val="3242687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B7F7C7A-DE30-4CD9-8AB4-29C06BD9B456}" type="datetimeFigureOut">
              <a:rPr lang="en-US" smtClean="0"/>
              <a:t>10/5/2018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E439553-BAA3-47B5-AFC2-350C32126DA0}" type="slidenum">
              <a:rPr lang="en-US" smtClean="0"/>
              <a:t>‹#›</a:t>
            </a:fld>
            <a:endParaRPr lang="en-US"/>
          </a:p>
        </p:txBody>
      </p:sp>
    </p:spTree>
    <p:extLst>
      <p:ext uri="{BB962C8B-B14F-4D97-AF65-F5344CB8AC3E}">
        <p14:creationId xmlns:p14="http://schemas.microsoft.com/office/powerpoint/2010/main" val="961510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B7F7C7A-DE30-4CD9-8AB4-29C06BD9B456}" type="datetimeFigureOut">
              <a:rPr lang="en-US" smtClean="0"/>
              <a:t>10/5/2018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E439553-BAA3-47B5-AFC2-350C32126DA0}" type="slidenum">
              <a:rPr lang="en-US" smtClean="0"/>
              <a:t>‹#›</a:t>
            </a:fld>
            <a:endParaRPr lang="en-US"/>
          </a:p>
        </p:txBody>
      </p:sp>
    </p:spTree>
    <p:extLst>
      <p:ext uri="{BB962C8B-B14F-4D97-AF65-F5344CB8AC3E}">
        <p14:creationId xmlns:p14="http://schemas.microsoft.com/office/powerpoint/2010/main" val="12735674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ctrTitle"/>
          </p:nvPr>
        </p:nvSpPr>
        <p:spPr/>
        <p:txBody>
          <a:bodyPr/>
          <a:lstStyle/>
          <a:p>
            <a:pPr eaLnBrk="1" hangingPunct="1">
              <a:defRPr/>
            </a:pPr>
            <a:r>
              <a:rPr lang="en-US" altLang="en-US" b="1" i="1" u="sng" smtClean="0"/>
              <a:t>NYS PENAL LAW</a:t>
            </a:r>
          </a:p>
        </p:txBody>
      </p:sp>
      <p:sp>
        <p:nvSpPr>
          <p:cNvPr id="39941" name="Rectangle 5"/>
          <p:cNvSpPr>
            <a:spLocks noGrp="1" noChangeArrowheads="1"/>
          </p:cNvSpPr>
          <p:nvPr>
            <p:ph type="subTitle" idx="1"/>
          </p:nvPr>
        </p:nvSpPr>
        <p:spPr/>
        <p:txBody>
          <a:bodyPr/>
          <a:lstStyle/>
          <a:p>
            <a:pPr eaLnBrk="1" hangingPunct="1">
              <a:defRPr/>
            </a:pPr>
            <a:endParaRPr lang="en-US" dirty="0" smtClean="0">
              <a:ea typeface="+mn-ea"/>
            </a:endParaRPr>
          </a:p>
        </p:txBody>
      </p:sp>
    </p:spTree>
    <p:extLst>
      <p:ext uri="{BB962C8B-B14F-4D97-AF65-F5344CB8AC3E}">
        <p14:creationId xmlns:p14="http://schemas.microsoft.com/office/powerpoint/2010/main" val="1457812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2090738" y="609600"/>
            <a:ext cx="8001000" cy="5410200"/>
          </a:xfrm>
        </p:spPr>
        <p:txBody>
          <a:bodyPr/>
          <a:lstStyle/>
          <a:p>
            <a:pPr eaLnBrk="1" hangingPunct="1">
              <a:buFont typeface="Wingdings" panose="05000000000000000000" pitchFamily="2" charset="2"/>
              <a:buNone/>
            </a:pPr>
            <a:endParaRPr lang="en-US" altLang="en-US" sz="2000" b="1" i="1" u="sng"/>
          </a:p>
          <a:p>
            <a:pPr eaLnBrk="1" hangingPunct="1">
              <a:buFont typeface="Wingdings" panose="05000000000000000000" pitchFamily="2" charset="2"/>
              <a:buNone/>
            </a:pPr>
            <a:endParaRPr lang="en-US" altLang="en-US" sz="2000" b="1" i="1" u="sng"/>
          </a:p>
          <a:p>
            <a:pPr eaLnBrk="1" hangingPunct="1">
              <a:buFont typeface="Wingdings" panose="05000000000000000000" pitchFamily="2" charset="2"/>
              <a:buNone/>
            </a:pPr>
            <a:endParaRPr lang="en-US" altLang="en-US" sz="2000" b="1" i="1" u="sng"/>
          </a:p>
          <a:p>
            <a:pPr eaLnBrk="1" hangingPunct="1">
              <a:buFont typeface="Wingdings" panose="05000000000000000000" pitchFamily="2" charset="2"/>
              <a:buNone/>
            </a:pPr>
            <a:r>
              <a:rPr lang="en-US" altLang="en-US" sz="2000" b="1" i="1" u="sng"/>
              <a:t>Arson in the Second Degree:</a:t>
            </a:r>
            <a:r>
              <a:rPr lang="en-US" altLang="en-US" sz="2000" i="1"/>
              <a:t> </a:t>
            </a:r>
            <a:r>
              <a:rPr lang="en-US" altLang="en-US" sz="1800" i="1"/>
              <a:t>(B Felony)</a:t>
            </a:r>
          </a:p>
          <a:p>
            <a:pPr eaLnBrk="1" hangingPunct="1">
              <a:buFont typeface="Wingdings" panose="05000000000000000000" pitchFamily="2" charset="2"/>
              <a:buNone/>
            </a:pPr>
            <a:r>
              <a:rPr lang="en-US" altLang="en-US" sz="1800" i="1"/>
              <a:t>	when he intentionally damages a building or motor vehicle by  starting a fire, and when there exists a reasonable possibility that a person may be in building.</a:t>
            </a:r>
          </a:p>
          <a:p>
            <a:pPr eaLnBrk="1" hangingPunct="1">
              <a:buFont typeface="Wingdings" panose="05000000000000000000" pitchFamily="2" charset="2"/>
              <a:buNone/>
            </a:pPr>
            <a:endParaRPr lang="en-US" altLang="en-US" sz="1800" i="1"/>
          </a:p>
          <a:p>
            <a:pPr eaLnBrk="1" hangingPunct="1">
              <a:buFont typeface="Wingdings" panose="05000000000000000000" pitchFamily="2" charset="2"/>
              <a:buNone/>
            </a:pPr>
            <a:r>
              <a:rPr lang="en-US" altLang="en-US" sz="2000" b="1" i="1" u="sng"/>
              <a:t>Arson in the First Degree:</a:t>
            </a:r>
            <a:r>
              <a:rPr lang="en-US" altLang="en-US" sz="2000" i="1"/>
              <a:t> </a:t>
            </a:r>
            <a:r>
              <a:rPr lang="en-US" altLang="en-US" sz="1800" i="1"/>
              <a:t>(A-1 Felony)</a:t>
            </a:r>
          </a:p>
          <a:p>
            <a:pPr eaLnBrk="1" hangingPunct="1">
              <a:buFont typeface="Wingdings" panose="05000000000000000000" pitchFamily="2" charset="2"/>
              <a:buNone/>
            </a:pPr>
            <a:r>
              <a:rPr lang="en-US" altLang="en-US" sz="1800" i="1"/>
              <a:t>      when he intentionally damages a building or motor vehicle by starting a fire or causing an explosion and when, a) such explosion or fire is caused by an incendiary device propelled, thrown or placed in a building or motor vehicle; and when b) the defendant knows that a person(s) are present inside the building.</a:t>
            </a:r>
          </a:p>
          <a:p>
            <a:pPr eaLnBrk="1" hangingPunct="1">
              <a:buFont typeface="Wingdings" panose="05000000000000000000" pitchFamily="2" charset="2"/>
              <a:buNone/>
            </a:pPr>
            <a:endParaRPr lang="en-US" altLang="en-US" smtClean="0"/>
          </a:p>
        </p:txBody>
      </p:sp>
    </p:spTree>
    <p:extLst>
      <p:ext uri="{BB962C8B-B14F-4D97-AF65-F5344CB8AC3E}">
        <p14:creationId xmlns:p14="http://schemas.microsoft.com/office/powerpoint/2010/main" val="696837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098675" y="304800"/>
            <a:ext cx="8001000" cy="533400"/>
          </a:xfrm>
        </p:spPr>
        <p:txBody>
          <a:bodyPr/>
          <a:lstStyle/>
          <a:p>
            <a:pPr eaLnBrk="1" hangingPunct="1"/>
            <a:r>
              <a:rPr lang="en-US" altLang="en-US" sz="2800" b="1" i="1" u="sng"/>
              <a:t>LARCENY</a:t>
            </a:r>
          </a:p>
        </p:txBody>
      </p:sp>
      <p:sp>
        <p:nvSpPr>
          <p:cNvPr id="43011" name="Rectangle 3"/>
          <p:cNvSpPr>
            <a:spLocks noGrp="1" noChangeArrowheads="1"/>
          </p:cNvSpPr>
          <p:nvPr>
            <p:ph idx="1"/>
          </p:nvPr>
        </p:nvSpPr>
        <p:spPr>
          <a:xfrm>
            <a:off x="2090738" y="838200"/>
            <a:ext cx="8001000" cy="5181600"/>
          </a:xfrm>
        </p:spPr>
        <p:txBody>
          <a:bodyPr>
            <a:normAutofit/>
          </a:bodyPr>
          <a:lstStyle/>
          <a:p>
            <a:pPr eaLnBrk="1" hangingPunct="1"/>
            <a:r>
              <a:rPr lang="en-US" altLang="en-US" sz="1800" b="1" i="1" u="sng"/>
              <a:t>Petit Larceny:</a:t>
            </a:r>
            <a:r>
              <a:rPr lang="en-US" altLang="en-US" sz="1800"/>
              <a:t> a misdemeanor when stolen property less than $1,000.</a:t>
            </a:r>
          </a:p>
          <a:p>
            <a:pPr eaLnBrk="1" hangingPunct="1">
              <a:buFont typeface="Wingdings" panose="05000000000000000000" pitchFamily="2" charset="2"/>
              <a:buNone/>
            </a:pPr>
            <a:endParaRPr lang="en-US" altLang="en-US" sz="1800"/>
          </a:p>
          <a:p>
            <a:pPr eaLnBrk="1" hangingPunct="1"/>
            <a:r>
              <a:rPr lang="en-US" altLang="en-US" sz="1800" b="1" i="1" u="sng"/>
              <a:t>Grand Larceny in the Fourth Degree:</a:t>
            </a:r>
            <a:r>
              <a:rPr lang="en-US" altLang="en-US" sz="1800"/>
              <a:t> </a:t>
            </a:r>
            <a:r>
              <a:rPr lang="en-US" altLang="en-US" sz="1800" i="1"/>
              <a:t>E Felony</a:t>
            </a:r>
          </a:p>
          <a:p>
            <a:pPr eaLnBrk="1" hangingPunct="1">
              <a:buFont typeface="Wingdings" panose="05000000000000000000" pitchFamily="2" charset="2"/>
              <a:buNone/>
            </a:pPr>
            <a:r>
              <a:rPr lang="en-US" altLang="en-US" sz="1800"/>
              <a:t>		when stolen property and when:1. the value exceeds $1,000or 2. property consists of public records; or 3. secret scientific material; or 4. credit cards; or 5. property obtained by extortion, i.e. instilling fear that a person will a) cause physical injury b) cause damage to property c) use or abuse his/her position as a public servant</a:t>
            </a:r>
          </a:p>
          <a:p>
            <a:pPr eaLnBrk="1" hangingPunct="1">
              <a:buFont typeface="Wingdings" panose="05000000000000000000" pitchFamily="2" charset="2"/>
              <a:buChar char="q"/>
            </a:pPr>
            <a:r>
              <a:rPr lang="en-US" altLang="en-US" sz="1800" b="1" i="1" u="sng"/>
              <a:t>Grand Larceny in the third:</a:t>
            </a:r>
            <a:r>
              <a:rPr lang="en-US" altLang="en-US" sz="1800"/>
              <a:t>  </a:t>
            </a:r>
            <a:r>
              <a:rPr lang="en-US" altLang="en-US" sz="1800" i="1"/>
              <a:t>D Felony</a:t>
            </a:r>
          </a:p>
          <a:p>
            <a:pPr eaLnBrk="1" hangingPunct="1">
              <a:buFont typeface="Wingdings" panose="05000000000000000000" pitchFamily="2" charset="2"/>
              <a:buNone/>
            </a:pPr>
            <a:r>
              <a:rPr lang="en-US" altLang="en-US" sz="1800"/>
              <a:t>		Stealing property in excess of $3,000</a:t>
            </a:r>
          </a:p>
          <a:p>
            <a:pPr eaLnBrk="1" hangingPunct="1">
              <a:buFont typeface="Wingdings" panose="05000000000000000000" pitchFamily="2" charset="2"/>
              <a:buChar char="q"/>
            </a:pPr>
            <a:r>
              <a:rPr lang="en-US" altLang="en-US" sz="1800" b="1" i="1" u="sng"/>
              <a:t>Grand Larceny in the second degree</a:t>
            </a:r>
            <a:r>
              <a:rPr lang="en-US" altLang="en-US" sz="1800"/>
              <a:t> </a:t>
            </a:r>
            <a:r>
              <a:rPr lang="en-US" altLang="en-US" sz="1800" i="1"/>
              <a:t>C Felony</a:t>
            </a:r>
          </a:p>
          <a:p>
            <a:pPr eaLnBrk="1" hangingPunct="1">
              <a:buFont typeface="Wingdings" panose="05000000000000000000" pitchFamily="2" charset="2"/>
              <a:buNone/>
            </a:pPr>
            <a:r>
              <a:rPr lang="en-US" altLang="en-US" sz="1800"/>
              <a:t>		Stealing property by extortion &amp; property exceeds $50,000</a:t>
            </a:r>
          </a:p>
          <a:p>
            <a:pPr eaLnBrk="1" hangingPunct="1">
              <a:buFont typeface="Wingdings" panose="05000000000000000000" pitchFamily="2" charset="2"/>
              <a:buChar char="q"/>
            </a:pPr>
            <a:r>
              <a:rPr lang="en-US" altLang="en-US" sz="1800" b="1" i="1" u="sng"/>
              <a:t>Grand Larceny in the first degree</a:t>
            </a:r>
            <a:r>
              <a:rPr lang="en-US" altLang="en-US" sz="1800" i="1"/>
              <a:t> B Felony</a:t>
            </a:r>
          </a:p>
          <a:p>
            <a:pPr eaLnBrk="1" hangingPunct="1">
              <a:buFont typeface="Wingdings" panose="05000000000000000000" pitchFamily="2" charset="2"/>
              <a:buNone/>
            </a:pPr>
            <a:r>
              <a:rPr lang="en-US" altLang="en-US" sz="1800"/>
              <a:t>		Stealing property where the value exceeds $1,000,000</a:t>
            </a:r>
          </a:p>
        </p:txBody>
      </p:sp>
    </p:spTree>
    <p:extLst>
      <p:ext uri="{BB962C8B-B14F-4D97-AF65-F5344CB8AC3E}">
        <p14:creationId xmlns:p14="http://schemas.microsoft.com/office/powerpoint/2010/main" val="1110573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133600" y="228600"/>
            <a:ext cx="8001000" cy="838200"/>
          </a:xfrm>
        </p:spPr>
        <p:txBody>
          <a:bodyPr/>
          <a:lstStyle/>
          <a:p>
            <a:pPr eaLnBrk="1" hangingPunct="1"/>
            <a:r>
              <a:rPr lang="en-US" altLang="en-US" sz="3200" b="1" i="1"/>
              <a:t>Robbery</a:t>
            </a:r>
            <a:r>
              <a:rPr lang="en-US" altLang="en-US" b="1" i="1" smtClean="0"/>
              <a:t> </a:t>
            </a:r>
          </a:p>
        </p:txBody>
      </p:sp>
      <p:sp>
        <p:nvSpPr>
          <p:cNvPr id="44035" name="Rectangle 3"/>
          <p:cNvSpPr>
            <a:spLocks noGrp="1" noChangeArrowheads="1"/>
          </p:cNvSpPr>
          <p:nvPr>
            <p:ph idx="1"/>
          </p:nvPr>
        </p:nvSpPr>
        <p:spPr/>
        <p:txBody>
          <a:bodyPr>
            <a:normAutofit/>
          </a:bodyPr>
          <a:lstStyle/>
          <a:p>
            <a:pPr eaLnBrk="1" hangingPunct="1"/>
            <a:r>
              <a:rPr lang="en-US" altLang="en-US" sz="1800" b="1" i="1" u="sng"/>
              <a:t>Robbery in the third degree:</a:t>
            </a:r>
            <a:r>
              <a:rPr lang="en-US" altLang="en-US" smtClean="0"/>
              <a:t> </a:t>
            </a:r>
            <a:r>
              <a:rPr lang="en-US" altLang="en-US" sz="1800" i="1"/>
              <a:t>D Felony</a:t>
            </a:r>
          </a:p>
          <a:p>
            <a:pPr eaLnBrk="1" hangingPunct="1">
              <a:buFont typeface="Wingdings" panose="05000000000000000000" pitchFamily="2" charset="2"/>
              <a:buNone/>
            </a:pPr>
            <a:r>
              <a:rPr lang="en-US" altLang="en-US" sz="1800" i="1"/>
              <a:t>	</a:t>
            </a:r>
            <a:r>
              <a:rPr lang="en-US" altLang="en-US" sz="1800"/>
              <a:t>forcibly stealing property; a lone holdup attempt or mugging</a:t>
            </a:r>
          </a:p>
          <a:p>
            <a:pPr eaLnBrk="1" hangingPunct="1">
              <a:buFont typeface="Wingdings" panose="05000000000000000000" pitchFamily="2" charset="2"/>
              <a:buNone/>
            </a:pPr>
            <a:endParaRPr lang="en-US" altLang="en-US" sz="1800"/>
          </a:p>
          <a:p>
            <a:pPr eaLnBrk="1" hangingPunct="1">
              <a:buFont typeface="Wingdings" panose="05000000000000000000" pitchFamily="2" charset="2"/>
              <a:buChar char="q"/>
            </a:pPr>
            <a:r>
              <a:rPr lang="en-US" altLang="en-US" sz="1800" b="1" i="1" u="sng"/>
              <a:t>Robbery in the second degree:</a:t>
            </a:r>
            <a:r>
              <a:rPr lang="en-US" altLang="en-US" sz="1800"/>
              <a:t> </a:t>
            </a:r>
            <a:r>
              <a:rPr lang="en-US" altLang="en-US" sz="1800" i="1"/>
              <a:t>C Felony</a:t>
            </a:r>
          </a:p>
          <a:p>
            <a:pPr eaLnBrk="1" hangingPunct="1">
              <a:buFont typeface="Wingdings" panose="05000000000000000000" pitchFamily="2" charset="2"/>
              <a:buNone/>
            </a:pPr>
            <a:r>
              <a:rPr lang="en-US" altLang="en-US" sz="1800" i="1"/>
              <a:t>		</a:t>
            </a:r>
            <a:r>
              <a:rPr lang="en-US" altLang="en-US" sz="1800"/>
              <a:t>forcibly stealing property and when: 1. He aided by another person actually present; or 2. on the course of the commision of the crime or immediate flight, he displays what appears to be a firearm.</a:t>
            </a:r>
          </a:p>
          <a:p>
            <a:pPr eaLnBrk="1" hangingPunct="1">
              <a:buFont typeface="Wingdings" panose="05000000000000000000" pitchFamily="2" charset="2"/>
              <a:buChar char="q"/>
            </a:pPr>
            <a:r>
              <a:rPr lang="en-US" altLang="en-US" sz="1800" b="1" i="1" u="sng"/>
              <a:t>Robbery in the first degree</a:t>
            </a:r>
            <a:r>
              <a:rPr lang="en-US" altLang="en-US" sz="1800" i="1"/>
              <a:t>  B Felony</a:t>
            </a:r>
          </a:p>
          <a:p>
            <a:pPr eaLnBrk="1" hangingPunct="1">
              <a:buFont typeface="Wingdings" panose="05000000000000000000" pitchFamily="2" charset="2"/>
              <a:buNone/>
            </a:pPr>
            <a:r>
              <a:rPr lang="en-US" altLang="en-US" sz="1800" i="1"/>
              <a:t>		</a:t>
            </a:r>
            <a:r>
              <a:rPr lang="en-US" altLang="en-US" sz="1800"/>
              <a:t>forcibly stealing property and when, in the commision of the crime or immediate flight, he: 1. Is armed with a deadly weapon.</a:t>
            </a:r>
            <a:r>
              <a:rPr lang="en-US" altLang="en-US" sz="1800" i="1"/>
              <a:t> </a:t>
            </a:r>
          </a:p>
          <a:p>
            <a:pPr eaLnBrk="1" hangingPunct="1">
              <a:buFont typeface="Wingdings" panose="05000000000000000000" pitchFamily="2" charset="2"/>
              <a:buNone/>
            </a:pPr>
            <a:endParaRPr lang="en-US" altLang="en-US" sz="1800" i="1"/>
          </a:p>
        </p:txBody>
      </p:sp>
    </p:spTree>
    <p:extLst>
      <p:ext uri="{BB962C8B-B14F-4D97-AF65-F5344CB8AC3E}">
        <p14:creationId xmlns:p14="http://schemas.microsoft.com/office/powerpoint/2010/main" val="1182347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098675" y="304800"/>
            <a:ext cx="8001000" cy="914400"/>
          </a:xfrm>
        </p:spPr>
        <p:txBody>
          <a:bodyPr/>
          <a:lstStyle/>
          <a:p>
            <a:pPr eaLnBrk="1" hangingPunct="1"/>
            <a:r>
              <a:rPr lang="en-US" altLang="en-US" b="1" i="1" smtClean="0"/>
              <a:t>Rape</a:t>
            </a:r>
            <a:r>
              <a:rPr lang="en-US" altLang="en-US" smtClean="0"/>
              <a:t> </a:t>
            </a:r>
          </a:p>
        </p:txBody>
      </p:sp>
      <p:sp>
        <p:nvSpPr>
          <p:cNvPr id="45059" name="Rectangle 3"/>
          <p:cNvSpPr>
            <a:spLocks noGrp="1" noChangeArrowheads="1"/>
          </p:cNvSpPr>
          <p:nvPr>
            <p:ph idx="1"/>
          </p:nvPr>
        </p:nvSpPr>
        <p:spPr/>
        <p:txBody>
          <a:bodyPr>
            <a:normAutofit/>
          </a:bodyPr>
          <a:lstStyle/>
          <a:p>
            <a:pPr eaLnBrk="1" hangingPunct="1"/>
            <a:r>
              <a:rPr lang="en-US" altLang="en-US" sz="1800" b="1" i="1" u="sng"/>
              <a:t>Rape in the third degree:</a:t>
            </a:r>
            <a:r>
              <a:rPr lang="en-US" altLang="en-US" smtClean="0"/>
              <a:t> </a:t>
            </a:r>
            <a:r>
              <a:rPr lang="en-US" altLang="en-US" sz="1800" i="1"/>
              <a:t>E felony</a:t>
            </a:r>
          </a:p>
          <a:p>
            <a:pPr eaLnBrk="1" hangingPunct="1">
              <a:buFont typeface="Wingdings" panose="05000000000000000000" pitchFamily="2" charset="2"/>
              <a:buNone/>
            </a:pPr>
            <a:r>
              <a:rPr lang="en-US" altLang="en-US" sz="1800" i="1"/>
              <a:t>		a male over 21 engages in sexual intercourse with a female under 17 years of age. (ignorance of female’s age is no defense). </a:t>
            </a:r>
          </a:p>
          <a:p>
            <a:pPr eaLnBrk="1" hangingPunct="1">
              <a:buFont typeface="Wingdings" panose="05000000000000000000" pitchFamily="2" charset="2"/>
              <a:buNone/>
            </a:pPr>
            <a:endParaRPr lang="en-US" altLang="en-US" sz="1800" i="1"/>
          </a:p>
          <a:p>
            <a:pPr eaLnBrk="1" hangingPunct="1">
              <a:buFont typeface="Wingdings" panose="05000000000000000000" pitchFamily="2" charset="2"/>
              <a:buChar char="q"/>
            </a:pPr>
            <a:r>
              <a:rPr lang="en-US" altLang="en-US" sz="1800" b="1" i="1" u="sng"/>
              <a:t>Rape in the second degree:</a:t>
            </a:r>
            <a:r>
              <a:rPr lang="en-US" altLang="en-US" sz="1800" i="1"/>
              <a:t> D felony</a:t>
            </a:r>
          </a:p>
          <a:p>
            <a:pPr eaLnBrk="1" hangingPunct="1">
              <a:buFont typeface="Wingdings" panose="05000000000000000000" pitchFamily="2" charset="2"/>
              <a:buNone/>
            </a:pPr>
            <a:r>
              <a:rPr lang="en-US" altLang="en-US" sz="1800" i="1"/>
              <a:t>		a person over </a:t>
            </a:r>
            <a:r>
              <a:rPr lang="en-US" altLang="en-US" sz="1800" i="1" u="sng"/>
              <a:t>18</a:t>
            </a:r>
            <a:r>
              <a:rPr lang="en-US" altLang="en-US" sz="1800" i="1"/>
              <a:t> engages in sexual intercourse with a </a:t>
            </a:r>
            <a:r>
              <a:rPr lang="en-US" altLang="en-US" sz="1800" i="1" u="sng"/>
              <a:t>14 year old or younger.</a:t>
            </a:r>
          </a:p>
          <a:p>
            <a:pPr eaLnBrk="1" hangingPunct="1">
              <a:buFont typeface="Wingdings" panose="05000000000000000000" pitchFamily="2" charset="2"/>
              <a:buNone/>
            </a:pPr>
            <a:endParaRPr lang="en-US" altLang="en-US" sz="1800" i="1" u="sng"/>
          </a:p>
          <a:p>
            <a:pPr eaLnBrk="1" hangingPunct="1">
              <a:buFont typeface="Wingdings" panose="05000000000000000000" pitchFamily="2" charset="2"/>
              <a:buChar char="q"/>
            </a:pPr>
            <a:r>
              <a:rPr lang="en-US" altLang="en-US" sz="1800" i="1"/>
              <a:t> </a:t>
            </a:r>
            <a:r>
              <a:rPr lang="en-US" altLang="en-US" sz="1800" b="1" i="1"/>
              <a:t>Rape in the first degree:</a:t>
            </a:r>
            <a:r>
              <a:rPr lang="en-US" altLang="en-US" sz="1800" i="1"/>
              <a:t> B felony</a:t>
            </a:r>
          </a:p>
          <a:p>
            <a:pPr eaLnBrk="1" hangingPunct="1">
              <a:buFont typeface="Wingdings" panose="05000000000000000000" pitchFamily="2" charset="2"/>
              <a:buNone/>
            </a:pPr>
            <a:r>
              <a:rPr lang="en-US" altLang="en-US" sz="1800" i="1"/>
              <a:t>		infers the use of force or the fact of physical helplessness if the person is under 11 years old.</a:t>
            </a:r>
          </a:p>
        </p:txBody>
      </p:sp>
    </p:spTree>
    <p:extLst>
      <p:ext uri="{BB962C8B-B14F-4D97-AF65-F5344CB8AC3E}">
        <p14:creationId xmlns:p14="http://schemas.microsoft.com/office/powerpoint/2010/main" val="3513235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Status Offenses</a:t>
            </a:r>
            <a:endParaRPr lang="en-US" dirty="0"/>
          </a:p>
        </p:txBody>
      </p:sp>
      <p:sp>
        <p:nvSpPr>
          <p:cNvPr id="3" name="Content Placeholder 2"/>
          <p:cNvSpPr>
            <a:spLocks noGrp="1"/>
          </p:cNvSpPr>
          <p:nvPr>
            <p:ph idx="1"/>
          </p:nvPr>
        </p:nvSpPr>
        <p:spPr/>
        <p:txBody>
          <a:bodyPr/>
          <a:lstStyle/>
          <a:p>
            <a:pPr marL="571500" indent="-571500">
              <a:buAutoNum type="romanUcPeriod"/>
            </a:pPr>
            <a:r>
              <a:rPr lang="en-US" u="sng" dirty="0" smtClean="0">
                <a:solidFill>
                  <a:srgbClr val="FFFF00"/>
                </a:solidFill>
              </a:rPr>
              <a:t>Status Offenses</a:t>
            </a:r>
            <a:r>
              <a:rPr lang="en-US" dirty="0" smtClean="0">
                <a:solidFill>
                  <a:srgbClr val="FFFF00"/>
                </a:solidFill>
              </a:rPr>
              <a:t>- </a:t>
            </a:r>
            <a:r>
              <a:rPr lang="en-US" dirty="0" smtClean="0"/>
              <a:t>actions that are only illegal because of age.  </a:t>
            </a:r>
          </a:p>
          <a:p>
            <a:pPr marL="514350" indent="-514350">
              <a:buAutoNum type="alphaUcParenR"/>
            </a:pPr>
            <a:r>
              <a:rPr lang="en-US" dirty="0" smtClean="0"/>
              <a:t>statutory rape (</a:t>
            </a:r>
            <a:r>
              <a:rPr lang="en-US" i="1" dirty="0" smtClean="0">
                <a:solidFill>
                  <a:srgbClr val="FFFF00"/>
                </a:solidFill>
              </a:rPr>
              <a:t>NY State age of consent- 17</a:t>
            </a:r>
            <a:r>
              <a:rPr lang="en-US" dirty="0" smtClean="0"/>
              <a:t>)</a:t>
            </a:r>
          </a:p>
          <a:p>
            <a:pPr marL="514350" indent="-514350">
              <a:buAutoNum type="alphaUcParenR"/>
            </a:pPr>
            <a:r>
              <a:rPr lang="en-US" dirty="0" smtClean="0"/>
              <a:t>underage drinking </a:t>
            </a:r>
            <a:endParaRPr lang="en-US" dirty="0"/>
          </a:p>
        </p:txBody>
      </p:sp>
    </p:spTree>
    <p:extLst>
      <p:ext uri="{BB962C8B-B14F-4D97-AF65-F5344CB8AC3E}">
        <p14:creationId xmlns:p14="http://schemas.microsoft.com/office/powerpoint/2010/main" val="328581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Rape in the second degree.</a:t>
            </a:r>
            <a:endParaRPr lang="en-US" dirty="0"/>
          </a:p>
        </p:txBody>
      </p:sp>
      <p:sp>
        <p:nvSpPr>
          <p:cNvPr id="3" name="Content Placeholder 2"/>
          <p:cNvSpPr>
            <a:spLocks noGrp="1"/>
          </p:cNvSpPr>
          <p:nvPr>
            <p:ph idx="1"/>
          </p:nvPr>
        </p:nvSpPr>
        <p:spPr/>
        <p:txBody>
          <a:bodyPr>
            <a:normAutofit/>
          </a:bodyPr>
          <a:lstStyle/>
          <a:p>
            <a:r>
              <a:rPr lang="en-US" b="1" dirty="0" smtClean="0"/>
              <a:t>A person is guilty of rape in the second degree when:</a:t>
            </a:r>
          </a:p>
          <a:p>
            <a:r>
              <a:rPr lang="en-US" i="1" dirty="0" smtClean="0"/>
              <a:t>being </a:t>
            </a:r>
            <a:r>
              <a:rPr lang="en-US" i="1" dirty="0" smtClean="0">
                <a:solidFill>
                  <a:srgbClr val="FFFF00"/>
                </a:solidFill>
              </a:rPr>
              <a:t>eighteen years old or more</a:t>
            </a:r>
            <a:r>
              <a:rPr lang="en-US" i="1" dirty="0" smtClean="0"/>
              <a:t>, he or she engages in sexual intercourse with </a:t>
            </a:r>
            <a:r>
              <a:rPr lang="en-US" i="1" dirty="0" smtClean="0">
                <a:solidFill>
                  <a:srgbClr val="FFFF00"/>
                </a:solidFill>
              </a:rPr>
              <a:t>another person less than fifteen years old</a:t>
            </a:r>
            <a:r>
              <a:rPr lang="en-US" i="1" dirty="0" smtClean="0"/>
              <a:t>; or</a:t>
            </a:r>
          </a:p>
          <a:p>
            <a:r>
              <a:rPr lang="en-US" i="1" dirty="0" smtClean="0"/>
              <a:t>he or she engages in sexual intercourse with another person who is </a:t>
            </a:r>
            <a:r>
              <a:rPr lang="en-US" i="1" dirty="0" smtClean="0">
                <a:solidFill>
                  <a:srgbClr val="FFFF00"/>
                </a:solidFill>
              </a:rPr>
              <a:t>incapable of consent by reason of being mentally disabled or mentally incapacitated.</a:t>
            </a:r>
          </a:p>
          <a:p>
            <a:r>
              <a:rPr lang="en-US" dirty="0" smtClean="0"/>
              <a:t>It shall be an </a:t>
            </a:r>
            <a:r>
              <a:rPr lang="en-US" i="1" dirty="0" smtClean="0">
                <a:solidFill>
                  <a:srgbClr val="FFFF00"/>
                </a:solidFill>
              </a:rPr>
              <a:t>affirmative defense</a:t>
            </a:r>
            <a:r>
              <a:rPr lang="en-US" i="1" dirty="0" smtClean="0">
                <a:solidFill>
                  <a:srgbClr val="FF0000"/>
                </a:solidFill>
              </a:rPr>
              <a:t> </a:t>
            </a:r>
            <a:r>
              <a:rPr lang="en-US" dirty="0" smtClean="0"/>
              <a:t>to the crime of rape in the second degree if the </a:t>
            </a:r>
            <a:r>
              <a:rPr lang="en-US" i="1" dirty="0" smtClean="0">
                <a:solidFill>
                  <a:srgbClr val="FFFF00"/>
                </a:solidFill>
              </a:rPr>
              <a:t>defendant was less than four years older than the victim</a:t>
            </a:r>
            <a:r>
              <a:rPr lang="en-US" dirty="0" smtClean="0"/>
              <a:t> at the time of the act.</a:t>
            </a:r>
          </a:p>
          <a:p>
            <a:r>
              <a:rPr lang="en-US" dirty="0" smtClean="0"/>
              <a:t/>
            </a:r>
            <a:br>
              <a:rPr lang="en-US" dirty="0" smtClean="0"/>
            </a:br>
            <a:r>
              <a:rPr lang="en-US" dirty="0" smtClean="0"/>
              <a:t>*Rape in the second degree is a class D felony.</a:t>
            </a:r>
          </a:p>
          <a:p>
            <a:endParaRPr lang="en-US" dirty="0"/>
          </a:p>
        </p:txBody>
      </p:sp>
    </p:spTree>
    <p:extLst>
      <p:ext uri="{BB962C8B-B14F-4D97-AF65-F5344CB8AC3E}">
        <p14:creationId xmlns:p14="http://schemas.microsoft.com/office/powerpoint/2010/main" val="4195211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Rape in the first degree.</a:t>
            </a:r>
            <a:endParaRPr lang="en-US" dirty="0"/>
          </a:p>
        </p:txBody>
      </p:sp>
      <p:sp>
        <p:nvSpPr>
          <p:cNvPr id="3" name="Content Placeholder 2"/>
          <p:cNvSpPr>
            <a:spLocks noGrp="1"/>
          </p:cNvSpPr>
          <p:nvPr>
            <p:ph idx="1"/>
          </p:nvPr>
        </p:nvSpPr>
        <p:spPr/>
        <p:txBody>
          <a:bodyPr>
            <a:normAutofit/>
          </a:bodyPr>
          <a:lstStyle/>
          <a:p>
            <a:r>
              <a:rPr lang="en-US" b="1" dirty="0" smtClean="0"/>
              <a:t>A person is guilty of rape in the first degree when he or she engages in sexual intercourse with another person:</a:t>
            </a:r>
          </a:p>
          <a:p>
            <a:r>
              <a:rPr lang="en-US" dirty="0" smtClean="0"/>
              <a:t>By </a:t>
            </a:r>
            <a:r>
              <a:rPr lang="en-US" i="1" dirty="0" smtClean="0">
                <a:solidFill>
                  <a:srgbClr val="FFFF00"/>
                </a:solidFill>
              </a:rPr>
              <a:t>forcible compulsion</a:t>
            </a:r>
            <a:r>
              <a:rPr lang="en-US" dirty="0" smtClean="0"/>
              <a:t>; or</a:t>
            </a:r>
          </a:p>
          <a:p>
            <a:r>
              <a:rPr lang="en-US" dirty="0" smtClean="0"/>
              <a:t>Who is </a:t>
            </a:r>
            <a:r>
              <a:rPr lang="en-US" i="1" dirty="0" smtClean="0">
                <a:solidFill>
                  <a:srgbClr val="FFFF00"/>
                </a:solidFill>
              </a:rPr>
              <a:t>less than eleven years old</a:t>
            </a:r>
            <a:r>
              <a:rPr lang="en-US" dirty="0" smtClean="0"/>
              <a:t>; or</a:t>
            </a:r>
          </a:p>
          <a:p>
            <a:r>
              <a:rPr lang="en-US" dirty="0" smtClean="0"/>
              <a:t>Who is less than </a:t>
            </a:r>
            <a:r>
              <a:rPr lang="en-US" i="1" dirty="0" smtClean="0">
                <a:solidFill>
                  <a:srgbClr val="FFFF00"/>
                </a:solidFill>
              </a:rPr>
              <a:t>thirteen years old </a:t>
            </a:r>
            <a:r>
              <a:rPr lang="en-US" dirty="0" smtClean="0"/>
              <a:t>and the </a:t>
            </a:r>
            <a:r>
              <a:rPr lang="en-US" i="1" dirty="0" smtClean="0">
                <a:solidFill>
                  <a:srgbClr val="FFFF00"/>
                </a:solidFill>
              </a:rPr>
              <a:t>actor is eighteen years old </a:t>
            </a:r>
            <a:r>
              <a:rPr lang="en-US" dirty="0" smtClean="0"/>
              <a:t>or more.</a:t>
            </a:r>
          </a:p>
          <a:p>
            <a:endParaRPr lang="en-US" dirty="0"/>
          </a:p>
        </p:txBody>
      </p:sp>
    </p:spTree>
    <p:extLst>
      <p:ext uri="{BB962C8B-B14F-4D97-AF65-F5344CB8AC3E}">
        <p14:creationId xmlns:p14="http://schemas.microsoft.com/office/powerpoint/2010/main" val="2457536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b="1" i="1" smtClean="0"/>
              <a:t>Kidnapping</a:t>
            </a:r>
            <a:r>
              <a:rPr lang="en-US" altLang="en-US" smtClean="0"/>
              <a:t> </a:t>
            </a:r>
          </a:p>
        </p:txBody>
      </p:sp>
      <p:sp>
        <p:nvSpPr>
          <p:cNvPr id="46083" name="Rectangle 3"/>
          <p:cNvSpPr>
            <a:spLocks noGrp="1" noChangeArrowheads="1"/>
          </p:cNvSpPr>
          <p:nvPr>
            <p:ph idx="1"/>
          </p:nvPr>
        </p:nvSpPr>
        <p:spPr/>
        <p:txBody>
          <a:bodyPr/>
          <a:lstStyle/>
          <a:p>
            <a:pPr eaLnBrk="1" hangingPunct="1"/>
            <a:r>
              <a:rPr lang="en-US" altLang="en-US" sz="1800" b="1" i="1" u="sng"/>
              <a:t>Kidnapping the second degree:</a:t>
            </a:r>
            <a:r>
              <a:rPr lang="en-US" altLang="en-US" smtClean="0"/>
              <a:t> </a:t>
            </a:r>
            <a:r>
              <a:rPr lang="en-US" altLang="en-US" sz="1800" i="1"/>
              <a:t>B Felony</a:t>
            </a:r>
            <a:r>
              <a:rPr lang="en-US" altLang="en-US" smtClean="0"/>
              <a:t> </a:t>
            </a:r>
          </a:p>
          <a:p>
            <a:pPr eaLnBrk="1" hangingPunct="1">
              <a:buFont typeface="Wingdings" panose="05000000000000000000" pitchFamily="2" charset="2"/>
              <a:buNone/>
            </a:pPr>
            <a:r>
              <a:rPr lang="en-US" altLang="en-US" sz="1800"/>
              <a:t>		is solely a state offense. Kidnapping is defined as the “abduction of another”.  Abduction is “restraining a person with the intent of preventing his liberation” by either a) secreting or holding him in a place where he is not likely to be found or b) using or threatening to use deadly force.</a:t>
            </a:r>
          </a:p>
          <a:p>
            <a:pPr eaLnBrk="1" hangingPunct="1">
              <a:buFont typeface="Wingdings" panose="05000000000000000000" pitchFamily="2" charset="2"/>
              <a:buNone/>
            </a:pPr>
            <a:endParaRPr lang="en-US" altLang="en-US" sz="1800"/>
          </a:p>
          <a:p>
            <a:pPr eaLnBrk="1" hangingPunct="1">
              <a:buFont typeface="Wingdings" panose="05000000000000000000" pitchFamily="2" charset="2"/>
              <a:buChar char="q"/>
            </a:pPr>
            <a:r>
              <a:rPr lang="en-US" altLang="en-US" sz="1800"/>
              <a:t> </a:t>
            </a:r>
            <a:r>
              <a:rPr lang="en-US" altLang="en-US" sz="1800" b="1" i="1" u="sng"/>
              <a:t>Kidnapping in the first degree:</a:t>
            </a:r>
            <a:r>
              <a:rPr lang="en-US" altLang="en-US" sz="1800"/>
              <a:t> </a:t>
            </a:r>
            <a:r>
              <a:rPr lang="en-US" altLang="en-US" sz="1800" i="1"/>
              <a:t>A felony</a:t>
            </a:r>
            <a:r>
              <a:rPr lang="en-US" altLang="en-US" sz="1800"/>
              <a:t> </a:t>
            </a:r>
          </a:p>
          <a:p>
            <a:pPr eaLnBrk="1" hangingPunct="1">
              <a:buFont typeface="Wingdings" panose="05000000000000000000" pitchFamily="2" charset="2"/>
              <a:buNone/>
            </a:pPr>
            <a:r>
              <a:rPr lang="en-US" altLang="en-US" sz="1800"/>
              <a:t>		includes the above plus one of the following: a) a ransom b) holding for 12 hours or more with intent bodily harm; and c) death occurs.</a:t>
            </a:r>
          </a:p>
        </p:txBody>
      </p:sp>
    </p:spTree>
    <p:extLst>
      <p:ext uri="{BB962C8B-B14F-4D97-AF65-F5344CB8AC3E}">
        <p14:creationId xmlns:p14="http://schemas.microsoft.com/office/powerpoint/2010/main" val="263261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NY State Drinking Age</a:t>
            </a:r>
            <a:endParaRPr lang="en-US" dirty="0"/>
          </a:p>
        </p:txBody>
      </p:sp>
      <p:sp>
        <p:nvSpPr>
          <p:cNvPr id="3" name="Content Placeholder 2"/>
          <p:cNvSpPr>
            <a:spLocks noGrp="1"/>
          </p:cNvSpPr>
          <p:nvPr>
            <p:ph idx="1"/>
          </p:nvPr>
        </p:nvSpPr>
        <p:spPr>
          <a:xfrm>
            <a:off x="1981200" y="1295400"/>
            <a:ext cx="8229600" cy="5029200"/>
          </a:xfrm>
        </p:spPr>
        <p:txBody>
          <a:bodyPr>
            <a:normAutofit/>
          </a:bodyPr>
          <a:lstStyle/>
          <a:p>
            <a:pPr fontAlgn="base"/>
            <a:r>
              <a:rPr lang="en-US" dirty="0"/>
              <a:t>1. Except as hereinafter provided, </a:t>
            </a:r>
            <a:r>
              <a:rPr lang="en-US" dirty="0">
                <a:solidFill>
                  <a:srgbClr val="FFFF00"/>
                </a:solidFill>
              </a:rPr>
              <a:t>no person under the age of twenty-one years shall possess any alcoholic beverage, as defined in this chapter, with the intent to consume such beverage.</a:t>
            </a:r>
          </a:p>
          <a:p>
            <a:pPr fontAlgn="base"/>
            <a:r>
              <a:rPr lang="en-US" dirty="0"/>
              <a:t>2. </a:t>
            </a:r>
            <a:r>
              <a:rPr lang="en-US" dirty="0">
                <a:solidFill>
                  <a:srgbClr val="FFFF00"/>
                </a:solidFill>
              </a:rPr>
              <a:t>A person under the age of twenty-one years may possess any alcoholic beverage with intent to consume if the alcoholic beverage is given:</a:t>
            </a:r>
          </a:p>
          <a:p>
            <a:pPr fontAlgn="base"/>
            <a:r>
              <a:rPr lang="en-US" dirty="0"/>
              <a:t>(a) to a person who is a student in a curriculum licensed or registered by the state education department and the student is required to taste or imbibe alcoholic beverages in on-campus or off-campus courses which are a part of the required curriculum, provided such alcoholic beverages are used only for instructional purposes during class conducted pursuant to such curriculum;  or</a:t>
            </a:r>
          </a:p>
          <a:p>
            <a:pPr fontAlgn="base"/>
            <a:r>
              <a:rPr lang="en-US" dirty="0"/>
              <a:t>(b) </a:t>
            </a:r>
            <a:r>
              <a:rPr lang="en-US" dirty="0">
                <a:solidFill>
                  <a:srgbClr val="FFFF00"/>
                </a:solidFill>
              </a:rPr>
              <a:t>to the person under twenty-one years of age by that person's parent or guardian.</a:t>
            </a:r>
          </a:p>
          <a:p>
            <a:endParaRPr lang="en-US" dirty="0"/>
          </a:p>
        </p:txBody>
      </p:sp>
    </p:spTree>
    <p:extLst>
      <p:ext uri="{BB962C8B-B14F-4D97-AF65-F5344CB8AC3E}">
        <p14:creationId xmlns:p14="http://schemas.microsoft.com/office/powerpoint/2010/main" val="35022422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AIM: Self-Defense Laws in NY</a:t>
            </a:r>
            <a:endParaRPr lang="en-US" dirty="0"/>
          </a:p>
        </p:txBody>
      </p:sp>
      <p:sp>
        <p:nvSpPr>
          <p:cNvPr id="5" name="Content Placeholder 4"/>
          <p:cNvSpPr>
            <a:spLocks noGrp="1"/>
          </p:cNvSpPr>
          <p:nvPr>
            <p:ph idx="1"/>
          </p:nvPr>
        </p:nvSpPr>
        <p:spPr/>
        <p:txBody>
          <a:bodyPr/>
          <a:lstStyle/>
          <a:p>
            <a:pPr marL="0" indent="0" algn="ctr">
              <a:buNone/>
            </a:pPr>
            <a:r>
              <a:rPr lang="en-US" dirty="0" smtClean="0"/>
              <a:t>notes</a:t>
            </a:r>
          </a:p>
          <a:p>
            <a:pPr marL="571500" indent="-571500">
              <a:buAutoNum type="romanUcPeriod"/>
            </a:pPr>
            <a:r>
              <a:rPr lang="en-US" b="1" u="sng" dirty="0" smtClean="0"/>
              <a:t>The Use of Deadly Force</a:t>
            </a:r>
            <a:r>
              <a:rPr lang="en-US" dirty="0" smtClean="0"/>
              <a:t>- can be used:</a:t>
            </a:r>
          </a:p>
          <a:p>
            <a:pPr marL="514350" indent="-514350">
              <a:buAutoNum type="alphaUcParenR"/>
            </a:pPr>
            <a:r>
              <a:rPr lang="en-US" dirty="0" smtClean="0"/>
              <a:t>If in your home and </a:t>
            </a:r>
            <a:r>
              <a:rPr lang="en-US" i="1" dirty="0" smtClean="0">
                <a:solidFill>
                  <a:srgbClr val="FF0000"/>
                </a:solidFill>
              </a:rPr>
              <a:t>are not the initial aggressor.</a:t>
            </a:r>
          </a:p>
          <a:p>
            <a:pPr marL="0" indent="0">
              <a:buNone/>
            </a:pPr>
            <a:endParaRPr lang="en-US" i="1" dirty="0" smtClean="0">
              <a:solidFill>
                <a:srgbClr val="FF0000"/>
              </a:solidFill>
            </a:endParaRPr>
          </a:p>
          <a:p>
            <a:pPr marL="0" indent="0">
              <a:buNone/>
            </a:pPr>
            <a:r>
              <a:rPr lang="en-US" dirty="0" smtClean="0"/>
              <a:t>B) To defend yourself or 3</a:t>
            </a:r>
            <a:r>
              <a:rPr lang="en-US" baseline="30000" dirty="0" smtClean="0"/>
              <a:t>rd</a:t>
            </a:r>
            <a:r>
              <a:rPr lang="en-US" dirty="0" smtClean="0"/>
              <a:t> person against the use of deadly force and You and 3</a:t>
            </a:r>
            <a:r>
              <a:rPr lang="en-US" baseline="30000" dirty="0" smtClean="0"/>
              <a:t>rd</a:t>
            </a:r>
            <a:r>
              <a:rPr lang="en-US" dirty="0" smtClean="0"/>
              <a:t> person </a:t>
            </a:r>
            <a:r>
              <a:rPr lang="en-US" i="1" u="sng" dirty="0" smtClean="0">
                <a:solidFill>
                  <a:srgbClr val="FF0000"/>
                </a:solidFill>
              </a:rPr>
              <a:t>CANNOT RETREAT TO SAFETY.</a:t>
            </a:r>
          </a:p>
          <a:p>
            <a:pPr marL="0" indent="0">
              <a:buNone/>
            </a:pPr>
            <a:endParaRPr lang="en-US" dirty="0"/>
          </a:p>
        </p:txBody>
      </p:sp>
    </p:spTree>
    <p:extLst>
      <p:ext uri="{BB962C8B-B14F-4D97-AF65-F5344CB8AC3E}">
        <p14:creationId xmlns:p14="http://schemas.microsoft.com/office/powerpoint/2010/main" val="186353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en-US" b="1" i="1" smtClean="0"/>
              <a:t>AIM: HOMICIDE</a:t>
            </a:r>
            <a:r>
              <a:rPr lang="en-US" altLang="en-US" b="1" i="1" u="sng" smtClean="0"/>
              <a:t> </a:t>
            </a:r>
          </a:p>
        </p:txBody>
      </p:sp>
      <p:sp>
        <p:nvSpPr>
          <p:cNvPr id="48131" name="Rectangle 3"/>
          <p:cNvSpPr>
            <a:spLocks noGrp="1" noChangeArrowheads="1"/>
          </p:cNvSpPr>
          <p:nvPr>
            <p:ph idx="1"/>
          </p:nvPr>
        </p:nvSpPr>
        <p:spPr>
          <a:xfrm>
            <a:off x="1905000" y="1828800"/>
            <a:ext cx="8229600" cy="4495800"/>
          </a:xfrm>
        </p:spPr>
        <p:txBody>
          <a:bodyPr/>
          <a:lstStyle/>
          <a:p>
            <a:pPr marL="0" indent="0">
              <a:defRPr/>
            </a:pPr>
            <a:r>
              <a:rPr lang="en-US" altLang="en-US" dirty="0">
                <a:solidFill>
                  <a:srgbClr val="FFFF00"/>
                </a:solidFill>
              </a:rPr>
              <a:t>Is causing the death of another person</a:t>
            </a:r>
            <a:r>
              <a:rPr lang="en-US" altLang="en-US" dirty="0"/>
              <a:t>.  </a:t>
            </a:r>
          </a:p>
          <a:p>
            <a:pPr marL="0" indent="0">
              <a:buNone/>
              <a:defRPr/>
            </a:pPr>
            <a:r>
              <a:rPr lang="en-US" altLang="en-US" i="1" u="sng" dirty="0"/>
              <a:t>non-criminal homicides-</a:t>
            </a:r>
            <a:r>
              <a:rPr lang="en-US" altLang="en-US" i="1" dirty="0"/>
              <a:t> killing:</a:t>
            </a:r>
          </a:p>
          <a:p>
            <a:pPr marL="0" indent="0">
              <a:buFont typeface="Wingdings" panose="05000000000000000000" pitchFamily="2" charset="2"/>
              <a:buAutoNum type="arabicParenR"/>
              <a:defRPr/>
            </a:pPr>
            <a:r>
              <a:rPr lang="en-US" altLang="en-US" i="1" dirty="0"/>
              <a:t> in self-defense</a:t>
            </a:r>
          </a:p>
          <a:p>
            <a:pPr marL="0" indent="0">
              <a:buFont typeface="Wingdings" panose="05000000000000000000" pitchFamily="2" charset="2"/>
              <a:buAutoNum type="arabicParenR"/>
              <a:defRPr/>
            </a:pPr>
            <a:r>
              <a:rPr lang="en-US" altLang="en-US" i="1" dirty="0"/>
              <a:t>by an accident</a:t>
            </a:r>
          </a:p>
          <a:p>
            <a:pPr marL="0" indent="0">
              <a:buFont typeface="Wingdings" panose="05000000000000000000" pitchFamily="2" charset="2"/>
              <a:buAutoNum type="arabicParenR"/>
              <a:defRPr/>
            </a:pPr>
            <a:r>
              <a:rPr lang="en-US" altLang="en-US" i="1" dirty="0"/>
              <a:t>by a soldier in war.</a:t>
            </a:r>
          </a:p>
          <a:p>
            <a:pPr marL="0" indent="0">
              <a:buFont typeface="Wingdings" panose="05000000000000000000" pitchFamily="2" charset="2"/>
              <a:buAutoNum type="arabicParenR"/>
              <a:defRPr/>
            </a:pPr>
            <a:r>
              <a:rPr lang="en-US" altLang="en-US" i="1" dirty="0"/>
              <a:t>by a police officer in the proper performance of his/her duties</a:t>
            </a:r>
          </a:p>
        </p:txBody>
      </p:sp>
    </p:spTree>
    <p:extLst>
      <p:ext uri="{BB962C8B-B14F-4D97-AF65-F5344CB8AC3E}">
        <p14:creationId xmlns:p14="http://schemas.microsoft.com/office/powerpoint/2010/main" val="1529423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additive="base">
                                        <p:cTn id="13"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anim calcmode="lin" valueType="num">
                                      <p:cBhvr additive="base">
                                        <p:cTn id="19" dur="5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1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8131">
                                            <p:txEl>
                                              <p:pRg st="3" end="3"/>
                                            </p:txEl>
                                          </p:spTgt>
                                        </p:tgtEl>
                                        <p:attrNameLst>
                                          <p:attrName>style.visibility</p:attrName>
                                        </p:attrNameLst>
                                      </p:cBhvr>
                                      <p:to>
                                        <p:strVal val="visible"/>
                                      </p:to>
                                    </p:set>
                                    <p:anim calcmode="lin" valueType="num">
                                      <p:cBhvr additive="base">
                                        <p:cTn id="25" dur="500" fill="hold"/>
                                        <p:tgtEl>
                                          <p:spTgt spid="481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81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8131">
                                            <p:txEl>
                                              <p:pRg st="4" end="4"/>
                                            </p:txEl>
                                          </p:spTgt>
                                        </p:tgtEl>
                                        <p:attrNameLst>
                                          <p:attrName>style.visibility</p:attrName>
                                        </p:attrNameLst>
                                      </p:cBhvr>
                                      <p:to>
                                        <p:strVal val="visible"/>
                                      </p:to>
                                    </p:set>
                                    <p:anim calcmode="lin" valueType="num">
                                      <p:cBhvr additive="base">
                                        <p:cTn id="31" dur="5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81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8131">
                                            <p:txEl>
                                              <p:pRg st="5" end="5"/>
                                            </p:txEl>
                                          </p:spTgt>
                                        </p:tgtEl>
                                        <p:attrNameLst>
                                          <p:attrName>style.visibility</p:attrName>
                                        </p:attrNameLst>
                                      </p:cBhvr>
                                      <p:to>
                                        <p:strVal val="visible"/>
                                      </p:to>
                                    </p:set>
                                    <p:anim calcmode="lin" valueType="num">
                                      <p:cBhvr additive="base">
                                        <p:cTn id="37" dur="500" fill="hold"/>
                                        <p:tgtEl>
                                          <p:spTgt spid="4813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81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pPr marL="0" indent="0">
              <a:buNone/>
            </a:pPr>
            <a:r>
              <a:rPr lang="en-US" dirty="0" smtClean="0"/>
              <a:t>C) If you reasonably believe another is attempting to commit:</a:t>
            </a:r>
          </a:p>
          <a:p>
            <a:pPr marL="0" indent="0">
              <a:buNone/>
            </a:pPr>
            <a:r>
              <a:rPr lang="en-US" dirty="0"/>
              <a:t>	</a:t>
            </a:r>
            <a:r>
              <a:rPr lang="en-US" dirty="0" smtClean="0"/>
              <a:t>1. forcible rape</a:t>
            </a:r>
          </a:p>
          <a:p>
            <a:pPr marL="0" indent="0">
              <a:buNone/>
            </a:pPr>
            <a:r>
              <a:rPr lang="en-US" dirty="0"/>
              <a:t>	</a:t>
            </a:r>
            <a:r>
              <a:rPr lang="en-US" dirty="0" smtClean="0"/>
              <a:t>2. robbery</a:t>
            </a:r>
          </a:p>
          <a:p>
            <a:pPr marL="0" indent="0">
              <a:buNone/>
            </a:pPr>
            <a:r>
              <a:rPr lang="en-US" dirty="0"/>
              <a:t>	</a:t>
            </a:r>
            <a:r>
              <a:rPr lang="en-US" dirty="0" smtClean="0"/>
              <a:t>3. burglary if:</a:t>
            </a:r>
          </a:p>
          <a:p>
            <a:pPr marL="0" indent="0">
              <a:buNone/>
            </a:pPr>
            <a:r>
              <a:rPr lang="en-US" dirty="0"/>
              <a:t>	</a:t>
            </a:r>
            <a:r>
              <a:rPr lang="en-US" dirty="0" smtClean="0"/>
              <a:t>	a. </a:t>
            </a:r>
            <a:r>
              <a:rPr lang="en-US" i="1" dirty="0" smtClean="0">
                <a:solidFill>
                  <a:srgbClr val="FF0000"/>
                </a:solidFill>
              </a:rPr>
              <a:t>deadly force is necessary </a:t>
            </a:r>
            <a:r>
              <a:rPr lang="en-US" dirty="0" smtClean="0"/>
              <a:t>to stop it</a:t>
            </a:r>
          </a:p>
          <a:p>
            <a:pPr marL="0" indent="0">
              <a:buNone/>
            </a:pPr>
            <a:r>
              <a:rPr lang="en-US" dirty="0"/>
              <a:t>	</a:t>
            </a:r>
            <a:r>
              <a:rPr lang="en-US" dirty="0" smtClean="0"/>
              <a:t>	b. </a:t>
            </a:r>
            <a:r>
              <a:rPr lang="en-US" i="1" dirty="0" smtClean="0">
                <a:solidFill>
                  <a:srgbClr val="FF0000"/>
                </a:solidFill>
              </a:rPr>
              <a:t>arson</a:t>
            </a:r>
            <a:r>
              <a:rPr lang="en-US" dirty="0" smtClean="0"/>
              <a:t> will be result of burglary</a:t>
            </a:r>
          </a:p>
          <a:p>
            <a:pPr marL="0" indent="0">
              <a:buNone/>
            </a:pPr>
            <a:endParaRPr lang="en-US" dirty="0" smtClean="0"/>
          </a:p>
        </p:txBody>
      </p:sp>
    </p:spTree>
    <p:extLst>
      <p:ext uri="{BB962C8B-B14F-4D97-AF65-F5344CB8AC3E}">
        <p14:creationId xmlns:p14="http://schemas.microsoft.com/office/powerpoint/2010/main" val="274813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pPr marL="0" indent="0">
              <a:buNone/>
            </a:pPr>
            <a:r>
              <a:rPr lang="en-US" dirty="0" smtClean="0"/>
              <a:t>D) In helping to arrest a person who has committed </a:t>
            </a:r>
            <a:r>
              <a:rPr lang="en-US" i="1" u="sng" dirty="0" smtClean="0">
                <a:solidFill>
                  <a:srgbClr val="FF0000"/>
                </a:solidFill>
              </a:rPr>
              <a:t>and is fleeing </a:t>
            </a:r>
            <a:r>
              <a:rPr lang="en-US" dirty="0" smtClean="0"/>
              <a:t>from a:</a:t>
            </a:r>
          </a:p>
          <a:p>
            <a:pPr marL="0" indent="0">
              <a:buNone/>
            </a:pPr>
            <a:r>
              <a:rPr lang="en-US" dirty="0"/>
              <a:t>	</a:t>
            </a:r>
            <a:r>
              <a:rPr lang="en-US" dirty="0" smtClean="0"/>
              <a:t>1. murder</a:t>
            </a:r>
          </a:p>
          <a:p>
            <a:pPr marL="0" indent="0">
              <a:buNone/>
            </a:pPr>
            <a:r>
              <a:rPr lang="en-US" dirty="0"/>
              <a:t>	</a:t>
            </a:r>
            <a:r>
              <a:rPr lang="en-US" dirty="0" smtClean="0"/>
              <a:t>2. 1</a:t>
            </a:r>
            <a:r>
              <a:rPr lang="en-US" baseline="30000" dirty="0" smtClean="0"/>
              <a:t>st</a:t>
            </a:r>
            <a:r>
              <a:rPr lang="en-US" dirty="0" smtClean="0"/>
              <a:t> degree manslaughter</a:t>
            </a:r>
          </a:p>
          <a:p>
            <a:pPr marL="0" indent="0">
              <a:buNone/>
            </a:pPr>
            <a:r>
              <a:rPr lang="en-US" dirty="0"/>
              <a:t>	</a:t>
            </a:r>
            <a:r>
              <a:rPr lang="en-US" dirty="0" smtClean="0"/>
              <a:t>3. robbery</a:t>
            </a:r>
          </a:p>
          <a:p>
            <a:pPr marL="0" indent="0">
              <a:buNone/>
            </a:pPr>
            <a:r>
              <a:rPr lang="en-US" dirty="0"/>
              <a:t>	</a:t>
            </a:r>
            <a:r>
              <a:rPr lang="en-US" dirty="0" smtClean="0"/>
              <a:t>4. forcible rape </a:t>
            </a:r>
          </a:p>
          <a:p>
            <a:pPr marL="0" indent="0">
              <a:buNone/>
            </a:pPr>
            <a:endParaRPr lang="en-US" dirty="0"/>
          </a:p>
        </p:txBody>
      </p:sp>
    </p:spTree>
    <p:extLst>
      <p:ext uri="{BB962C8B-B14F-4D97-AF65-F5344CB8AC3E}">
        <p14:creationId xmlns:p14="http://schemas.microsoft.com/office/powerpoint/2010/main" val="333895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REVIEW </a:t>
            </a:r>
          </a:p>
        </p:txBody>
      </p:sp>
      <p:sp>
        <p:nvSpPr>
          <p:cNvPr id="47107" name="Rectangle 3"/>
          <p:cNvSpPr>
            <a:spLocks noGrp="1" noChangeArrowheads="1"/>
          </p:cNvSpPr>
          <p:nvPr>
            <p:ph idx="1"/>
          </p:nvPr>
        </p:nvSpPr>
        <p:spPr/>
        <p:txBody>
          <a:bodyPr/>
          <a:lstStyle/>
          <a:p>
            <a:pPr marL="571500" indent="-571500"/>
            <a:r>
              <a:rPr lang="en-US" altLang="en-US" smtClean="0"/>
              <a:t>QUESTIONS:</a:t>
            </a:r>
          </a:p>
          <a:p>
            <a:pPr marL="571500" indent="-571500">
              <a:buFont typeface="Wingdings" panose="05000000000000000000" pitchFamily="2" charset="2"/>
              <a:buAutoNum type="arabicParenR"/>
            </a:pPr>
            <a:r>
              <a:rPr lang="en-US" altLang="en-US" smtClean="0"/>
              <a:t>In a criminal case the amount of proof necessary to get a conviction is called:</a:t>
            </a:r>
          </a:p>
          <a:p>
            <a:pPr marL="571500" indent="-571500">
              <a:buNone/>
            </a:pPr>
            <a:endParaRPr lang="en-US" altLang="en-US" smtClean="0"/>
          </a:p>
          <a:p>
            <a:pPr marL="571500" indent="-571500">
              <a:buNone/>
            </a:pPr>
            <a:r>
              <a:rPr lang="en-US" altLang="en-US" smtClean="0"/>
              <a:t>Guilt beyond a reasonable doubt</a:t>
            </a:r>
          </a:p>
        </p:txBody>
      </p:sp>
    </p:spTree>
    <p:extLst>
      <p:ext uri="{BB962C8B-B14F-4D97-AF65-F5344CB8AC3E}">
        <p14:creationId xmlns:p14="http://schemas.microsoft.com/office/powerpoint/2010/main" val="3688618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2090738" y="381000"/>
            <a:ext cx="8001000" cy="5638800"/>
          </a:xfrm>
        </p:spPr>
        <p:txBody>
          <a:bodyPr/>
          <a:lstStyle/>
          <a:p>
            <a:pPr eaLnBrk="1" hangingPunct="1"/>
            <a:r>
              <a:rPr lang="en-US" altLang="en-US" smtClean="0"/>
              <a:t>2) A voluntary act of commission or omission is known as</a:t>
            </a:r>
          </a:p>
          <a:p>
            <a:pPr eaLnBrk="1" hangingPunct="1"/>
            <a:endParaRPr lang="en-US" altLang="en-US" smtClean="0"/>
          </a:p>
          <a:p>
            <a:pPr eaLnBrk="1" hangingPunct="1"/>
            <a:r>
              <a:rPr lang="en-US" altLang="en-US" smtClean="0"/>
              <a:t>3) Which of the following is considered a major category of crime</a:t>
            </a:r>
          </a:p>
          <a:p>
            <a:pPr eaLnBrk="1" hangingPunct="1"/>
            <a:r>
              <a:rPr lang="en-US" altLang="en-US" smtClean="0"/>
              <a:t>4) Which of the following is </a:t>
            </a:r>
            <a:r>
              <a:rPr lang="en-US" altLang="en-US" b="1" i="1" smtClean="0"/>
              <a:t>not</a:t>
            </a:r>
            <a:r>
              <a:rPr lang="en-US" altLang="en-US" smtClean="0"/>
              <a:t> a criminal state of mind  </a:t>
            </a:r>
          </a:p>
          <a:p>
            <a:pPr eaLnBrk="1" hangingPunct="1"/>
            <a:r>
              <a:rPr lang="en-US" altLang="en-US" smtClean="0"/>
              <a:t>5) When a person acts in a conscious state of mind and is aware of the facts, which state of mind is apparent?</a:t>
            </a:r>
          </a:p>
          <a:p>
            <a:pPr eaLnBrk="1" hangingPunct="1"/>
            <a:endParaRPr lang="en-US" altLang="en-US" smtClean="0"/>
          </a:p>
        </p:txBody>
      </p:sp>
    </p:spTree>
    <p:extLst>
      <p:ext uri="{BB962C8B-B14F-4D97-AF65-F5344CB8AC3E}">
        <p14:creationId xmlns:p14="http://schemas.microsoft.com/office/powerpoint/2010/main" val="228926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2090738" y="228600"/>
            <a:ext cx="8001000" cy="5791200"/>
          </a:xfrm>
        </p:spPr>
        <p:txBody>
          <a:bodyPr/>
          <a:lstStyle/>
          <a:p>
            <a:pPr eaLnBrk="1" hangingPunct="1">
              <a:lnSpc>
                <a:spcPct val="80000"/>
              </a:lnSpc>
            </a:pPr>
            <a:r>
              <a:rPr lang="en-US" altLang="en-US" sz="2600"/>
              <a:t>6) Desire to perform an act is known as</a:t>
            </a:r>
          </a:p>
          <a:p>
            <a:pPr eaLnBrk="1" hangingPunct="1">
              <a:lnSpc>
                <a:spcPct val="80000"/>
              </a:lnSpc>
            </a:pPr>
            <a:r>
              <a:rPr lang="en-US" altLang="en-US" sz="2600"/>
              <a:t>7) Disregarding a substantial and unjustifiable risk is referred to as</a:t>
            </a:r>
          </a:p>
          <a:p>
            <a:pPr eaLnBrk="1" hangingPunct="1">
              <a:lnSpc>
                <a:spcPct val="80000"/>
              </a:lnSpc>
            </a:pPr>
            <a:endParaRPr lang="en-US" altLang="en-US" sz="2600"/>
          </a:p>
          <a:p>
            <a:pPr eaLnBrk="1" hangingPunct="1">
              <a:lnSpc>
                <a:spcPct val="80000"/>
              </a:lnSpc>
            </a:pPr>
            <a:r>
              <a:rPr lang="en-US" altLang="en-US" sz="2600"/>
              <a:t>8) Failing to percieve or see a substantial or unjustifiable risk is known as </a:t>
            </a:r>
          </a:p>
          <a:p>
            <a:pPr eaLnBrk="1" hangingPunct="1">
              <a:lnSpc>
                <a:spcPct val="80000"/>
              </a:lnSpc>
            </a:pPr>
            <a:r>
              <a:rPr lang="en-US" altLang="en-US" sz="2600"/>
              <a:t>9) All of the following are considered Public Order Crimes except</a:t>
            </a:r>
          </a:p>
          <a:p>
            <a:pPr eaLnBrk="1" hangingPunct="1">
              <a:lnSpc>
                <a:spcPct val="80000"/>
              </a:lnSpc>
            </a:pPr>
            <a:r>
              <a:rPr lang="en-US" altLang="en-US" sz="2600"/>
              <a:t>10) Nonviolent crimes committed by corporations and individuals to gain personal or business advantage are considered </a:t>
            </a:r>
          </a:p>
          <a:p>
            <a:pPr eaLnBrk="1" hangingPunct="1">
              <a:lnSpc>
                <a:spcPct val="80000"/>
              </a:lnSpc>
            </a:pPr>
            <a:r>
              <a:rPr lang="en-US" altLang="en-US" sz="2600"/>
              <a:t>11) Civil wrongs are wrongs committed against</a:t>
            </a:r>
          </a:p>
          <a:p>
            <a:pPr eaLnBrk="1" hangingPunct="1">
              <a:lnSpc>
                <a:spcPct val="80000"/>
              </a:lnSpc>
            </a:pPr>
            <a:r>
              <a:rPr lang="en-US" altLang="en-US" sz="2600"/>
              <a:t>12) In a civil case the amount of proof necessary to win the case is called  </a:t>
            </a:r>
          </a:p>
          <a:p>
            <a:pPr eaLnBrk="1" hangingPunct="1">
              <a:lnSpc>
                <a:spcPct val="80000"/>
              </a:lnSpc>
            </a:pPr>
            <a:endParaRPr lang="en-US" altLang="en-US" sz="2600"/>
          </a:p>
        </p:txBody>
      </p:sp>
    </p:spTree>
    <p:extLst>
      <p:ext uri="{BB962C8B-B14F-4D97-AF65-F5344CB8AC3E}">
        <p14:creationId xmlns:p14="http://schemas.microsoft.com/office/powerpoint/2010/main" val="4224716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2090738" y="228600"/>
            <a:ext cx="8001000" cy="5791200"/>
          </a:xfrm>
        </p:spPr>
        <p:txBody>
          <a:bodyPr/>
          <a:lstStyle/>
          <a:p>
            <a:pPr eaLnBrk="1" hangingPunct="1">
              <a:lnSpc>
                <a:spcPct val="80000"/>
              </a:lnSpc>
            </a:pPr>
            <a:r>
              <a:rPr lang="en-US" altLang="en-US" sz="2600"/>
              <a:t>13) A criminal wrong is a wrong committed against</a:t>
            </a:r>
          </a:p>
          <a:p>
            <a:pPr eaLnBrk="1" hangingPunct="1">
              <a:lnSpc>
                <a:spcPct val="80000"/>
              </a:lnSpc>
            </a:pPr>
            <a:r>
              <a:rPr lang="en-US" altLang="en-US" sz="2600"/>
              <a:t>14) In a criminal case the burden of proof is on the</a:t>
            </a:r>
          </a:p>
          <a:p>
            <a:pPr eaLnBrk="1" hangingPunct="1">
              <a:lnSpc>
                <a:spcPct val="80000"/>
              </a:lnSpc>
              <a:buFont typeface="Wingdings" panose="05000000000000000000" pitchFamily="2" charset="2"/>
              <a:buNone/>
            </a:pPr>
            <a:r>
              <a:rPr lang="en-US" altLang="en-US" sz="2600"/>
              <a:t> </a:t>
            </a:r>
          </a:p>
          <a:p>
            <a:pPr eaLnBrk="1" hangingPunct="1">
              <a:lnSpc>
                <a:spcPct val="80000"/>
              </a:lnSpc>
            </a:pPr>
            <a:r>
              <a:rPr lang="en-US" altLang="en-US" sz="2600"/>
              <a:t>15) What does presumed innocent mean</a:t>
            </a:r>
          </a:p>
          <a:p>
            <a:pPr eaLnBrk="1" hangingPunct="1">
              <a:lnSpc>
                <a:spcPct val="80000"/>
              </a:lnSpc>
            </a:pPr>
            <a:r>
              <a:rPr lang="en-US" altLang="en-US" sz="2600"/>
              <a:t>16) If an individual is found guilty of a crime and recieves 3 years in prison, he/she must have been convicted of a </a:t>
            </a:r>
          </a:p>
          <a:p>
            <a:pPr eaLnBrk="1" hangingPunct="1">
              <a:lnSpc>
                <a:spcPct val="80000"/>
              </a:lnSpc>
            </a:pPr>
            <a:r>
              <a:rPr lang="en-US" altLang="en-US" sz="2600"/>
              <a:t>17) In the case of Goldman v. Simpson, Goldman is the </a:t>
            </a:r>
          </a:p>
          <a:p>
            <a:pPr eaLnBrk="1" hangingPunct="1">
              <a:lnSpc>
                <a:spcPct val="80000"/>
              </a:lnSpc>
            </a:pPr>
            <a:r>
              <a:rPr lang="en-US" altLang="en-US" sz="2600"/>
              <a:t>18) In a Civil Court the plantiff may be seeking </a:t>
            </a:r>
          </a:p>
          <a:p>
            <a:pPr eaLnBrk="1" hangingPunct="1">
              <a:lnSpc>
                <a:spcPct val="80000"/>
              </a:lnSpc>
            </a:pPr>
            <a:r>
              <a:rPr lang="en-US" altLang="en-US" sz="2600"/>
              <a:t>19) Which is </a:t>
            </a:r>
            <a:r>
              <a:rPr lang="en-US" altLang="en-US" sz="2600" b="1" i="1"/>
              <a:t>not</a:t>
            </a:r>
            <a:r>
              <a:rPr lang="en-US" altLang="en-US" sz="2600"/>
              <a:t> considered a defense to a crime  </a:t>
            </a:r>
          </a:p>
        </p:txBody>
      </p:sp>
    </p:spTree>
    <p:extLst>
      <p:ext uri="{BB962C8B-B14F-4D97-AF65-F5344CB8AC3E}">
        <p14:creationId xmlns:p14="http://schemas.microsoft.com/office/powerpoint/2010/main" val="1676428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2090738" y="228600"/>
            <a:ext cx="8001000" cy="5791200"/>
          </a:xfrm>
        </p:spPr>
        <p:txBody>
          <a:bodyPr/>
          <a:lstStyle/>
          <a:p>
            <a:pPr eaLnBrk="1" hangingPunct="1"/>
            <a:r>
              <a:rPr lang="en-US" altLang="en-US" smtClean="0"/>
              <a:t>20)Parking in a no parking zone is</a:t>
            </a:r>
          </a:p>
          <a:p>
            <a:pPr eaLnBrk="1" hangingPunct="1"/>
            <a:endParaRPr lang="en-US" altLang="en-US" smtClean="0"/>
          </a:p>
          <a:p>
            <a:pPr eaLnBrk="1" hangingPunct="1"/>
            <a:endParaRPr lang="en-US" altLang="en-US" smtClean="0"/>
          </a:p>
          <a:p>
            <a:pPr eaLnBrk="1" hangingPunct="1"/>
            <a:r>
              <a:rPr lang="en-US" altLang="en-US" smtClean="0"/>
              <a:t>22) Which of the following cannot be the Mens Rea of a crime</a:t>
            </a:r>
          </a:p>
          <a:p>
            <a:pPr eaLnBrk="1" hangingPunct="1"/>
            <a:r>
              <a:rPr lang="en-US" altLang="en-US" smtClean="0"/>
              <a:t>23) The sentence for an A Felony is </a:t>
            </a:r>
          </a:p>
          <a:p>
            <a:pPr eaLnBrk="1" hangingPunct="1"/>
            <a:r>
              <a:rPr lang="en-US" altLang="en-US" smtClean="0"/>
              <a:t>24) The sentence for an A Misdemeanor is </a:t>
            </a:r>
          </a:p>
          <a:p>
            <a:pPr eaLnBrk="1" hangingPunct="1"/>
            <a:endParaRPr lang="en-US" altLang="en-US" smtClean="0"/>
          </a:p>
        </p:txBody>
      </p:sp>
    </p:spTree>
    <p:extLst>
      <p:ext uri="{BB962C8B-B14F-4D97-AF65-F5344CB8AC3E}">
        <p14:creationId xmlns:p14="http://schemas.microsoft.com/office/powerpoint/2010/main" val="30693039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endParaRPr lang="en-US" altLang="en-US" smtClean="0"/>
          </a:p>
        </p:txBody>
      </p:sp>
      <p:sp>
        <p:nvSpPr>
          <p:cNvPr id="52227" name="Rectangle 3"/>
          <p:cNvSpPr>
            <a:spLocks noGrp="1" noChangeArrowheads="1"/>
          </p:cNvSpPr>
          <p:nvPr>
            <p:ph idx="1"/>
          </p:nvPr>
        </p:nvSpPr>
        <p:spPr>
          <a:xfrm>
            <a:off x="2090738" y="228600"/>
            <a:ext cx="8001000" cy="5791200"/>
          </a:xfrm>
        </p:spPr>
        <p:txBody>
          <a:bodyPr/>
          <a:lstStyle/>
          <a:p>
            <a:pPr eaLnBrk="1" hangingPunct="1"/>
            <a:r>
              <a:rPr lang="en-US" altLang="en-US" smtClean="0"/>
              <a:t>TRUE /FALSE </a:t>
            </a:r>
          </a:p>
          <a:p>
            <a:pPr eaLnBrk="1" hangingPunct="1"/>
            <a:endParaRPr lang="en-US" altLang="en-US" smtClean="0"/>
          </a:p>
          <a:p>
            <a:pPr eaLnBrk="1" hangingPunct="1"/>
            <a:endParaRPr lang="en-US" altLang="en-US" smtClean="0"/>
          </a:p>
          <a:p>
            <a:pPr eaLnBrk="1" hangingPunct="1"/>
            <a:r>
              <a:rPr lang="en-US" altLang="en-US" smtClean="0"/>
              <a:t>25) Robbery would be a considered a property crime</a:t>
            </a:r>
          </a:p>
          <a:p>
            <a:pPr eaLnBrk="1" hangingPunct="1"/>
            <a:r>
              <a:rPr lang="en-US" altLang="en-US" smtClean="0"/>
              <a:t>26) Class E felony is More serious than a Class A misdemeanor. </a:t>
            </a:r>
          </a:p>
          <a:p>
            <a:pPr eaLnBrk="1" hangingPunct="1"/>
            <a:r>
              <a:rPr lang="en-US" altLang="en-US" smtClean="0"/>
              <a:t>27) Intent or Criminal state of mind is the only element that need be present for an act to be a crime.</a:t>
            </a:r>
          </a:p>
        </p:txBody>
      </p:sp>
    </p:spTree>
    <p:extLst>
      <p:ext uri="{BB962C8B-B14F-4D97-AF65-F5344CB8AC3E}">
        <p14:creationId xmlns:p14="http://schemas.microsoft.com/office/powerpoint/2010/main" val="1685821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1981200" y="685800"/>
            <a:ext cx="8229600" cy="5410200"/>
          </a:xfrm>
        </p:spPr>
        <p:txBody>
          <a:bodyPr/>
          <a:lstStyle/>
          <a:p>
            <a:pPr marL="0" indent="0">
              <a:buNone/>
              <a:defRPr/>
            </a:pPr>
            <a:r>
              <a:rPr lang="en-US" altLang="en-US" i="1" u="sng" dirty="0" smtClean="0"/>
              <a:t>criminal homicides:</a:t>
            </a:r>
          </a:p>
          <a:p>
            <a:pPr marL="0" indent="0">
              <a:buFont typeface="Wingdings" panose="05000000000000000000" pitchFamily="2" charset="2"/>
              <a:buAutoNum type="arabicParenR"/>
              <a:defRPr/>
            </a:pPr>
            <a:r>
              <a:rPr lang="en-US" altLang="en-US" i="1" dirty="0" smtClean="0"/>
              <a:t>Murder 1</a:t>
            </a:r>
            <a:r>
              <a:rPr lang="en-US" altLang="en-US" i="1" baseline="30000" dirty="0" smtClean="0"/>
              <a:t>st</a:t>
            </a:r>
            <a:r>
              <a:rPr lang="en-US" altLang="en-US" i="1" dirty="0" smtClean="0"/>
              <a:t> degree</a:t>
            </a:r>
          </a:p>
          <a:p>
            <a:pPr marL="0" indent="0">
              <a:buFont typeface="Wingdings" panose="05000000000000000000" pitchFamily="2" charset="2"/>
              <a:buAutoNum type="arabicParenR"/>
              <a:defRPr/>
            </a:pPr>
            <a:r>
              <a:rPr lang="en-US" altLang="en-US" i="1" dirty="0" smtClean="0"/>
              <a:t>Murder 2</a:t>
            </a:r>
            <a:r>
              <a:rPr lang="en-US" altLang="en-US" i="1" baseline="30000" dirty="0" smtClean="0"/>
              <a:t>nd</a:t>
            </a:r>
            <a:r>
              <a:rPr lang="en-US" altLang="en-US" i="1" dirty="0" smtClean="0"/>
              <a:t> degree</a:t>
            </a:r>
          </a:p>
          <a:p>
            <a:pPr marL="0" indent="0">
              <a:buFont typeface="Wingdings" panose="05000000000000000000" pitchFamily="2" charset="2"/>
              <a:buAutoNum type="arabicParenR"/>
              <a:defRPr/>
            </a:pPr>
            <a:r>
              <a:rPr lang="en-US" altLang="en-US" i="1" dirty="0" smtClean="0"/>
              <a:t>Manslaughter 1</a:t>
            </a:r>
            <a:r>
              <a:rPr lang="en-US" altLang="en-US" i="1" baseline="30000" dirty="0" smtClean="0"/>
              <a:t>st</a:t>
            </a:r>
            <a:endParaRPr lang="en-US" altLang="en-US" i="1" dirty="0" smtClean="0"/>
          </a:p>
          <a:p>
            <a:pPr marL="0" indent="0">
              <a:buFont typeface="Wingdings" panose="05000000000000000000" pitchFamily="2" charset="2"/>
              <a:buAutoNum type="arabicParenR"/>
              <a:defRPr/>
            </a:pPr>
            <a:r>
              <a:rPr lang="en-US" altLang="en-US" i="1" dirty="0" smtClean="0"/>
              <a:t>Manslaughter 2</a:t>
            </a:r>
            <a:r>
              <a:rPr lang="en-US" altLang="en-US" i="1" baseline="30000" dirty="0" smtClean="0"/>
              <a:t>nd</a:t>
            </a:r>
            <a:r>
              <a:rPr lang="en-US" altLang="en-US" i="1" dirty="0" smtClean="0"/>
              <a:t> </a:t>
            </a:r>
          </a:p>
          <a:p>
            <a:pPr marL="0" indent="0">
              <a:buFont typeface="Wingdings" panose="05000000000000000000" pitchFamily="2" charset="2"/>
              <a:buAutoNum type="arabicParenR"/>
              <a:defRPr/>
            </a:pPr>
            <a:r>
              <a:rPr lang="en-US" altLang="en-US" i="1" dirty="0" smtClean="0"/>
              <a:t>Criminally negligent homicide (E-Felony)</a:t>
            </a:r>
          </a:p>
        </p:txBody>
      </p:sp>
    </p:spTree>
    <p:extLst>
      <p:ext uri="{BB962C8B-B14F-4D97-AF65-F5344CB8AC3E}">
        <p14:creationId xmlns:p14="http://schemas.microsoft.com/office/powerpoint/2010/main" val="397759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683">
                                            <p:txEl>
                                              <p:pRg st="1" end="1"/>
                                            </p:txEl>
                                          </p:spTgt>
                                        </p:tgtEl>
                                        <p:attrNameLst>
                                          <p:attrName>style.visibility</p:attrName>
                                        </p:attrNameLst>
                                      </p:cBhvr>
                                      <p:to>
                                        <p:strVal val="visible"/>
                                      </p:to>
                                    </p:set>
                                    <p:anim calcmode="lin" valueType="num">
                                      <p:cBhvr additive="base">
                                        <p:cTn id="7" dur="5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683">
                                            <p:txEl>
                                              <p:pRg st="2" end="2"/>
                                            </p:txEl>
                                          </p:spTgt>
                                        </p:tgtEl>
                                        <p:attrNameLst>
                                          <p:attrName>style.visibility</p:attrName>
                                        </p:attrNameLst>
                                      </p:cBhvr>
                                      <p:to>
                                        <p:strVal val="visible"/>
                                      </p:to>
                                    </p:set>
                                    <p:anim calcmode="lin" valueType="num">
                                      <p:cBhvr additive="base">
                                        <p:cTn id="13" dur="5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1683">
                                            <p:txEl>
                                              <p:pRg st="3" end="3"/>
                                            </p:txEl>
                                          </p:spTgt>
                                        </p:tgtEl>
                                        <p:attrNameLst>
                                          <p:attrName>style.visibility</p:attrName>
                                        </p:attrNameLst>
                                      </p:cBhvr>
                                      <p:to>
                                        <p:strVal val="visible"/>
                                      </p:to>
                                    </p:set>
                                    <p:anim calcmode="lin" valueType="num">
                                      <p:cBhvr additive="base">
                                        <p:cTn id="19" dur="5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6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1683">
                                            <p:txEl>
                                              <p:pRg st="4" end="4"/>
                                            </p:txEl>
                                          </p:spTgt>
                                        </p:tgtEl>
                                        <p:attrNameLst>
                                          <p:attrName>style.visibility</p:attrName>
                                        </p:attrNameLst>
                                      </p:cBhvr>
                                      <p:to>
                                        <p:strVal val="visible"/>
                                      </p:to>
                                    </p:set>
                                    <p:anim calcmode="lin" valueType="num">
                                      <p:cBhvr additive="base">
                                        <p:cTn id="25" dur="500" fill="hold"/>
                                        <p:tgtEl>
                                          <p:spTgt spid="7168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6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1683">
                                            <p:txEl>
                                              <p:pRg st="5" end="5"/>
                                            </p:txEl>
                                          </p:spTgt>
                                        </p:tgtEl>
                                        <p:attrNameLst>
                                          <p:attrName>style.visibility</p:attrName>
                                        </p:attrNameLst>
                                      </p:cBhvr>
                                      <p:to>
                                        <p:strVal val="visible"/>
                                      </p:to>
                                    </p:set>
                                    <p:anim calcmode="lin" valueType="num">
                                      <p:cBhvr additive="base">
                                        <p:cTn id="31" dur="500" fill="hold"/>
                                        <p:tgtEl>
                                          <p:spTgt spid="7168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6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mtClean="0"/>
              <a:t>Manslaughter</a:t>
            </a:r>
          </a:p>
        </p:txBody>
      </p:sp>
      <p:sp>
        <p:nvSpPr>
          <p:cNvPr id="3" name="Content Placeholder 2"/>
          <p:cNvSpPr>
            <a:spLocks noGrp="1"/>
          </p:cNvSpPr>
          <p:nvPr>
            <p:ph idx="1"/>
          </p:nvPr>
        </p:nvSpPr>
        <p:spPr/>
        <p:txBody>
          <a:bodyPr>
            <a:normAutofit/>
          </a:bodyPr>
          <a:lstStyle/>
          <a:p>
            <a:pPr>
              <a:defRPr/>
            </a:pPr>
            <a:r>
              <a:rPr lang="en-US" altLang="en-US" dirty="0" smtClean="0"/>
              <a:t>2</a:t>
            </a:r>
            <a:r>
              <a:rPr lang="en-US" altLang="en-US" baseline="30000" dirty="0" smtClean="0"/>
              <a:t>nd</a:t>
            </a:r>
            <a:r>
              <a:rPr lang="en-US" altLang="en-US" dirty="0" smtClean="0"/>
              <a:t> degree- recklessly causing death of </a:t>
            </a:r>
          </a:p>
          <a:p>
            <a:pPr>
              <a:buFont typeface="Wingdings" panose="05000000000000000000" pitchFamily="2" charset="2"/>
              <a:buNone/>
              <a:defRPr/>
            </a:pPr>
            <a:r>
              <a:rPr lang="en-US" altLang="en-US" dirty="0" smtClean="0"/>
              <a:t>                          (C-Felony)</a:t>
            </a:r>
          </a:p>
          <a:p>
            <a:pPr>
              <a:defRPr/>
            </a:pPr>
            <a:r>
              <a:rPr lang="en-US" altLang="en-US" dirty="0" smtClean="0"/>
              <a:t>1</a:t>
            </a:r>
            <a:r>
              <a:rPr lang="en-US" altLang="en-US" baseline="30000" dirty="0" smtClean="0"/>
              <a:t>st</a:t>
            </a:r>
            <a:r>
              <a:rPr lang="en-US" altLang="en-US" dirty="0" smtClean="0"/>
              <a:t> degree-</a:t>
            </a:r>
          </a:p>
          <a:p>
            <a:pPr>
              <a:buFont typeface="Wingdings" panose="05000000000000000000" pitchFamily="2" charset="2"/>
              <a:buNone/>
              <a:defRPr/>
            </a:pPr>
            <a:r>
              <a:rPr lang="en-US" altLang="en-US" dirty="0" smtClean="0"/>
              <a:t>	-intent to commit serious physical</a:t>
            </a:r>
          </a:p>
          <a:p>
            <a:pPr>
              <a:buFont typeface="Wingdings" panose="05000000000000000000" pitchFamily="2" charset="2"/>
              <a:buNone/>
              <a:defRPr/>
            </a:pPr>
            <a:r>
              <a:rPr lang="en-US" altLang="en-US" dirty="0" smtClean="0"/>
              <a:t>         injury &amp; death results</a:t>
            </a:r>
          </a:p>
          <a:p>
            <a:pPr>
              <a:buFont typeface="Wingdings" panose="05000000000000000000" pitchFamily="2" charset="2"/>
              <a:buNone/>
              <a:defRPr/>
            </a:pPr>
            <a:r>
              <a:rPr lang="en-US" altLang="en-US" dirty="0" smtClean="0"/>
              <a:t>	-intent to cause death but is under</a:t>
            </a:r>
          </a:p>
          <a:p>
            <a:pPr>
              <a:buFont typeface="Wingdings" panose="05000000000000000000" pitchFamily="2" charset="2"/>
              <a:buNone/>
              <a:defRPr/>
            </a:pPr>
            <a:r>
              <a:rPr lang="en-US" altLang="en-US" dirty="0" smtClean="0"/>
              <a:t>        </a:t>
            </a:r>
            <a:r>
              <a:rPr lang="en-US" altLang="en-US" i="1" dirty="0" smtClean="0"/>
              <a:t>extreme emotional disturbance</a:t>
            </a:r>
            <a:r>
              <a:rPr lang="en-US" altLang="en-US" dirty="0" smtClean="0"/>
              <a:t>.</a:t>
            </a:r>
          </a:p>
          <a:p>
            <a:pPr>
              <a:buFont typeface="Wingdings" panose="05000000000000000000" pitchFamily="2" charset="2"/>
              <a:buNone/>
              <a:defRPr/>
            </a:pPr>
            <a:r>
              <a:rPr lang="en-US" altLang="en-US" dirty="0" smtClean="0"/>
              <a:t>	(B-Felony)</a:t>
            </a:r>
          </a:p>
        </p:txBody>
      </p:sp>
    </p:spTree>
    <p:extLst>
      <p:ext uri="{BB962C8B-B14F-4D97-AF65-F5344CB8AC3E}">
        <p14:creationId xmlns:p14="http://schemas.microsoft.com/office/powerpoint/2010/main" val="788633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mtClean="0"/>
              <a:t>Murder</a:t>
            </a:r>
          </a:p>
        </p:txBody>
      </p:sp>
      <p:sp>
        <p:nvSpPr>
          <p:cNvPr id="3" name="Content Placeholder 2"/>
          <p:cNvSpPr>
            <a:spLocks noGrp="1"/>
          </p:cNvSpPr>
          <p:nvPr>
            <p:ph idx="1"/>
          </p:nvPr>
        </p:nvSpPr>
        <p:spPr>
          <a:xfrm>
            <a:off x="1752600" y="1600200"/>
            <a:ext cx="8534400" cy="4495800"/>
          </a:xfrm>
        </p:spPr>
        <p:txBody>
          <a:bodyPr/>
          <a:lstStyle/>
          <a:p>
            <a:pPr>
              <a:defRPr/>
            </a:pPr>
            <a:r>
              <a:rPr lang="en-US" altLang="en-US" smtClean="0"/>
              <a:t>2</a:t>
            </a:r>
            <a:r>
              <a:rPr lang="en-US" altLang="en-US" baseline="30000" smtClean="0"/>
              <a:t>nd</a:t>
            </a:r>
            <a:r>
              <a:rPr lang="en-US" altLang="en-US" smtClean="0"/>
              <a:t> degree- intent to cause death (A-Felony)</a:t>
            </a:r>
          </a:p>
          <a:p>
            <a:pPr>
              <a:defRPr/>
            </a:pPr>
            <a:r>
              <a:rPr lang="en-US" altLang="en-US" smtClean="0"/>
              <a:t>1</a:t>
            </a:r>
            <a:r>
              <a:rPr lang="en-US" altLang="en-US" baseline="30000" smtClean="0"/>
              <a:t>st</a:t>
            </a:r>
            <a:r>
              <a:rPr lang="en-US" altLang="en-US" smtClean="0"/>
              <a:t> degree- (A-Felony)</a:t>
            </a:r>
          </a:p>
          <a:p>
            <a:pPr>
              <a:buFont typeface="Wingdings" panose="05000000000000000000" pitchFamily="2" charset="2"/>
              <a:buNone/>
              <a:defRPr/>
            </a:pPr>
            <a:r>
              <a:rPr lang="en-US" altLang="en-US" smtClean="0"/>
              <a:t>	-intent to cause death of police officer</a:t>
            </a:r>
          </a:p>
          <a:p>
            <a:pPr>
              <a:buFont typeface="Wingdings" panose="05000000000000000000" pitchFamily="2" charset="2"/>
              <a:buNone/>
              <a:defRPr/>
            </a:pPr>
            <a:r>
              <a:rPr lang="en-US" altLang="en-US" smtClean="0"/>
              <a:t>	-killing the witness to a previous crime</a:t>
            </a:r>
          </a:p>
          <a:p>
            <a:pPr>
              <a:buFont typeface="Wingdings" panose="05000000000000000000" pitchFamily="2" charset="2"/>
              <a:buNone/>
              <a:defRPr/>
            </a:pPr>
            <a:r>
              <a:rPr lang="en-US" altLang="en-US" smtClean="0"/>
              <a:t>	-</a:t>
            </a:r>
            <a:r>
              <a:rPr lang="ja-JP" altLang="en-US" smtClean="0"/>
              <a:t>”</a:t>
            </a:r>
            <a:r>
              <a:rPr lang="en-US" altLang="ja-JP" smtClean="0"/>
              <a:t>contract killing</a:t>
            </a:r>
            <a:r>
              <a:rPr lang="ja-JP" altLang="en-US" smtClean="0"/>
              <a:t>”</a:t>
            </a:r>
            <a:endParaRPr lang="en-US" altLang="ja-JP" smtClean="0"/>
          </a:p>
          <a:p>
            <a:pPr>
              <a:buFont typeface="Wingdings" panose="05000000000000000000" pitchFamily="2" charset="2"/>
              <a:buNone/>
              <a:defRPr/>
            </a:pPr>
            <a:r>
              <a:rPr lang="en-US" altLang="en-US" smtClean="0"/>
              <a:t>       - killing more than 1 person at a scene</a:t>
            </a:r>
          </a:p>
        </p:txBody>
      </p:sp>
    </p:spTree>
    <p:extLst>
      <p:ext uri="{BB962C8B-B14F-4D97-AF65-F5344CB8AC3E}">
        <p14:creationId xmlns:p14="http://schemas.microsoft.com/office/powerpoint/2010/main" val="1091163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81200" y="304801"/>
            <a:ext cx="8305800" cy="1216025"/>
          </a:xfrm>
        </p:spPr>
        <p:txBody>
          <a:bodyPr>
            <a:normAutofit fontScale="90000"/>
          </a:bodyPr>
          <a:lstStyle/>
          <a:p>
            <a:pPr eaLnBrk="1" hangingPunct="1"/>
            <a:r>
              <a:rPr lang="en-US" altLang="en-US" b="1" i="1" u="sng" smtClean="0"/>
              <a:t>HOMICIDE &amp; </a:t>
            </a:r>
            <a:br>
              <a:rPr lang="en-US" altLang="en-US" b="1" i="1" u="sng" smtClean="0"/>
            </a:br>
            <a:r>
              <a:rPr lang="en-US" altLang="en-US" b="1" i="1" u="sng" smtClean="0"/>
              <a:t>THE PENALCODE</a:t>
            </a:r>
          </a:p>
        </p:txBody>
      </p:sp>
      <p:sp>
        <p:nvSpPr>
          <p:cNvPr id="37891" name="Rectangle 3"/>
          <p:cNvSpPr>
            <a:spLocks noGrp="1" noChangeArrowheads="1"/>
          </p:cNvSpPr>
          <p:nvPr>
            <p:ph idx="1"/>
          </p:nvPr>
        </p:nvSpPr>
        <p:spPr>
          <a:xfrm>
            <a:off x="2090738" y="1752600"/>
            <a:ext cx="8196262" cy="4267200"/>
          </a:xfrm>
        </p:spPr>
        <p:txBody>
          <a:bodyPr/>
          <a:lstStyle/>
          <a:p>
            <a:pPr eaLnBrk="1" hangingPunct="1"/>
            <a:r>
              <a:rPr lang="en-US" altLang="en-US" b="1" i="1" u="sng" smtClean="0"/>
              <a:t>Criminally Negligent Homicide</a:t>
            </a:r>
            <a:r>
              <a:rPr lang="en-US" altLang="en-US" i="1" smtClean="0"/>
              <a:t> </a:t>
            </a:r>
          </a:p>
          <a:p>
            <a:pPr eaLnBrk="1" hangingPunct="1">
              <a:buFont typeface="Wingdings" panose="05000000000000000000" pitchFamily="2" charset="2"/>
              <a:buNone/>
            </a:pPr>
            <a:r>
              <a:rPr lang="en-US" altLang="en-US" sz="2000" i="1"/>
              <a:t>(E- Felony)</a:t>
            </a:r>
            <a:endParaRPr lang="en-US" altLang="en-US" i="1" smtClean="0"/>
          </a:p>
          <a:p>
            <a:pPr algn="ctr" eaLnBrk="1" hangingPunct="1">
              <a:buFont typeface="Wingdings" panose="05000000000000000000" pitchFamily="2" charset="2"/>
              <a:buNone/>
            </a:pPr>
            <a:r>
              <a:rPr lang="en-US" altLang="en-US"/>
              <a:t>    </a:t>
            </a:r>
            <a:r>
              <a:rPr lang="en-US" altLang="en-US" sz="2400"/>
              <a:t>a person is guilty of criminally negligent homicide when with </a:t>
            </a:r>
            <a:r>
              <a:rPr lang="en-US" altLang="en-US" sz="2400" b="1"/>
              <a:t>criminal negligence</a:t>
            </a:r>
            <a:r>
              <a:rPr lang="en-US" altLang="en-US" sz="2400"/>
              <a:t>, he causes the death of another</a:t>
            </a:r>
          </a:p>
          <a:p>
            <a:pPr eaLnBrk="1" hangingPunct="1">
              <a:buFont typeface="Wingdings" panose="05000000000000000000" pitchFamily="2" charset="2"/>
              <a:buNone/>
            </a:pPr>
            <a:endParaRPr lang="en-US" altLang="en-US" i="1" u="sng"/>
          </a:p>
        </p:txBody>
      </p:sp>
      <p:sp>
        <p:nvSpPr>
          <p:cNvPr id="37892" name="Rectangle 4"/>
          <p:cNvSpPr>
            <a:spLocks noChangeArrowheads="1"/>
          </p:cNvSpPr>
          <p:nvPr/>
        </p:nvSpPr>
        <p:spPr bwMode="auto">
          <a:xfrm>
            <a:off x="1828800" y="4114800"/>
            <a:ext cx="8382000" cy="198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buFont typeface="Wingdings" panose="05000000000000000000" pitchFamily="2" charset="2"/>
              <a:buChar char="q"/>
            </a:pPr>
            <a:r>
              <a:rPr lang="en-US" altLang="en-US" sz="2800" b="1" i="1" u="sng">
                <a:latin typeface="Verdana" panose="020B0604030504040204" pitchFamily="34" charset="0"/>
              </a:rPr>
              <a:t> Manslaughter in the second degree</a:t>
            </a:r>
            <a:r>
              <a:rPr lang="en-US" altLang="en-US" sz="2800" i="1" u="sng">
                <a:latin typeface="Verdana" panose="020B0604030504040204" pitchFamily="34" charset="0"/>
              </a:rPr>
              <a:t> </a:t>
            </a:r>
          </a:p>
          <a:p>
            <a:r>
              <a:rPr lang="en-US" altLang="en-US" sz="2000" i="1"/>
              <a:t>(C- Felony)</a:t>
            </a:r>
          </a:p>
          <a:p>
            <a:pPr algn="ctr"/>
            <a:endParaRPr lang="en-US" altLang="en-US" sz="2000" i="1"/>
          </a:p>
          <a:p>
            <a:pPr algn="ctr"/>
            <a:r>
              <a:rPr lang="en-US" altLang="en-US" sz="2800" i="1"/>
              <a:t>A person is guilty of M/S II when he </a:t>
            </a:r>
            <a:r>
              <a:rPr lang="en-US" altLang="en-US" sz="2800" b="1" i="1"/>
              <a:t>recklessly</a:t>
            </a:r>
            <a:r>
              <a:rPr lang="en-US" altLang="en-US" sz="2800" i="1"/>
              <a:t> causes the death of another</a:t>
            </a:r>
          </a:p>
        </p:txBody>
      </p:sp>
    </p:spTree>
    <p:extLst>
      <p:ext uri="{BB962C8B-B14F-4D97-AF65-F5344CB8AC3E}">
        <p14:creationId xmlns:p14="http://schemas.microsoft.com/office/powerpoint/2010/main" val="4128194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2090738" y="609600"/>
            <a:ext cx="8001000" cy="5410200"/>
          </a:xfrm>
        </p:spPr>
        <p:txBody>
          <a:bodyPr/>
          <a:lstStyle/>
          <a:p>
            <a:pPr eaLnBrk="1" hangingPunct="1">
              <a:buFont typeface="Wingdings" panose="05000000000000000000" pitchFamily="2" charset="2"/>
              <a:buNone/>
            </a:pPr>
            <a:endParaRPr lang="en-US" altLang="en-US" sz="2400" i="1"/>
          </a:p>
          <a:p>
            <a:pPr eaLnBrk="1" hangingPunct="1">
              <a:buFont typeface="Wingdings" panose="05000000000000000000" pitchFamily="2" charset="2"/>
              <a:buNone/>
            </a:pPr>
            <a:endParaRPr lang="en-US" altLang="en-US" sz="3100" i="1" u="sng"/>
          </a:p>
          <a:p>
            <a:pPr eaLnBrk="1" hangingPunct="1">
              <a:buFont typeface="Wingdings" panose="05000000000000000000" pitchFamily="2" charset="2"/>
              <a:buNone/>
            </a:pPr>
            <a:r>
              <a:rPr lang="en-US" altLang="en-US" sz="3100" i="1" u="sng"/>
              <a:t>Manslaughter in the first degree </a:t>
            </a:r>
          </a:p>
          <a:p>
            <a:pPr eaLnBrk="1" hangingPunct="1">
              <a:buFont typeface="Wingdings" panose="05000000000000000000" pitchFamily="2" charset="2"/>
              <a:buNone/>
            </a:pPr>
            <a:r>
              <a:rPr lang="en-US" altLang="en-US" sz="2400" i="1"/>
              <a:t>(B Felony)</a:t>
            </a:r>
          </a:p>
          <a:p>
            <a:pPr eaLnBrk="1" hangingPunct="1">
              <a:buFont typeface="Wingdings" panose="05000000000000000000" pitchFamily="2" charset="2"/>
              <a:buNone/>
            </a:pPr>
            <a:r>
              <a:rPr lang="en-US" altLang="en-US" sz="2400" i="1"/>
              <a:t>   a person is guilty of M/S I when: 1. With intent to cause s.p.i. to another person, he causes the death of such person, or 2.  With intent to cause the death of another person he causes the death of such person or a third person under circumstances which do not constitute murder because he acts under the influence of extreme emotional disturbance (mitigating circumstance)</a:t>
            </a:r>
          </a:p>
          <a:p>
            <a:pPr eaLnBrk="1" hangingPunct="1">
              <a:buFont typeface="Wingdings" panose="05000000000000000000" pitchFamily="2" charset="2"/>
              <a:buNone/>
            </a:pPr>
            <a:endParaRPr lang="en-US" altLang="en-US" sz="2400" i="1"/>
          </a:p>
        </p:txBody>
      </p:sp>
    </p:spTree>
    <p:extLst>
      <p:ext uri="{BB962C8B-B14F-4D97-AF65-F5344CB8AC3E}">
        <p14:creationId xmlns:p14="http://schemas.microsoft.com/office/powerpoint/2010/main" val="2669891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2090738" y="457200"/>
            <a:ext cx="8001000" cy="5562600"/>
          </a:xfrm>
        </p:spPr>
        <p:txBody>
          <a:bodyPr>
            <a:normAutofit lnSpcReduction="10000"/>
          </a:bodyPr>
          <a:lstStyle/>
          <a:p>
            <a:pPr eaLnBrk="1" hangingPunct="1">
              <a:lnSpc>
                <a:spcPct val="80000"/>
              </a:lnSpc>
              <a:buFont typeface="Wingdings" panose="05000000000000000000" pitchFamily="2" charset="2"/>
              <a:buNone/>
            </a:pPr>
            <a:r>
              <a:rPr lang="en-US" altLang="en-US" sz="2200" b="1" i="1" u="sng"/>
              <a:t>Murder in the second degree</a:t>
            </a:r>
          </a:p>
          <a:p>
            <a:pPr eaLnBrk="1" hangingPunct="1">
              <a:lnSpc>
                <a:spcPct val="80000"/>
              </a:lnSpc>
              <a:buFont typeface="Wingdings" panose="05000000000000000000" pitchFamily="2" charset="2"/>
              <a:buNone/>
            </a:pPr>
            <a:r>
              <a:rPr lang="en-US" altLang="en-US" sz="1800" i="1"/>
              <a:t>(A Felony)</a:t>
            </a:r>
          </a:p>
          <a:p>
            <a:pPr eaLnBrk="1" hangingPunct="1">
              <a:lnSpc>
                <a:spcPct val="80000"/>
              </a:lnSpc>
              <a:buFont typeface="Wingdings" panose="05000000000000000000" pitchFamily="2" charset="2"/>
              <a:buNone/>
            </a:pPr>
            <a:endParaRPr lang="en-US" altLang="en-US" sz="1800"/>
          </a:p>
          <a:p>
            <a:pPr eaLnBrk="1" hangingPunct="1">
              <a:lnSpc>
                <a:spcPct val="80000"/>
              </a:lnSpc>
              <a:buFont typeface="Wingdings" panose="05000000000000000000" pitchFamily="2" charset="2"/>
              <a:buNone/>
            </a:pPr>
            <a:endParaRPr lang="en-US" altLang="en-US" sz="1800" i="1"/>
          </a:p>
          <a:p>
            <a:pPr eaLnBrk="1" hangingPunct="1">
              <a:lnSpc>
                <a:spcPct val="80000"/>
              </a:lnSpc>
              <a:buFont typeface="Wingdings" panose="05000000000000000000" pitchFamily="2" charset="2"/>
              <a:buNone/>
            </a:pPr>
            <a:endParaRPr lang="en-US" altLang="en-US" sz="1800" i="1"/>
          </a:p>
          <a:p>
            <a:pPr eaLnBrk="1" hangingPunct="1">
              <a:lnSpc>
                <a:spcPct val="80000"/>
              </a:lnSpc>
              <a:buFont typeface="Wingdings" panose="05000000000000000000" pitchFamily="2" charset="2"/>
              <a:buNone/>
            </a:pPr>
            <a:r>
              <a:rPr lang="en-US" altLang="en-US" sz="1800" i="1"/>
              <a:t>A person is guilty of Murder II when 1: With intent to cause the death of another person, he causes the death of such person or third person, or 2. Under circumstances showing “depraved indifference” to human life, he recklessly engages in conduct which creates a grave risk of death to another person and then causes the death of such person.</a:t>
            </a:r>
            <a:r>
              <a:rPr lang="en-US" altLang="en-US" sz="1800"/>
              <a:t> </a:t>
            </a:r>
          </a:p>
          <a:p>
            <a:pPr eaLnBrk="1" hangingPunct="1">
              <a:lnSpc>
                <a:spcPct val="80000"/>
              </a:lnSpc>
              <a:buFont typeface="Wingdings" panose="05000000000000000000" pitchFamily="2" charset="2"/>
              <a:buNone/>
            </a:pPr>
            <a:r>
              <a:rPr lang="en-US" altLang="en-US" sz="2200" b="1" i="1" u="sng"/>
              <a:t>Murder in the first degree</a:t>
            </a:r>
            <a:r>
              <a:rPr lang="en-US" altLang="en-US" sz="2600" i="1" u="sng"/>
              <a:t> </a:t>
            </a:r>
          </a:p>
          <a:p>
            <a:pPr eaLnBrk="1" hangingPunct="1">
              <a:lnSpc>
                <a:spcPct val="80000"/>
              </a:lnSpc>
              <a:buFont typeface="Wingdings" panose="05000000000000000000" pitchFamily="2" charset="2"/>
              <a:buNone/>
            </a:pPr>
            <a:r>
              <a:rPr lang="en-US" altLang="en-US" sz="1800" i="1"/>
              <a:t>(A Felony)</a:t>
            </a:r>
          </a:p>
          <a:p>
            <a:pPr eaLnBrk="1" hangingPunct="1">
              <a:lnSpc>
                <a:spcPct val="80000"/>
              </a:lnSpc>
              <a:buFont typeface="Wingdings" panose="05000000000000000000" pitchFamily="2" charset="2"/>
              <a:buNone/>
            </a:pPr>
            <a:endParaRPr lang="en-US" altLang="en-US" sz="1800" i="1"/>
          </a:p>
          <a:p>
            <a:pPr eaLnBrk="1" hangingPunct="1">
              <a:lnSpc>
                <a:spcPct val="80000"/>
              </a:lnSpc>
              <a:buFont typeface="Wingdings" panose="05000000000000000000" pitchFamily="2" charset="2"/>
              <a:buNone/>
            </a:pPr>
            <a:r>
              <a:rPr lang="en-US" altLang="en-US" sz="1800" i="1"/>
              <a:t>A person is guilty of Murder I when 1: With intent to cause the death of another person, he causes the death of such person and either: a)  the victim was a police officer who was killed in the course of performing his official duties, and the defendant knew or reasonably should have known that the victim was a police officer; or b) the victim was a corrections officer who was killed in the course of performing his official duties. </a:t>
            </a:r>
          </a:p>
          <a:p>
            <a:pPr eaLnBrk="1" hangingPunct="1">
              <a:lnSpc>
                <a:spcPct val="80000"/>
              </a:lnSpc>
              <a:buFont typeface="Wingdings" panose="05000000000000000000" pitchFamily="2" charset="2"/>
              <a:buNone/>
            </a:pPr>
            <a:endParaRPr lang="en-US" altLang="en-US" sz="1800"/>
          </a:p>
          <a:p>
            <a:pPr eaLnBrk="1" hangingPunct="1">
              <a:lnSpc>
                <a:spcPct val="80000"/>
              </a:lnSpc>
              <a:buFont typeface="Wingdings" panose="05000000000000000000" pitchFamily="2" charset="2"/>
              <a:buNone/>
            </a:pPr>
            <a:endParaRPr lang="en-US" altLang="en-US" sz="1800"/>
          </a:p>
          <a:p>
            <a:pPr eaLnBrk="1" hangingPunct="1">
              <a:lnSpc>
                <a:spcPct val="80000"/>
              </a:lnSpc>
              <a:buFont typeface="Wingdings" panose="05000000000000000000" pitchFamily="2" charset="2"/>
              <a:buNone/>
            </a:pPr>
            <a:endParaRPr lang="en-US" altLang="en-US" sz="1800"/>
          </a:p>
          <a:p>
            <a:pPr eaLnBrk="1" hangingPunct="1">
              <a:lnSpc>
                <a:spcPct val="80000"/>
              </a:lnSpc>
              <a:buFont typeface="Wingdings" panose="05000000000000000000" pitchFamily="2" charset="2"/>
              <a:buNone/>
            </a:pPr>
            <a:endParaRPr lang="en-US" altLang="en-US" sz="1800"/>
          </a:p>
        </p:txBody>
      </p:sp>
    </p:spTree>
    <p:extLst>
      <p:ext uri="{BB962C8B-B14F-4D97-AF65-F5344CB8AC3E}">
        <p14:creationId xmlns:p14="http://schemas.microsoft.com/office/powerpoint/2010/main" val="1709432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3400"/>
              <a:t>Popular Crimes and the Penal Code</a:t>
            </a:r>
          </a:p>
        </p:txBody>
      </p:sp>
      <p:sp>
        <p:nvSpPr>
          <p:cNvPr id="40963" name="Rectangle 3"/>
          <p:cNvSpPr>
            <a:spLocks noGrp="1" noChangeArrowheads="1"/>
          </p:cNvSpPr>
          <p:nvPr>
            <p:ph idx="1"/>
          </p:nvPr>
        </p:nvSpPr>
        <p:spPr/>
        <p:txBody>
          <a:bodyPr>
            <a:normAutofit/>
          </a:bodyPr>
          <a:lstStyle/>
          <a:p>
            <a:pPr eaLnBrk="1" hangingPunct="1"/>
            <a:r>
              <a:rPr lang="en-US" altLang="en-US" i="1" u="sng" smtClean="0"/>
              <a:t>ARSON</a:t>
            </a:r>
          </a:p>
          <a:p>
            <a:pPr eaLnBrk="1" hangingPunct="1">
              <a:buFont typeface="Wingdings" panose="05000000000000000000" pitchFamily="2" charset="2"/>
              <a:buNone/>
            </a:pPr>
            <a:r>
              <a:rPr lang="en-US" altLang="en-US" sz="2400" b="1" i="1" u="sng"/>
              <a:t>Arson in the Fourth Degree:</a:t>
            </a:r>
            <a:r>
              <a:rPr lang="en-US" altLang="en-US" sz="2400" i="1"/>
              <a:t> </a:t>
            </a:r>
            <a:r>
              <a:rPr lang="en-US" altLang="en-US" sz="2000" i="1"/>
              <a:t>(E Felony)</a:t>
            </a:r>
          </a:p>
          <a:p>
            <a:pPr eaLnBrk="1" hangingPunct="1">
              <a:buFont typeface="Wingdings" panose="05000000000000000000" pitchFamily="2" charset="2"/>
              <a:buNone/>
            </a:pPr>
            <a:r>
              <a:rPr lang="en-US" altLang="en-US" sz="2000" i="1"/>
              <a:t>	when he recklessly damages a building or motor vehicle by intentionally starting a fire or causing an explosion</a:t>
            </a:r>
          </a:p>
          <a:p>
            <a:pPr eaLnBrk="1" hangingPunct="1">
              <a:buFont typeface="Wingdings" panose="05000000000000000000" pitchFamily="2" charset="2"/>
              <a:buNone/>
            </a:pPr>
            <a:endParaRPr lang="en-US" altLang="en-US" sz="2000" i="1"/>
          </a:p>
          <a:p>
            <a:pPr eaLnBrk="1" hangingPunct="1">
              <a:buFont typeface="Wingdings" panose="05000000000000000000" pitchFamily="2" charset="2"/>
              <a:buNone/>
            </a:pPr>
            <a:r>
              <a:rPr lang="en-US" altLang="en-US" sz="2400" b="1" i="1" u="sng"/>
              <a:t>Arson in the Third Degree:</a:t>
            </a:r>
            <a:r>
              <a:rPr lang="en-US" altLang="en-US" sz="2400" i="1"/>
              <a:t> </a:t>
            </a:r>
            <a:r>
              <a:rPr lang="en-US" altLang="en-US" sz="2000" i="1"/>
              <a:t>(C Felony)</a:t>
            </a:r>
          </a:p>
          <a:p>
            <a:pPr eaLnBrk="1" hangingPunct="1">
              <a:buFont typeface="Wingdings" panose="05000000000000000000" pitchFamily="2" charset="2"/>
              <a:buNone/>
            </a:pPr>
            <a:r>
              <a:rPr lang="en-US" altLang="en-US" sz="2000" i="1"/>
              <a:t>      when he intentionally damages a building or motor vehicle by starting a fire or causing an explosion and had no reasonable grounds to believe that his conduct might endanger the life or safety of another.  (no one is in the building).</a:t>
            </a:r>
          </a:p>
          <a:p>
            <a:pPr eaLnBrk="1" hangingPunct="1">
              <a:buFont typeface="Wingdings" panose="05000000000000000000" pitchFamily="2" charset="2"/>
              <a:buNone/>
            </a:pPr>
            <a:endParaRPr lang="en-US" altLang="en-US" sz="2000" i="1"/>
          </a:p>
          <a:p>
            <a:pPr eaLnBrk="1" hangingPunct="1">
              <a:buFont typeface="Wingdings" panose="05000000000000000000" pitchFamily="2" charset="2"/>
              <a:buNone/>
            </a:pPr>
            <a:endParaRPr lang="en-US" altLang="en-US" sz="2000" i="1"/>
          </a:p>
          <a:p>
            <a:pPr eaLnBrk="1" hangingPunct="1">
              <a:buFont typeface="Wingdings" panose="05000000000000000000" pitchFamily="2" charset="2"/>
              <a:buNone/>
            </a:pPr>
            <a:endParaRPr lang="en-US" altLang="en-US" sz="2000" b="1" i="1" u="sng"/>
          </a:p>
        </p:txBody>
      </p:sp>
    </p:spTree>
    <p:extLst>
      <p:ext uri="{BB962C8B-B14F-4D97-AF65-F5344CB8AC3E}">
        <p14:creationId xmlns:p14="http://schemas.microsoft.com/office/powerpoint/2010/main" val="36403125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16</TotalTime>
  <Words>1112</Words>
  <Application>Microsoft Office PowerPoint</Application>
  <PresentationFormat>Widescreen</PresentationFormat>
  <Paragraphs>182</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MS PGothic</vt:lpstr>
      <vt:lpstr>Arial</vt:lpstr>
      <vt:lpstr>HG明朝B</vt:lpstr>
      <vt:lpstr>Rockwell</vt:lpstr>
      <vt:lpstr>Rockwell Condensed</vt:lpstr>
      <vt:lpstr>Verdana</vt:lpstr>
      <vt:lpstr>Wingdings</vt:lpstr>
      <vt:lpstr>Wood Type</vt:lpstr>
      <vt:lpstr>NYS PENAL LAW</vt:lpstr>
      <vt:lpstr>AIM: HOMICIDE </vt:lpstr>
      <vt:lpstr>PowerPoint Presentation</vt:lpstr>
      <vt:lpstr>Manslaughter</vt:lpstr>
      <vt:lpstr>Murder</vt:lpstr>
      <vt:lpstr>HOMICIDE &amp;  THE PENALCODE</vt:lpstr>
      <vt:lpstr>PowerPoint Presentation</vt:lpstr>
      <vt:lpstr>PowerPoint Presentation</vt:lpstr>
      <vt:lpstr>Popular Crimes and the Penal Code</vt:lpstr>
      <vt:lpstr>PowerPoint Presentation</vt:lpstr>
      <vt:lpstr>LARCENY</vt:lpstr>
      <vt:lpstr>Robbery </vt:lpstr>
      <vt:lpstr>Rape </vt:lpstr>
      <vt:lpstr>Aim:  Status Offenses</vt:lpstr>
      <vt:lpstr>Rape in the second degree.</vt:lpstr>
      <vt:lpstr>Rape in the first degree.</vt:lpstr>
      <vt:lpstr>Kidnapping </vt:lpstr>
      <vt:lpstr>NY State Drinking Age</vt:lpstr>
      <vt:lpstr>AIM: Self-Defense Laws in NY</vt:lpstr>
      <vt:lpstr>notes</vt:lpstr>
      <vt:lpstr>notes</vt:lpstr>
      <vt:lpstr>REVIEW </vt:lpstr>
      <vt:lpstr>PowerPoint Presentation</vt:lpstr>
      <vt:lpstr>PowerPoint Presentation</vt:lpstr>
      <vt:lpstr>PowerPoint Presentation</vt:lpstr>
      <vt:lpstr>PowerPoint Presentation</vt:lpstr>
      <vt:lpstr>PowerPoint Presentation</vt:lpstr>
    </vt:vector>
  </TitlesOfParts>
  <Company>Sachem Central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 PENAL LAW</dc:title>
  <dc:creator>Matt Rivera</dc:creator>
  <cp:lastModifiedBy>Matt Rivera</cp:lastModifiedBy>
  <cp:revision>4</cp:revision>
  <dcterms:created xsi:type="dcterms:W3CDTF">2018-09-06T12:35:09Z</dcterms:created>
  <dcterms:modified xsi:type="dcterms:W3CDTF">2018-10-05T18:19:32Z</dcterms:modified>
</cp:coreProperties>
</file>