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0" r:id="rId4"/>
    <p:sldId id="269" r:id="rId5"/>
    <p:sldId id="271" r:id="rId6"/>
    <p:sldId id="266" r:id="rId7"/>
    <p:sldId id="267" r:id="rId8"/>
    <p:sldId id="259" r:id="rId9"/>
    <p:sldId id="260" r:id="rId10"/>
    <p:sldId id="264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9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5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1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7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4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0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0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4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5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463FC-2625-4741-849B-CD04A3F5112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2281-3CC3-4019-8748-CDF17C3C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Aim:  The Bill of Rights &amp; Criminal Justice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254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Due Process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295400"/>
            <a:ext cx="5407025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3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495800" cy="792162"/>
          </a:xfrm>
        </p:spPr>
        <p:txBody>
          <a:bodyPr/>
          <a:lstStyle/>
          <a:p>
            <a:r>
              <a:rPr lang="en-US" u="sng" dirty="0" smtClean="0">
                <a:solidFill>
                  <a:srgbClr val="92D050"/>
                </a:solidFill>
              </a:rPr>
              <a:t>6</a:t>
            </a:r>
            <a:r>
              <a:rPr lang="en-US" u="sng" baseline="30000" dirty="0" smtClean="0">
                <a:solidFill>
                  <a:srgbClr val="92D050"/>
                </a:solidFill>
              </a:rPr>
              <a:t>th</a:t>
            </a:r>
            <a:r>
              <a:rPr lang="en-US" u="sng" dirty="0" smtClean="0">
                <a:solidFill>
                  <a:srgbClr val="92D050"/>
                </a:solidFill>
              </a:rPr>
              <a:t> AMENDMENT</a:t>
            </a:r>
            <a:endParaRPr lang="en-US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RIGHT TO SPEEDY &amp; PUBLIC TRIAL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RIGHT TO AN ATTORNEY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RIGHT TO TRIAL BY JURY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MUST BE INFORMED OF CHARGES AGAINST YOU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4" descr="http://www.beloblog.com/ProJo_Blogs/newsblog/archives/b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64" y="2819400"/>
            <a:ext cx="4876800" cy="32480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2473"/>
            <a:ext cx="358457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6482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92D050"/>
                </a:solidFill>
              </a:rPr>
              <a:t>7</a:t>
            </a:r>
            <a:r>
              <a:rPr lang="en-US" u="sng" baseline="30000" dirty="0" smtClean="0">
                <a:solidFill>
                  <a:srgbClr val="92D050"/>
                </a:solidFill>
              </a:rPr>
              <a:t>th</a:t>
            </a:r>
            <a:r>
              <a:rPr lang="en-US" u="sng" dirty="0" smtClean="0">
                <a:solidFill>
                  <a:srgbClr val="92D050"/>
                </a:solidFill>
              </a:rPr>
              <a:t> AMENDMENT</a:t>
            </a:r>
            <a:endParaRPr lang="en-US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RIGHT TO JURY TRIAL IN CIVIL LAWSUIT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96" y="2286000"/>
            <a:ext cx="366188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5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868362"/>
          </a:xfrm>
        </p:spPr>
        <p:txBody>
          <a:bodyPr/>
          <a:lstStyle/>
          <a:p>
            <a:r>
              <a:rPr lang="en-US" u="sng" dirty="0" smtClean="0">
                <a:solidFill>
                  <a:srgbClr val="92D050"/>
                </a:solidFill>
              </a:rPr>
              <a:t>8</a:t>
            </a:r>
            <a:r>
              <a:rPr lang="en-US" u="sng" baseline="30000" dirty="0" smtClean="0">
                <a:solidFill>
                  <a:srgbClr val="92D050"/>
                </a:solidFill>
              </a:rPr>
              <a:t>TH</a:t>
            </a:r>
            <a:r>
              <a:rPr lang="en-US" u="sng" dirty="0" smtClean="0">
                <a:solidFill>
                  <a:srgbClr val="92D050"/>
                </a:solidFill>
              </a:rPr>
              <a:t> AMENDMENT</a:t>
            </a:r>
            <a:endParaRPr lang="en-US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NO EXCESSIVE BAIL, OR FINES, NOR CRUEL AND UNUSUAL PUNISHMENT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09" y="2209800"/>
            <a:ext cx="3700463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1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bill of righ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" y="362240"/>
            <a:ext cx="9711016" cy="550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Speech</a:t>
            </a:r>
          </a:p>
          <a:p>
            <a:r>
              <a:rPr lang="en-US" dirty="0" smtClean="0"/>
              <a:t>Free Press</a:t>
            </a:r>
          </a:p>
          <a:p>
            <a:r>
              <a:rPr lang="en-US" dirty="0" smtClean="0"/>
              <a:t>Establishment Clause – Free Religion</a:t>
            </a:r>
          </a:p>
          <a:p>
            <a:r>
              <a:rPr lang="en-US" dirty="0" smtClean="0"/>
              <a:t>Right to Assemble Peaceably</a:t>
            </a:r>
          </a:p>
          <a:p>
            <a:r>
              <a:rPr lang="en-US" dirty="0" smtClean="0"/>
              <a:t>Right to Petition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2031" y="304800"/>
            <a:ext cx="8305800" cy="81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92D050"/>
                </a:solidFill>
              </a:rPr>
              <a:t>		</a:t>
            </a:r>
            <a:r>
              <a:rPr lang="en-US" sz="4400" b="1" u="sng" dirty="0" smtClean="0">
                <a:solidFill>
                  <a:srgbClr val="92D050"/>
                </a:solidFill>
              </a:rPr>
              <a:t>2</a:t>
            </a:r>
            <a:r>
              <a:rPr lang="en-US" sz="4400" b="1" u="sng" baseline="30000" dirty="0" smtClean="0">
                <a:solidFill>
                  <a:srgbClr val="92D050"/>
                </a:solidFill>
              </a:rPr>
              <a:t>nd</a:t>
            </a:r>
            <a:r>
              <a:rPr lang="en-US" sz="4400" b="1" u="sng" dirty="0" smtClean="0">
                <a:solidFill>
                  <a:srgbClr val="92D050"/>
                </a:solidFill>
              </a:rPr>
              <a:t> Amendment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Right to keep and bear arms</a:t>
            </a:r>
          </a:p>
          <a:p>
            <a:r>
              <a:rPr lang="en-US" dirty="0"/>
              <a:t>"A well regulated Militia, being necessary to the security of a free State, the right of the people to keep and bear Arms, shall not be infringed."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1" y="3731079"/>
            <a:ext cx="399393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81" y="3521529"/>
            <a:ext cx="33337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636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1" y="3773632"/>
            <a:ext cx="399393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857"/>
            <a:ext cx="398517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6" y="533400"/>
            <a:ext cx="3733800" cy="2899186"/>
          </a:xfrm>
          <a:prstGeom prst="rect">
            <a:avLst/>
          </a:prstGeom>
        </p:spPr>
      </p:pic>
      <p:sp>
        <p:nvSpPr>
          <p:cNvPr id="7" name="AutoShape 2" descr="Image result for pro 2nd amendment cartoon"/>
          <p:cNvSpPr>
            <a:spLocks noChangeAspect="1" noChangeArrowheads="1"/>
          </p:cNvSpPr>
          <p:nvPr/>
        </p:nvSpPr>
        <p:spPr bwMode="auto">
          <a:xfrm>
            <a:off x="155574" y="-144463"/>
            <a:ext cx="4645025" cy="464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695" y="4247248"/>
            <a:ext cx="3642381" cy="24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raymondpronk.files.wordpress.com/2013/07/castle-doctrine-and-stand-your-groun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457200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CASTLE DOCTINE VS. STAND YOUR GROUND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CASTLE DOCTRINE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Are you </a:t>
            </a:r>
            <a:r>
              <a:rPr lang="en-US" dirty="0" smtClean="0">
                <a:solidFill>
                  <a:srgbClr val="FFFF00"/>
                </a:solidFill>
              </a:rPr>
              <a:t>INSIDE</a:t>
            </a:r>
            <a:r>
              <a:rPr lang="en-US" dirty="0" smtClean="0"/>
              <a:t> your home? </a:t>
            </a:r>
            <a:r>
              <a:rPr lang="en-US" i="1" dirty="0" smtClean="0"/>
              <a:t>YES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Is someone attempting </a:t>
            </a:r>
            <a:r>
              <a:rPr lang="en-US" dirty="0" smtClean="0">
                <a:solidFill>
                  <a:srgbClr val="FFFF00"/>
                </a:solidFill>
              </a:rPr>
              <a:t>UNLAWFUL ENTRY</a:t>
            </a:r>
            <a:r>
              <a:rPr lang="en-US" dirty="0" smtClean="0"/>
              <a:t>? </a:t>
            </a:r>
            <a:r>
              <a:rPr lang="en-US" i="1" dirty="0" smtClean="0"/>
              <a:t>YES</a:t>
            </a:r>
          </a:p>
          <a:p>
            <a:endParaRPr lang="en-US" dirty="0"/>
          </a:p>
          <a:p>
            <a:r>
              <a:rPr lang="en-US" dirty="0" smtClean="0"/>
              <a:t>Are you in danger of </a:t>
            </a:r>
            <a:r>
              <a:rPr lang="en-US" dirty="0" smtClean="0">
                <a:solidFill>
                  <a:srgbClr val="FFFF00"/>
                </a:solidFill>
              </a:rPr>
              <a:t>BODILY INJURY? </a:t>
            </a:r>
            <a:r>
              <a:rPr lang="en-US" i="1" dirty="0" smtClean="0">
                <a:solidFill>
                  <a:schemeClr val="tx1"/>
                </a:solidFill>
              </a:rPr>
              <a:t>YES</a:t>
            </a:r>
          </a:p>
          <a:p>
            <a:endParaRPr lang="en-US" dirty="0"/>
          </a:p>
          <a:p>
            <a:r>
              <a:rPr lang="en-US" dirty="0" smtClean="0"/>
              <a:t>Can you </a:t>
            </a:r>
            <a:r>
              <a:rPr lang="en-US" dirty="0" smtClean="0">
                <a:solidFill>
                  <a:srgbClr val="FFFF00"/>
                </a:solidFill>
              </a:rPr>
              <a:t>RETREAT</a:t>
            </a:r>
            <a:r>
              <a:rPr lang="en-US" dirty="0" smtClean="0"/>
              <a:t> to safe area? </a:t>
            </a:r>
            <a:r>
              <a:rPr lang="en-US" i="1" dirty="0" smtClean="0"/>
              <a:t>NO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STAND YOUR GROUND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Are you in </a:t>
            </a:r>
            <a:r>
              <a:rPr lang="en-US" dirty="0" smtClean="0">
                <a:solidFill>
                  <a:srgbClr val="FFFF00"/>
                </a:solidFill>
              </a:rPr>
              <a:t>DANGER</a:t>
            </a:r>
            <a:r>
              <a:rPr lang="en-US" dirty="0" smtClean="0"/>
              <a:t>? </a:t>
            </a:r>
            <a:r>
              <a:rPr lang="en-US" i="1" dirty="0" smtClean="0"/>
              <a:t>YES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NO DUTY TO RETREAT</a:t>
            </a:r>
          </a:p>
        </p:txBody>
      </p:sp>
    </p:spTree>
    <p:extLst>
      <p:ext uri="{BB962C8B-B14F-4D97-AF65-F5344CB8AC3E}">
        <p14:creationId xmlns:p14="http://schemas.microsoft.com/office/powerpoint/2010/main" val="18879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4114800" cy="63976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92D050"/>
                </a:solidFill>
              </a:rPr>
              <a:t>4</a:t>
            </a:r>
            <a:r>
              <a:rPr lang="en-US" u="sng" baseline="30000" dirty="0" smtClean="0">
                <a:solidFill>
                  <a:srgbClr val="92D050"/>
                </a:solidFill>
              </a:rPr>
              <a:t>th</a:t>
            </a:r>
            <a:r>
              <a:rPr lang="en-US" u="sng" dirty="0" smtClean="0">
                <a:solidFill>
                  <a:srgbClr val="92D050"/>
                </a:solidFill>
              </a:rPr>
              <a:t> Amendment</a:t>
            </a:r>
            <a:endParaRPr lang="en-US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1371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PROTECTS AGAINST UNREASONABLE SEARCHES &amp; SEIZURES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WARRANTS MUST BE ISSUED UPON PROBABLE CAUSE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3209"/>
            <a:ext cx="4743450" cy="437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7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5720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92D050"/>
                </a:solidFill>
              </a:rPr>
              <a:t>5</a:t>
            </a:r>
            <a:r>
              <a:rPr lang="en-US" u="sng" baseline="30000" dirty="0" smtClean="0">
                <a:solidFill>
                  <a:srgbClr val="92D050"/>
                </a:solidFill>
              </a:rPr>
              <a:t>TH</a:t>
            </a:r>
            <a:r>
              <a:rPr lang="en-US" u="sng" dirty="0" smtClean="0">
                <a:solidFill>
                  <a:srgbClr val="92D050"/>
                </a:solidFill>
              </a:rPr>
              <a:t> AMENDMENT</a:t>
            </a:r>
            <a:endParaRPr lang="en-US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RIGHT TO DUE PROCESS </a:t>
            </a:r>
            <a:r>
              <a:rPr lang="en-US" b="1" i="1" dirty="0" smtClean="0">
                <a:solidFill>
                  <a:srgbClr val="92D050"/>
                </a:solidFill>
              </a:rPr>
              <a:t>– procedural fairness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C000"/>
                </a:solidFill>
              </a:rPr>
              <a:t>	</a:t>
            </a:r>
            <a:r>
              <a:rPr lang="en-US" b="1" i="1" dirty="0" smtClean="0">
                <a:solidFill>
                  <a:srgbClr val="FFC000"/>
                </a:solidFill>
              </a:rPr>
              <a:t>	(AKA Miranda Rights)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RIGHT TO NOT-INCRIMINATE-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(“pleading the fifth” or stay silent)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RIGHT TO GRAND JURY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NO DOUBLE JEOPARDY- 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(tried for same crime twice)</a:t>
            </a:r>
          </a:p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endParaRPr lang="en-US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155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Aim:  The Bill of Rights &amp; Criminal Justice</vt:lpstr>
      <vt:lpstr>PowerPoint Presentation</vt:lpstr>
      <vt:lpstr>1st Amendment</vt:lpstr>
      <vt:lpstr>PowerPoint Presentation</vt:lpstr>
      <vt:lpstr>PowerPoint Presentation</vt:lpstr>
      <vt:lpstr>PowerPoint Presentation</vt:lpstr>
      <vt:lpstr>THE CASTLE DOCTINE VS. STAND YOUR GROUND</vt:lpstr>
      <vt:lpstr>4th Amendment</vt:lpstr>
      <vt:lpstr>5TH AMENDMENT</vt:lpstr>
      <vt:lpstr>Due Process</vt:lpstr>
      <vt:lpstr>6th AMENDMENT</vt:lpstr>
      <vt:lpstr>7th AMENDMENT</vt:lpstr>
      <vt:lpstr>8TH AMENDMENT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 Our Legal System</dc:title>
  <dc:creator>Windows User</dc:creator>
  <cp:lastModifiedBy>Matt Rivera</cp:lastModifiedBy>
  <cp:revision>17</cp:revision>
  <dcterms:created xsi:type="dcterms:W3CDTF">2012-02-06T12:33:04Z</dcterms:created>
  <dcterms:modified xsi:type="dcterms:W3CDTF">2018-10-12T14:59:12Z</dcterms:modified>
</cp:coreProperties>
</file>