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61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7E25-438A-4882-B6FC-52F47AC41ABE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0D4A-5E38-4410-B24B-654CAF574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7E25-438A-4882-B6FC-52F47AC41ABE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0D4A-5E38-4410-B24B-654CAF574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7E25-438A-4882-B6FC-52F47AC41ABE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0D4A-5E38-4410-B24B-654CAF574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7E25-438A-4882-B6FC-52F47AC41ABE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0D4A-5E38-4410-B24B-654CAF574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7E25-438A-4882-B6FC-52F47AC41ABE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0D4A-5E38-4410-B24B-654CAF574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7E25-438A-4882-B6FC-52F47AC41ABE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0D4A-5E38-4410-B24B-654CAF574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7E25-438A-4882-B6FC-52F47AC41ABE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0D4A-5E38-4410-B24B-654CAF574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7E25-438A-4882-B6FC-52F47AC41ABE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0D4A-5E38-4410-B24B-654CAF574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7E25-438A-4882-B6FC-52F47AC41ABE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0D4A-5E38-4410-B24B-654CAF574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7E25-438A-4882-B6FC-52F47AC41ABE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0D4A-5E38-4410-B24B-654CAF574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7E25-438A-4882-B6FC-52F47AC41ABE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DE0D4A-5E38-4410-B24B-654CAF5746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027E25-438A-4882-B6FC-52F47AC41ABE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DE0D4A-5E38-4410-B24B-654CAF5746A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763000" cy="2667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Chapter 23: Transoceanic Encounters and Global Connections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ussian Convic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0"/>
            <a:ext cx="8305800" cy="67533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/>
              <a:t>The Seven Years War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Commercial rivalries between empires at sea</a:t>
            </a:r>
          </a:p>
          <a:p>
            <a:r>
              <a:rPr lang="en-US" dirty="0" smtClean="0"/>
              <a:t>Global conflict erupts: multiple theatres in Europe, India, Caribbean, North America</a:t>
            </a:r>
          </a:p>
          <a:p>
            <a:pPr lvl="1"/>
            <a:r>
              <a:rPr lang="en-US" dirty="0" smtClean="0"/>
              <a:t>North America: merges with French and Indian War, 1754-1763</a:t>
            </a:r>
          </a:p>
          <a:p>
            <a:r>
              <a:rPr lang="en-US" dirty="0" smtClean="0"/>
              <a:t>British emerge victorious, establish primacy in India, Canada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dirty="0" smtClean="0"/>
              <a:t>The Columbian Exchange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sz="3200" dirty="0" smtClean="0"/>
              <a:t>Global diffusion:</a:t>
            </a:r>
          </a:p>
          <a:p>
            <a:pPr lvl="1"/>
            <a:r>
              <a:rPr lang="en-US" sz="3200" dirty="0" smtClean="0"/>
              <a:t>Plants and crops</a:t>
            </a:r>
          </a:p>
          <a:p>
            <a:pPr lvl="1"/>
            <a:r>
              <a:rPr lang="en-US" sz="3200" dirty="0" smtClean="0"/>
              <a:t>Animals</a:t>
            </a:r>
          </a:p>
          <a:p>
            <a:pPr lvl="1"/>
            <a:r>
              <a:rPr lang="en-US" sz="3200" dirty="0" smtClean="0"/>
              <a:t>Human populations (forced migration)</a:t>
            </a:r>
          </a:p>
          <a:p>
            <a:pPr lvl="1"/>
            <a:r>
              <a:rPr lang="en-US" sz="3200" dirty="0" smtClean="0"/>
              <a:t>Disease pathogens</a:t>
            </a:r>
          </a:p>
          <a:p>
            <a:r>
              <a:rPr lang="en-US" sz="3200" dirty="0" smtClean="0"/>
              <a:t>Permanently alters human geography, natural environment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b="1" dirty="0" smtClean="0"/>
              <a:t>Epidemics and Demographics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Smallpox</a:t>
            </a:r>
          </a:p>
          <a:p>
            <a:r>
              <a:rPr lang="en-US" sz="2800" dirty="0" smtClean="0"/>
              <a:t>1519 smallpox in Aztec Empire</a:t>
            </a:r>
          </a:p>
          <a:p>
            <a:pPr lvl="1"/>
            <a:r>
              <a:rPr lang="en-US" sz="2800" b="1" dirty="0" smtClean="0"/>
              <a:t>Population declines 90% within 100 years (17 million to 1.3 million)</a:t>
            </a:r>
          </a:p>
          <a:p>
            <a:r>
              <a:rPr lang="en-US" sz="2800" dirty="0" smtClean="0"/>
              <a:t>Increases overall food supply</a:t>
            </a:r>
          </a:p>
          <a:p>
            <a:r>
              <a:rPr lang="en-US" sz="2800" dirty="0" smtClean="0"/>
              <a:t>Introduction to European animals to Americas</a:t>
            </a:r>
          </a:p>
          <a:p>
            <a:pPr lvl="1"/>
            <a:r>
              <a:rPr lang="en-US" sz="2800" dirty="0" smtClean="0"/>
              <a:t>Horses, cattle, pigs, chickens, etc.</a:t>
            </a:r>
          </a:p>
          <a:p>
            <a:r>
              <a:rPr lang="en-US" sz="2800" dirty="0" smtClean="0"/>
              <a:t>Introduction of American foods to Europe, Asia, Africa</a:t>
            </a:r>
          </a:p>
          <a:p>
            <a:pPr lvl="1"/>
            <a:r>
              <a:rPr lang="en-US" sz="2800" dirty="0" smtClean="0"/>
              <a:t>Maize, potatoes, beans, etc.</a:t>
            </a:r>
          </a:p>
          <a:p>
            <a:pPr lvl="1">
              <a:buNone/>
            </a:pPr>
            <a:endParaRPr lang="en-US" sz="36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World Population Growth</a:t>
            </a:r>
            <a:endParaRPr lang="en-US" b="1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idx="1"/>
          </p:nvPr>
        </p:nvGraphicFramePr>
        <p:xfrm>
          <a:off x="0" y="1295400"/>
          <a:ext cx="9128631" cy="5029200"/>
        </p:xfrm>
        <a:graphic>
          <a:graphicData uri="http://schemas.openxmlformats.org/presentationml/2006/ole">
            <p:oleObj spid="_x0000_s1026" name="Chart" r:id="rId3" imgW="8229600" imgH="4533995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Global Trade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Transoceanic trade in Atlantic Ocean basin</a:t>
            </a:r>
          </a:p>
          <a:p>
            <a:pPr lvl="1"/>
            <a:r>
              <a:rPr lang="en-US" dirty="0" smtClean="0"/>
              <a:t>Manufactured goods from Europe</a:t>
            </a:r>
          </a:p>
          <a:p>
            <a:pPr lvl="1"/>
            <a:r>
              <a:rPr lang="en-US" dirty="0" smtClean="0"/>
              <a:t>Raw goods from Americas</a:t>
            </a:r>
          </a:p>
          <a:p>
            <a:r>
              <a:rPr lang="en-US" sz="3200" dirty="0" smtClean="0"/>
              <a:t>The Manila Galleons</a:t>
            </a:r>
          </a:p>
          <a:p>
            <a:pPr lvl="1"/>
            <a:r>
              <a:rPr lang="en-US" dirty="0" smtClean="0"/>
              <a:t>1565-1815 Spanish galleons dominate Pacific Ocean trade</a:t>
            </a:r>
          </a:p>
          <a:p>
            <a:pPr lvl="1"/>
            <a:r>
              <a:rPr lang="en-US" dirty="0" smtClean="0"/>
              <a:t>Chinese luxury goods for American raw materials, esp. silver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8392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Environmental Impact of Global Trade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Fur-bearing animals hunted to extinction or near-extinction</a:t>
            </a:r>
          </a:p>
          <a:p>
            <a:pPr lvl="1"/>
            <a:r>
              <a:rPr lang="en-US" sz="2000" dirty="0" smtClean="0"/>
              <a:t>Also whales, codfish, other animals with industrial uses</a:t>
            </a:r>
          </a:p>
          <a:p>
            <a:r>
              <a:rPr lang="en-US" sz="3200" dirty="0" smtClean="0"/>
              <a:t>Relentless human exploitation of the natural environment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Periodization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Pre-History</a:t>
            </a:r>
            <a:r>
              <a:rPr lang="en-US" dirty="0" smtClean="0">
                <a:sym typeface="Wingdings" pitchFamily="2" charset="2"/>
              </a:rPr>
              <a:t> 600 BCE</a:t>
            </a:r>
          </a:p>
          <a:p>
            <a:r>
              <a:rPr lang="en-US" dirty="0" smtClean="0">
                <a:sym typeface="Wingdings" pitchFamily="2" charset="2"/>
              </a:rPr>
              <a:t>600 BCE  600 CE</a:t>
            </a:r>
          </a:p>
          <a:p>
            <a:r>
              <a:rPr lang="en-US" dirty="0" smtClean="0">
                <a:sym typeface="Wingdings" pitchFamily="2" charset="2"/>
              </a:rPr>
              <a:t>600 CE  1450 CE</a:t>
            </a:r>
          </a:p>
          <a:p>
            <a:r>
              <a:rPr lang="en-US" dirty="0" smtClean="0">
                <a:sym typeface="Wingdings" pitchFamily="2" charset="2"/>
              </a:rPr>
              <a:t>1450 CE  1750 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uro Exploration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219200"/>
            <a:ext cx="3962400" cy="4770730"/>
          </a:xfrm>
        </p:spPr>
      </p:pic>
      <p:pic>
        <p:nvPicPr>
          <p:cNvPr id="5" name="Picture 4" descr="Euro Exploration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1219200"/>
            <a:ext cx="3968379" cy="47779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Trading Post Empires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Portuguese are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Based on charging trade duties – Aggressive tactics</a:t>
            </a:r>
          </a:p>
          <a:p>
            <a:r>
              <a:rPr lang="en-US" sz="3200" dirty="0" smtClean="0"/>
              <a:t>Arabs continue to operate</a:t>
            </a:r>
          </a:p>
          <a:p>
            <a:r>
              <a:rPr lang="en-US" sz="3200" dirty="0" smtClean="0"/>
              <a:t>Portuguese role declines over time – why?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rading Pos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090837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/>
              <a:t>English/Dutch Trading Posts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Rival/Parallel Trading Networks</a:t>
            </a:r>
          </a:p>
          <a:p>
            <a:r>
              <a:rPr lang="en-US" sz="4000" dirty="0" smtClean="0"/>
              <a:t>English in Indian Ocean</a:t>
            </a:r>
          </a:p>
          <a:p>
            <a:r>
              <a:rPr lang="en-US" sz="4000" dirty="0" smtClean="0"/>
              <a:t>Dutch in Africa and South Pacific</a:t>
            </a:r>
          </a:p>
          <a:p>
            <a:r>
              <a:rPr lang="en-US" sz="4000" dirty="0" smtClean="0"/>
              <a:t>Dutch/English have an advantage over Spanish/Portuguese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dirty="0" smtClean="0"/>
              <a:t>Trading Companies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3200" dirty="0" smtClean="0"/>
              <a:t>English East India Trading Company</a:t>
            </a:r>
          </a:p>
          <a:p>
            <a:r>
              <a:rPr lang="en-US" sz="3200" dirty="0" smtClean="0"/>
              <a:t>Dutch United East India Company (VOC)</a:t>
            </a:r>
          </a:p>
          <a:p>
            <a:r>
              <a:rPr lang="en-US" sz="3200" dirty="0" smtClean="0"/>
              <a:t>Private Ownership + Government Support</a:t>
            </a:r>
          </a:p>
          <a:p>
            <a:r>
              <a:rPr lang="en-US" sz="3200" dirty="0" smtClean="0"/>
              <a:t>Broad Powers</a:t>
            </a:r>
          </a:p>
          <a:p>
            <a:r>
              <a:rPr lang="en-US" sz="3200" dirty="0" smtClean="0"/>
              <a:t>EXTREMELY PROFITABLE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/>
              <a:t>Europeans in Southeast Asia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Spanish in the </a:t>
            </a:r>
            <a:r>
              <a:rPr lang="en-US" sz="2800" dirty="0" err="1" smtClean="0"/>
              <a:t>Phillipines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smtClean="0"/>
              <a:t>MANILA</a:t>
            </a:r>
          </a:p>
          <a:p>
            <a:pPr lvl="2"/>
            <a:r>
              <a:rPr lang="en-US" sz="2800" dirty="0" smtClean="0"/>
              <a:t>Influx of Chinese – Resented by Spanish, Filipinos</a:t>
            </a:r>
          </a:p>
          <a:p>
            <a:pPr lvl="2"/>
            <a:r>
              <a:rPr lang="en-US" sz="2800" dirty="0" smtClean="0"/>
              <a:t>Strong Missionary Activity</a:t>
            </a:r>
          </a:p>
          <a:p>
            <a:endParaRPr lang="en-US" sz="2800" dirty="0" smtClean="0"/>
          </a:p>
          <a:p>
            <a:r>
              <a:rPr lang="en-US" sz="2800" dirty="0" smtClean="0"/>
              <a:t>Dutch in Indonesia</a:t>
            </a:r>
          </a:p>
          <a:p>
            <a:pPr lvl="1"/>
            <a:r>
              <a:rPr lang="en-US" sz="2800" dirty="0" smtClean="0"/>
              <a:t>Island of Java</a:t>
            </a:r>
          </a:p>
          <a:p>
            <a:pPr lvl="1"/>
            <a:r>
              <a:rPr lang="en-US" sz="2800" dirty="0" smtClean="0"/>
              <a:t>Less Emphasis on Religion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Russian Expansion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Take over Mongol Khanates in 16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Century</a:t>
            </a:r>
          </a:p>
          <a:p>
            <a:r>
              <a:rPr lang="en-US" sz="2800" dirty="0" smtClean="0"/>
              <a:t>Expansion into Siberia (16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17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) and Caucasus (18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)</a:t>
            </a:r>
          </a:p>
          <a:p>
            <a:pPr lvl="1"/>
            <a:r>
              <a:rPr lang="en-US" dirty="0" smtClean="0"/>
              <a:t>Eastern Orthodox Christianity has little success</a:t>
            </a:r>
          </a:p>
          <a:p>
            <a:pPr lvl="1"/>
            <a:r>
              <a:rPr lang="en-US" dirty="0" smtClean="0"/>
              <a:t>Rebellions/Resistance </a:t>
            </a:r>
            <a:r>
              <a:rPr lang="en-US" dirty="0" smtClean="0">
                <a:sym typeface="Wingdings" pitchFamily="2" charset="2"/>
              </a:rPr>
              <a:t> Movement East</a:t>
            </a:r>
            <a:endParaRPr lang="en-US" dirty="0" smtClean="0"/>
          </a:p>
          <a:p>
            <a:pPr lvl="1"/>
            <a:r>
              <a:rPr lang="en-US" dirty="0" smtClean="0"/>
              <a:t>Russians exiled to Siberia</a:t>
            </a:r>
          </a:p>
          <a:p>
            <a:r>
              <a:rPr lang="en-US" sz="2800" dirty="0" smtClean="0"/>
              <a:t>Astrakhan – Major Trading City </a:t>
            </a:r>
          </a:p>
          <a:p>
            <a:r>
              <a:rPr lang="en-US" sz="2800" dirty="0" smtClean="0"/>
              <a:t>Major Increases in Population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</TotalTime>
  <Words>377</Words>
  <Application>Microsoft Office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Flow</vt:lpstr>
      <vt:lpstr>Chart</vt:lpstr>
      <vt:lpstr>Chapter 23: Transoceanic Encounters and Global Connections </vt:lpstr>
      <vt:lpstr>Periodization</vt:lpstr>
      <vt:lpstr>Slide 3</vt:lpstr>
      <vt:lpstr>Trading Post Empires</vt:lpstr>
      <vt:lpstr>Slide 5</vt:lpstr>
      <vt:lpstr>English/Dutch Trading Posts</vt:lpstr>
      <vt:lpstr>Trading Companies</vt:lpstr>
      <vt:lpstr>Europeans in Southeast Asia</vt:lpstr>
      <vt:lpstr>Russian Expansion</vt:lpstr>
      <vt:lpstr>Slide 10</vt:lpstr>
      <vt:lpstr>The Seven Years War</vt:lpstr>
      <vt:lpstr>The Columbian Exchange</vt:lpstr>
      <vt:lpstr>Epidemics and Demographics</vt:lpstr>
      <vt:lpstr>World Population Growth</vt:lpstr>
      <vt:lpstr>Global Trade</vt:lpstr>
      <vt:lpstr>Environmental Impact of Global Trade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23: Transoceanic Encounters and Global Connections </dc:title>
  <dc:creator>M. Rivera</dc:creator>
  <cp:lastModifiedBy>M. Rivera</cp:lastModifiedBy>
  <cp:revision>5</cp:revision>
  <dcterms:created xsi:type="dcterms:W3CDTF">2010-04-28T14:20:56Z</dcterms:created>
  <dcterms:modified xsi:type="dcterms:W3CDTF">2013-04-22T12:49:51Z</dcterms:modified>
</cp:coreProperties>
</file>