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60" r:id="rId9"/>
    <p:sldId id="258" r:id="rId10"/>
    <p:sldId id="259" r:id="rId11"/>
    <p:sldId id="261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26C3A7-8434-45B2-924B-6CC28DED97B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Aim: What caused the Protestant Reformation?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 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04800" y="1143000"/>
            <a:ext cx="9894427" cy="3738562"/>
          </a:xfrm>
        </p:spPr>
      </p:pic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 What happens when Reformation Ideas Spread?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England Becomes Protestant</a:t>
            </a:r>
          </a:p>
          <a:p>
            <a:pPr lvl="1"/>
            <a:r>
              <a:rPr lang="en-US" dirty="0" smtClean="0"/>
              <a:t>Henry VIII wants a son</a:t>
            </a:r>
          </a:p>
          <a:p>
            <a:pPr lvl="2"/>
            <a:r>
              <a:rPr lang="en-US" dirty="0" smtClean="0"/>
              <a:t>Asked Pope to Annul his marriage – Pope said NO</a:t>
            </a:r>
          </a:p>
          <a:p>
            <a:pPr lvl="2"/>
            <a:r>
              <a:rPr lang="en-US" dirty="0" smtClean="0"/>
              <a:t>Henry gets Parliament to declare an </a:t>
            </a:r>
            <a:r>
              <a:rPr lang="en-US" u="sng" dirty="0" smtClean="0"/>
              <a:t>ACT OF SUPREMACY</a:t>
            </a:r>
          </a:p>
          <a:p>
            <a:pPr lvl="2"/>
            <a:r>
              <a:rPr lang="en-US" dirty="0" smtClean="0"/>
              <a:t>The act makes the King head of the Church in England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Anglican Church – Church of England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Reformation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Calvin</a:t>
            </a:r>
          </a:p>
          <a:p>
            <a:pPr lvl="1"/>
            <a:r>
              <a:rPr lang="en-US" dirty="0" smtClean="0"/>
              <a:t>Calvinism</a:t>
            </a:r>
          </a:p>
          <a:p>
            <a:pPr lvl="1"/>
            <a:r>
              <a:rPr lang="en-US" u="sng" dirty="0" smtClean="0"/>
              <a:t>Predestination</a:t>
            </a:r>
            <a:r>
              <a:rPr lang="en-US" dirty="0" smtClean="0"/>
              <a:t> – God has known since the beginning of time who will be saved.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Reformers: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Knox</a:t>
            </a:r>
          </a:p>
          <a:p>
            <a:r>
              <a:rPr lang="en-US" dirty="0" smtClean="0"/>
              <a:t>The Anabaptists</a:t>
            </a:r>
          </a:p>
          <a:p>
            <a:r>
              <a:rPr lang="en-US" dirty="0" smtClean="0"/>
              <a:t>Catholic Reformation – St. Ignatius of Loyola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498080" cy="1143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Aim: What was the Counter – Reformation?</a:t>
            </a:r>
            <a:endParaRPr lang="en-US" sz="4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Reform Movement by the Catholic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Council of Trent (1545 – 1563)</a:t>
            </a:r>
          </a:p>
          <a:p>
            <a:pPr marL="596646" indent="-514350">
              <a:buAutoNum type="alphaUcParenR"/>
            </a:pPr>
            <a:endParaRPr lang="en-US" dirty="0" smtClean="0"/>
          </a:p>
          <a:p>
            <a:pPr marL="596646" indent="-514350">
              <a:buAutoNum type="alphaUcParenR"/>
            </a:pPr>
            <a:r>
              <a:rPr lang="en-US" dirty="0" smtClean="0"/>
              <a:t>Ended the Sale of Indulgences</a:t>
            </a:r>
          </a:p>
          <a:p>
            <a:pPr marL="596646" indent="-514350">
              <a:buAutoNum type="alphaUcParenR"/>
            </a:pPr>
            <a:endParaRPr lang="en-US" dirty="0" smtClean="0"/>
          </a:p>
          <a:p>
            <a:pPr marL="596646" indent="-514350">
              <a:buAutoNum type="alphaUcParenR"/>
            </a:pPr>
            <a:r>
              <a:rPr lang="en-US" dirty="0" smtClean="0"/>
              <a:t>Pope is Supreme Power of the Church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/>
          <a:lstStyle/>
          <a:p>
            <a:pPr marL="596646" indent="-514350">
              <a:buAutoNum type="alphaUcParenR"/>
            </a:pPr>
            <a:endParaRPr lang="en-US" dirty="0" smtClean="0"/>
          </a:p>
          <a:p>
            <a:pPr marL="596646" indent="-514350">
              <a:buAutoNum type="alphaUcParenR"/>
            </a:pPr>
            <a:r>
              <a:rPr lang="en-US" dirty="0" smtClean="0"/>
              <a:t>The Inquisition</a:t>
            </a:r>
          </a:p>
          <a:p>
            <a:pPr marL="870966" lvl="1" indent="-514350">
              <a:buNone/>
            </a:pPr>
            <a:r>
              <a:rPr lang="en-US" dirty="0" smtClean="0"/>
              <a:t>	- Church Courts to find Heretics (Spain)</a:t>
            </a:r>
          </a:p>
          <a:p>
            <a:pPr marL="596646" indent="-514350">
              <a:buAutoNum type="alphaUcParenR"/>
            </a:pPr>
            <a:endParaRPr lang="en-US" dirty="0" smtClean="0"/>
          </a:p>
          <a:p>
            <a:pPr marL="596646" indent="-514350">
              <a:buAutoNum type="alphaUcParenR"/>
            </a:pPr>
            <a:r>
              <a:rPr lang="en-US" dirty="0" smtClean="0"/>
              <a:t>Jesuits</a:t>
            </a:r>
          </a:p>
          <a:p>
            <a:pPr marL="596646" indent="-514350">
              <a:buNone/>
            </a:pPr>
            <a:r>
              <a:rPr lang="en-US" dirty="0" smtClean="0"/>
              <a:t>		- Started by St. Ignatius of Loyola</a:t>
            </a:r>
          </a:p>
          <a:p>
            <a:pPr marL="596646" indent="-514350">
              <a:buNone/>
            </a:pPr>
            <a:r>
              <a:rPr lang="en-US" dirty="0" smtClean="0"/>
              <a:t>		- Missionaries and Teachers</a:t>
            </a:r>
          </a:p>
          <a:p>
            <a:pPr marL="596646" indent="-514350">
              <a:buNone/>
            </a:pPr>
            <a:r>
              <a:rPr lang="en-US" dirty="0" smtClean="0"/>
              <a:t>		- Spread Christianity to New Areas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 How did the Protestant Reformation Impact Europe?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Impacted Western Europe: Socially, Politically, Religiously </a:t>
            </a:r>
            <a:r>
              <a:rPr lang="en-US" dirty="0" err="1" smtClean="0"/>
              <a:t>andEconomically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153400" cy="4343400"/>
          </a:xfrm>
        </p:spPr>
        <p:txBody>
          <a:bodyPr>
            <a:normAutofit/>
          </a:bodyPr>
          <a:lstStyle/>
          <a:p>
            <a:pPr marL="596646" indent="-514350">
              <a:buAutoNum type="arabicParenR"/>
            </a:pPr>
            <a:r>
              <a:rPr lang="en-US" sz="4000" dirty="0" smtClean="0"/>
              <a:t>Destroyed Religious Unity</a:t>
            </a:r>
          </a:p>
          <a:p>
            <a:pPr marL="596646" indent="-514350">
              <a:buAutoNum type="arabicParenR"/>
            </a:pPr>
            <a:endParaRPr lang="en-US" sz="4000" dirty="0" smtClean="0"/>
          </a:p>
          <a:p>
            <a:pPr marL="596646" indent="-514350">
              <a:buAutoNum type="arabicParenR"/>
            </a:pPr>
            <a:r>
              <a:rPr lang="en-US" sz="4000" dirty="0" smtClean="0"/>
              <a:t>Developed New Religions</a:t>
            </a:r>
          </a:p>
          <a:p>
            <a:pPr marL="596646" indent="-514350">
              <a:buAutoNum type="arabicParenR"/>
            </a:pPr>
            <a:endParaRPr lang="en-US" sz="4000" dirty="0" smtClean="0"/>
          </a:p>
          <a:p>
            <a:pPr marL="596646" indent="-514350">
              <a:buAutoNum type="arabicParenR"/>
            </a:pPr>
            <a:r>
              <a:rPr lang="en-US" sz="4000" dirty="0" smtClean="0"/>
              <a:t>Created Religious Tension (Catholics/Protestants)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Protestant Reformation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912" y="1447800"/>
            <a:ext cx="8171688" cy="4800600"/>
          </a:xfrm>
        </p:spPr>
        <p:txBody>
          <a:bodyPr/>
          <a:lstStyle/>
          <a:p>
            <a:r>
              <a:rPr lang="en-US" u="sng" dirty="0" smtClean="0"/>
              <a:t>Purgatory</a:t>
            </a:r>
            <a:r>
              <a:rPr lang="en-US" dirty="0" smtClean="0"/>
              <a:t> – A condition or place where the dead suffer punishment for their sins in order to purify their souls.</a:t>
            </a:r>
          </a:p>
          <a:p>
            <a:r>
              <a:rPr lang="en-US" u="sng" dirty="0" smtClean="0"/>
              <a:t>Indulgence</a:t>
            </a:r>
            <a:r>
              <a:rPr lang="en-US" dirty="0" smtClean="0"/>
              <a:t> – Reduction of the time that will be spent in purgatory.</a:t>
            </a:r>
          </a:p>
          <a:p>
            <a:r>
              <a:rPr lang="en-US" u="sng" dirty="0" smtClean="0"/>
              <a:t>Relic</a:t>
            </a:r>
            <a:r>
              <a:rPr lang="en-US" dirty="0" smtClean="0"/>
              <a:t> – Body, body part or personal property of a religious figure (ex. Skull of a Saint)</a:t>
            </a:r>
          </a:p>
          <a:p>
            <a:r>
              <a:rPr lang="en-US" u="sng" dirty="0" smtClean="0"/>
              <a:t>Reformation</a:t>
            </a:r>
            <a:r>
              <a:rPr lang="en-US" dirty="0" smtClean="0"/>
              <a:t> – Movement for religious reform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596646" indent="-514350">
              <a:buAutoNum type="arabicParenR" startAt="4"/>
            </a:pPr>
            <a:r>
              <a:rPr lang="en-US" sz="3800" dirty="0" smtClean="0"/>
              <a:t>Church Power 	   Monarch Power</a:t>
            </a:r>
          </a:p>
          <a:p>
            <a:pPr marL="596646" indent="-514350">
              <a:buNone/>
            </a:pPr>
            <a:endParaRPr lang="en-US" sz="4000" dirty="0" smtClean="0"/>
          </a:p>
          <a:p>
            <a:pPr marL="596646" indent="-514350">
              <a:buAutoNum type="arabicParenR" startAt="5"/>
            </a:pPr>
            <a:r>
              <a:rPr lang="en-US" sz="4000" dirty="0" smtClean="0"/>
              <a:t>Rise of Nation-States (Countries)</a:t>
            </a:r>
          </a:p>
          <a:p>
            <a:pPr marL="596646" indent="-514350">
              <a:buNone/>
            </a:pPr>
            <a:endParaRPr lang="en-US" sz="4000" dirty="0" smtClean="0"/>
          </a:p>
          <a:p>
            <a:pPr marL="596646" indent="-514350">
              <a:buAutoNum type="arabicParenR" startAt="6"/>
            </a:pPr>
            <a:r>
              <a:rPr lang="en-US" sz="4000" dirty="0" smtClean="0"/>
              <a:t>Education Increased </a:t>
            </a:r>
          </a:p>
          <a:p>
            <a:pPr marL="596646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572000" y="15240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8305800" y="1524000"/>
            <a:ext cx="533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8019288" cy="6096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Heretic</a:t>
            </a:r>
            <a:r>
              <a:rPr lang="en-US" sz="3600" dirty="0" smtClean="0"/>
              <a:t> – A person that goes against the church.</a:t>
            </a:r>
          </a:p>
          <a:p>
            <a:r>
              <a:rPr lang="en-US" sz="3600" u="sng" dirty="0" smtClean="0"/>
              <a:t>Excommunication</a:t>
            </a:r>
            <a:r>
              <a:rPr lang="en-US" sz="3600" dirty="0" smtClean="0"/>
              <a:t> – An act that kicks a person out of the church.</a:t>
            </a:r>
          </a:p>
          <a:p>
            <a:r>
              <a:rPr lang="en-US" sz="3600" u="sng" dirty="0" smtClean="0"/>
              <a:t>Recant</a:t>
            </a:r>
            <a:r>
              <a:rPr lang="en-US" sz="3600" dirty="0" smtClean="0"/>
              <a:t> – Take back a statement or action</a:t>
            </a:r>
          </a:p>
          <a:p>
            <a:r>
              <a:rPr lang="en-US" sz="3600" u="sng" dirty="0" smtClean="0"/>
              <a:t>Inquisition</a:t>
            </a:r>
            <a:r>
              <a:rPr lang="en-US" sz="3600" dirty="0" smtClean="0"/>
              <a:t> – An official church investigation of an individual.</a:t>
            </a:r>
          </a:p>
          <a:p>
            <a:r>
              <a:rPr lang="en-US" sz="3600" u="sng" dirty="0" smtClean="0"/>
              <a:t>Vernacular</a:t>
            </a:r>
            <a:r>
              <a:rPr lang="en-US" sz="3600" dirty="0" smtClean="0"/>
              <a:t> – The common spoken language of a region.</a:t>
            </a:r>
            <a:endParaRPr lang="en-US" sz="3600" dirty="0"/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dirty="0" smtClean="0"/>
              <a:t>Causes of 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Renaissance Ideas (</a:t>
            </a:r>
            <a:r>
              <a:rPr lang="en-US" sz="3600" dirty="0" err="1" smtClean="0"/>
              <a:t>ie</a:t>
            </a:r>
            <a:r>
              <a:rPr lang="en-US" sz="3600" dirty="0" smtClean="0"/>
              <a:t>. Questioning Spirit) inspire people to challenge church authority</a:t>
            </a:r>
          </a:p>
          <a:p>
            <a:r>
              <a:rPr lang="en-US" sz="3600" dirty="0" smtClean="0"/>
              <a:t>Kings/Princes resent the Pope’s power</a:t>
            </a:r>
          </a:p>
          <a:p>
            <a:r>
              <a:rPr lang="en-US" sz="3600" dirty="0" smtClean="0"/>
              <a:t>Merchants resented church taxes and were jealous of Church wealth.</a:t>
            </a:r>
          </a:p>
          <a:p>
            <a:r>
              <a:rPr lang="en-US" sz="3600" dirty="0" smtClean="0"/>
              <a:t>Clergy became very corrupt</a:t>
            </a:r>
            <a:endParaRPr lang="en-US" sz="3600" dirty="0"/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Martin Luther?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German Monk</a:t>
            </a:r>
          </a:p>
          <a:p>
            <a:r>
              <a:rPr lang="en-US" dirty="0" smtClean="0"/>
              <a:t>Recognized problems in the church</a:t>
            </a:r>
          </a:p>
          <a:p>
            <a:r>
              <a:rPr lang="en-US" dirty="0" smtClean="0"/>
              <a:t>Wrote 95 Theses</a:t>
            </a:r>
          </a:p>
          <a:p>
            <a:pPr lvl="1"/>
            <a:r>
              <a:rPr lang="en-US" dirty="0" smtClean="0"/>
              <a:t>Problems that the Church needed to fix</a:t>
            </a:r>
          </a:p>
          <a:p>
            <a:pPr lvl="1"/>
            <a:r>
              <a:rPr lang="en-US" dirty="0" smtClean="0"/>
              <a:t>The big problem is the sale of INDULGENCES</a:t>
            </a:r>
          </a:p>
          <a:p>
            <a:r>
              <a:rPr lang="en-US" dirty="0" smtClean="0"/>
              <a:t>Printing Press (Johann Gutenberg) helps to spread ideas quickly</a:t>
            </a: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 vs. Tetzel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Johann Tetzel – Sold indulgences to earn money for the church to build St. Peter’s Cathedral in Rome.</a:t>
            </a:r>
          </a:p>
          <a:p>
            <a:r>
              <a:rPr lang="en-US" dirty="0" smtClean="0"/>
              <a:t>Luther took a public stand against Tetzel</a:t>
            </a:r>
          </a:p>
          <a:p>
            <a:r>
              <a:rPr lang="en-US" dirty="0" smtClean="0"/>
              <a:t>Thought it was wrong that people had to pay money for forgiveness.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pic>
        <p:nvPicPr>
          <p:cNvPr id="4" name="Content Placeholder 3" descr="PR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447800"/>
            <a:ext cx="4748053" cy="5110012"/>
          </a:xfrm>
        </p:spPr>
      </p:pic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Luther’s Teachings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145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725"/>
                <a:gridCol w="3895725"/>
              </a:tblGrid>
              <a:tr h="6687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Martin Luther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Catholic Church</a:t>
                      </a:r>
                      <a:endParaRPr lang="en-US" sz="3200" dirty="0"/>
                    </a:p>
                  </a:txBody>
                  <a:tcPr/>
                </a:tc>
              </a:tr>
              <a:tr h="1154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Salvation achieved by faith</a:t>
                      </a:r>
                      <a:r>
                        <a:rPr lang="en-US" sz="2400" baseline="0" dirty="0" smtClean="0"/>
                        <a:t> alone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Salvation</a:t>
                      </a:r>
                      <a:r>
                        <a:rPr lang="en-US" sz="2400" baseline="0" dirty="0" smtClean="0"/>
                        <a:t> by faith and “GOOD WORKS”  (Charity)</a:t>
                      </a:r>
                      <a:endParaRPr lang="en-US" sz="2400" dirty="0"/>
                    </a:p>
                  </a:txBody>
                  <a:tcPr/>
                </a:tc>
              </a:tr>
              <a:tr h="1154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people of faith are equal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Priests and Clergy had to interpret the Bible</a:t>
                      </a:r>
                      <a:r>
                        <a:rPr lang="en-US" sz="2400" baseline="0" dirty="0" smtClean="0"/>
                        <a:t> for people</a:t>
                      </a:r>
                      <a:endParaRPr lang="en-US" sz="2400" dirty="0"/>
                    </a:p>
                  </a:txBody>
                  <a:tcPr/>
                </a:tc>
              </a:tr>
              <a:tr h="1154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bible should be printed in Vernacular (ex. German)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bible should be printed in Latin</a:t>
                      </a:r>
                      <a:endParaRPr lang="en-US" sz="2400" dirty="0"/>
                    </a:p>
                  </a:txBody>
                  <a:tcPr/>
                </a:tc>
              </a:tr>
              <a:tr h="6687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9986"/>
            <a:ext cx="8077200" cy="6180814"/>
          </a:xfrm>
        </p:spPr>
      </p:pic>
    </p:spTree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467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Aim: What caused the Protestant Reformation?</vt:lpstr>
      <vt:lpstr>Protestant Reformation Vocabulary</vt:lpstr>
      <vt:lpstr>Slide 3</vt:lpstr>
      <vt:lpstr>Causes of the Reformation</vt:lpstr>
      <vt:lpstr>Who was Martin Luther?</vt:lpstr>
      <vt:lpstr>Luther vs. Tetzel</vt:lpstr>
      <vt:lpstr>Martin Luther</vt:lpstr>
      <vt:lpstr>Luther’s Teachings</vt:lpstr>
      <vt:lpstr>Slide 9</vt:lpstr>
      <vt:lpstr>Slide 10</vt:lpstr>
      <vt:lpstr>Aim:  What happens when Reformation Ideas Spread?</vt:lpstr>
      <vt:lpstr>Slide 12</vt:lpstr>
      <vt:lpstr>The Reformation Continues</vt:lpstr>
      <vt:lpstr>Other Reformers:</vt:lpstr>
      <vt:lpstr>Aim: What was the Counter – Reformation?</vt:lpstr>
      <vt:lpstr>A Reform Movement by the Catholic Church</vt:lpstr>
      <vt:lpstr>Slide 17</vt:lpstr>
      <vt:lpstr>Aim:  How did the Protestant Reformation Impact Europe?</vt:lpstr>
      <vt:lpstr>Impacted Western Europe: Socially, Politically, Religiously andEconomically </vt:lpstr>
      <vt:lpstr>Slide 20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 Rivera</dc:creator>
  <cp:lastModifiedBy>M. Rivera</cp:lastModifiedBy>
  <cp:revision>16</cp:revision>
  <dcterms:created xsi:type="dcterms:W3CDTF">2008-02-25T00:11:53Z</dcterms:created>
  <dcterms:modified xsi:type="dcterms:W3CDTF">2008-04-30T11:15:29Z</dcterms:modified>
</cp:coreProperties>
</file>