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9" r:id="rId4"/>
    <p:sldId id="257" r:id="rId5"/>
    <p:sldId id="270" r:id="rId6"/>
    <p:sldId id="258" r:id="rId7"/>
    <p:sldId id="272" r:id="rId8"/>
    <p:sldId id="271" r:id="rId9"/>
    <p:sldId id="268" r:id="rId10"/>
    <p:sldId id="259" r:id="rId11"/>
    <p:sldId id="263" r:id="rId12"/>
    <p:sldId id="264" r:id="rId13"/>
    <p:sldId id="260" r:id="rId14"/>
    <p:sldId id="267" r:id="rId15"/>
    <p:sldId id="261" r:id="rId16"/>
    <p:sldId id="262" r:id="rId17"/>
    <p:sldId id="265" r:id="rId18"/>
    <p:sldId id="266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EB1727-D8C2-4C1E-91AF-B6103830A5D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AC9F13-A731-4ECF-8D18-6F7C5231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533400"/>
            <a:ext cx="7467600" cy="2868168"/>
          </a:xfrm>
        </p:spPr>
        <p:txBody>
          <a:bodyPr/>
          <a:lstStyle/>
          <a:p>
            <a:r>
              <a:rPr lang="en-US" sz="6600" dirty="0" smtClean="0"/>
              <a:t>Classical China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39864"/>
            <a:ext cx="6640420" cy="1101248"/>
          </a:xfrm>
        </p:spPr>
        <p:txBody>
          <a:bodyPr>
            <a:noAutofit/>
          </a:bodyPr>
          <a:lstStyle/>
          <a:p>
            <a:r>
              <a:rPr lang="en-US" sz="4000" dirty="0" smtClean="0"/>
              <a:t>Qin and Han Dynasties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 Dynasty (206 BCE – 220 </a:t>
            </a:r>
            <a:r>
              <a:rPr lang="en-US" dirty="0" err="1" smtClean="0"/>
              <a:t>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Complex Bureaucracy</a:t>
            </a:r>
          </a:p>
          <a:p>
            <a:r>
              <a:rPr lang="en-US" sz="4400" dirty="0" smtClean="0"/>
              <a:t>Government Monopolies in salt and iron</a:t>
            </a:r>
          </a:p>
          <a:p>
            <a:r>
              <a:rPr lang="en-US" sz="4400" dirty="0" smtClean="0"/>
              <a:t>Confucianism</a:t>
            </a:r>
          </a:p>
          <a:p>
            <a:r>
              <a:rPr lang="en-US" sz="4400" dirty="0" smtClean="0"/>
              <a:t>Sericulture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n 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381000"/>
            <a:ext cx="6449282" cy="6290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8991600" cy="57321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Liu Bang</a:t>
            </a:r>
          </a:p>
          <a:p>
            <a:pPr lvl="1"/>
            <a:r>
              <a:rPr lang="en-US" dirty="0" smtClean="0"/>
              <a:t>Restored centralized rule</a:t>
            </a:r>
          </a:p>
          <a:p>
            <a:pPr lvl="1"/>
            <a:r>
              <a:rPr lang="en-US" dirty="0" smtClean="0"/>
              <a:t>Capital and </a:t>
            </a:r>
            <a:r>
              <a:rPr lang="en-US" dirty="0" err="1" smtClean="0"/>
              <a:t>Chang’an</a:t>
            </a:r>
            <a:endParaRPr lang="en-US" dirty="0" smtClean="0"/>
          </a:p>
          <a:p>
            <a:pPr lvl="1"/>
            <a:r>
              <a:rPr lang="en-US" dirty="0" smtClean="0"/>
              <a:t>Wood Construction</a:t>
            </a:r>
          </a:p>
          <a:p>
            <a:r>
              <a:rPr lang="en-US" dirty="0" smtClean="0"/>
              <a:t>Han </a:t>
            </a:r>
            <a:r>
              <a:rPr lang="en-US" dirty="0" err="1" smtClean="0"/>
              <a:t>Wudi</a:t>
            </a:r>
            <a:endParaRPr lang="en-US" dirty="0" smtClean="0"/>
          </a:p>
          <a:p>
            <a:pPr lvl="1"/>
            <a:r>
              <a:rPr lang="en-US" dirty="0" smtClean="0"/>
              <a:t>“Martial Emperor”</a:t>
            </a:r>
          </a:p>
          <a:p>
            <a:pPr lvl="1"/>
            <a:r>
              <a:rPr lang="en-US" dirty="0" smtClean="0"/>
              <a:t>Centralization and Expansion</a:t>
            </a:r>
          </a:p>
          <a:p>
            <a:pPr lvl="1"/>
            <a:r>
              <a:rPr lang="en-US" dirty="0" smtClean="0"/>
              <a:t>Imperial University</a:t>
            </a:r>
          </a:p>
          <a:p>
            <a:r>
              <a:rPr lang="en-US" dirty="0" err="1" smtClean="0"/>
              <a:t>Maodun</a:t>
            </a:r>
            <a:endParaRPr lang="en-US" dirty="0" smtClean="0"/>
          </a:p>
          <a:p>
            <a:r>
              <a:rPr lang="en-US" dirty="0" smtClean="0"/>
              <a:t>Wang </a:t>
            </a:r>
            <a:r>
              <a:rPr lang="en-US" dirty="0" err="1" smtClean="0"/>
              <a:t>Mang</a:t>
            </a:r>
            <a:r>
              <a:rPr lang="en-US" dirty="0" smtClean="0"/>
              <a:t> – “Socialist Emperor”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Han </a:t>
            </a:r>
            <a:r>
              <a:rPr lang="en-US" dirty="0" err="1" smtClean="0"/>
              <a:t>Wudi</a:t>
            </a:r>
            <a:endParaRPr lang="en-US" dirty="0"/>
          </a:p>
        </p:txBody>
      </p:sp>
      <p:pic>
        <p:nvPicPr>
          <p:cNvPr id="4" name="Content Placeholder 3" descr="Qin 6 Han Wud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914400"/>
            <a:ext cx="4267200" cy="54108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848600" cy="48463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Patriarchal Society</a:t>
            </a:r>
          </a:p>
          <a:p>
            <a:r>
              <a:rPr lang="en-US" sz="4000" dirty="0" smtClean="0"/>
              <a:t>Filial Piety</a:t>
            </a:r>
          </a:p>
          <a:p>
            <a:r>
              <a:rPr lang="en-US" sz="4000" dirty="0" smtClean="0"/>
              <a:t>Aristocrats – Extended Family</a:t>
            </a:r>
          </a:p>
          <a:p>
            <a:r>
              <a:rPr lang="en-US" sz="4000" dirty="0" smtClean="0"/>
              <a:t>Peasants – Nuclear Households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Han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Expansion</a:t>
            </a:r>
          </a:p>
          <a:p>
            <a:pPr lvl="1"/>
            <a:r>
              <a:rPr lang="en-US" dirty="0" smtClean="0"/>
              <a:t>Raised taxes – seized land</a:t>
            </a:r>
          </a:p>
          <a:p>
            <a:r>
              <a:rPr lang="en-US" dirty="0" smtClean="0"/>
              <a:t>Social Tension</a:t>
            </a:r>
          </a:p>
          <a:p>
            <a:pPr lvl="1"/>
            <a:r>
              <a:rPr lang="en-US" dirty="0" smtClean="0"/>
              <a:t>Gap between rich and poor</a:t>
            </a:r>
          </a:p>
          <a:p>
            <a:pPr lvl="1"/>
            <a:r>
              <a:rPr lang="en-US" dirty="0" smtClean="0"/>
              <a:t>Unequal land distribution</a:t>
            </a:r>
          </a:p>
          <a:p>
            <a:r>
              <a:rPr lang="en-US" smtClean="0"/>
              <a:t>Nomads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n 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38077" y="1828800"/>
            <a:ext cx="9282077" cy="3204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lk R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7881316" cy="52331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3581400" cy="1143000"/>
          </a:xfrm>
        </p:spPr>
        <p:txBody>
          <a:bodyPr/>
          <a:lstStyle/>
          <a:p>
            <a:r>
              <a:rPr lang="en-US" dirty="0" smtClean="0"/>
              <a:t>Confucianism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0" y="1711840"/>
            <a:ext cx="3977640" cy="4688960"/>
          </a:xfrm>
        </p:spPr>
        <p:txBody>
          <a:bodyPr>
            <a:normAutofit/>
          </a:bodyPr>
          <a:lstStyle/>
          <a:p>
            <a:r>
              <a:rPr lang="en-US" dirty="0" smtClean="0"/>
              <a:t>Family and Education</a:t>
            </a:r>
          </a:p>
          <a:p>
            <a:r>
              <a:rPr lang="en-US" dirty="0" smtClean="0"/>
              <a:t>Merit Based Bureaucracy</a:t>
            </a:r>
          </a:p>
          <a:p>
            <a:pPr lvl="1"/>
            <a:r>
              <a:rPr lang="en-US" dirty="0" smtClean="0"/>
              <a:t>Lead by Example</a:t>
            </a:r>
          </a:p>
          <a:p>
            <a:pPr lvl="1"/>
            <a:r>
              <a:rPr lang="en-US" dirty="0" smtClean="0"/>
              <a:t>Civil Service Examples</a:t>
            </a:r>
          </a:p>
          <a:p>
            <a:r>
              <a:rPr lang="en-US" dirty="0" smtClean="0"/>
              <a:t>5 Basic Relationship</a:t>
            </a:r>
          </a:p>
          <a:p>
            <a:r>
              <a:rPr lang="en-US" dirty="0" smtClean="0"/>
              <a:t>Filial Piety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Analects</a:t>
            </a:r>
          </a:p>
          <a:p>
            <a:r>
              <a:rPr lang="en-US" dirty="0" smtClean="0"/>
              <a:t>Golden Rule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“It is a man that makes the way great”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898392" cy="4765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Nature Based Philosophy</a:t>
            </a:r>
          </a:p>
          <a:p>
            <a:r>
              <a:rPr lang="en-US" dirty="0" smtClean="0"/>
              <a:t>Balance and Harmony in Nature</a:t>
            </a:r>
          </a:p>
          <a:p>
            <a:r>
              <a:rPr lang="en-US" dirty="0" smtClean="0"/>
              <a:t>Simple Life</a:t>
            </a:r>
          </a:p>
          <a:p>
            <a:r>
              <a:rPr lang="en-US" dirty="0" smtClean="0"/>
              <a:t>Tao – “The Way”</a:t>
            </a:r>
          </a:p>
          <a:p>
            <a:r>
              <a:rPr lang="en-US" i="1" dirty="0" smtClean="0"/>
              <a:t>Tao Te </a:t>
            </a:r>
            <a:r>
              <a:rPr lang="en-US" i="1" dirty="0" err="1" smtClean="0"/>
              <a:t>Ching</a:t>
            </a:r>
            <a:endParaRPr lang="en-US" i="1" dirty="0" smtClean="0"/>
          </a:p>
          <a:p>
            <a:r>
              <a:rPr lang="en-US" i="1" dirty="0" smtClean="0"/>
              <a:t>The government that governs best governs least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i="1" dirty="0" smtClean="0"/>
              <a:t>“It is the way that makes a man great”</a:t>
            </a:r>
          </a:p>
          <a:p>
            <a:endParaRPr lang="en-US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876800" y="381000"/>
            <a:ext cx="35814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Daoism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happened at the end of the pre-classical period in East Asia? What is </a:t>
            </a:r>
            <a:r>
              <a:rPr lang="en-US" smtClean="0"/>
              <a:t>life like?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East Asia DISCUSSION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Why did the political chaos in the Period of Warring States give rise to the philosophies such as Confucianism, Legalism, and Daoism? EXPLAIN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Legalists held that the foundations of any state were agriculture and armed forces.  Why would they believe this?  Is there any truth to this statement?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in 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503874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 Dynasty (221 – 207 BCE)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382000" cy="48463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Legalism</a:t>
            </a:r>
          </a:p>
          <a:p>
            <a:r>
              <a:rPr lang="en-US" sz="4000" dirty="0" smtClean="0"/>
              <a:t>Powerful Army – Iron Weapons</a:t>
            </a:r>
          </a:p>
          <a:p>
            <a:r>
              <a:rPr lang="en-US" sz="4000" dirty="0" smtClean="0"/>
              <a:t>Capital City – </a:t>
            </a:r>
            <a:r>
              <a:rPr lang="en-US" sz="4000" dirty="0" err="1" smtClean="0"/>
              <a:t>Zian</a:t>
            </a:r>
            <a:r>
              <a:rPr lang="en-US" sz="4000" dirty="0" smtClean="0"/>
              <a:t> Yang</a:t>
            </a:r>
          </a:p>
          <a:p>
            <a:r>
              <a:rPr lang="en-US" sz="4000" dirty="0" smtClean="0"/>
              <a:t>STRONG CENTRAL GOVERNMENT</a:t>
            </a:r>
          </a:p>
          <a:p>
            <a:r>
              <a:rPr lang="en-US" sz="4000" dirty="0" smtClean="0"/>
              <a:t>Ends in rebellion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i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610600" cy="61824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 </a:t>
            </a:r>
            <a:r>
              <a:rPr lang="en-US" dirty="0" err="1" smtClean="0"/>
              <a:t>Huangdi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48463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Divided empire into districts</a:t>
            </a:r>
          </a:p>
          <a:p>
            <a:r>
              <a:rPr lang="en-US" sz="3600" dirty="0" smtClean="0"/>
              <a:t>Built roads and walls</a:t>
            </a:r>
          </a:p>
          <a:p>
            <a:r>
              <a:rPr lang="en-US" sz="3600" dirty="0" smtClean="0"/>
              <a:t>Censorship – Book Burning</a:t>
            </a:r>
          </a:p>
          <a:p>
            <a:r>
              <a:rPr lang="en-US" sz="3600" dirty="0" smtClean="0"/>
              <a:t>Standardized weights and measures</a:t>
            </a:r>
          </a:p>
          <a:p>
            <a:r>
              <a:rPr lang="en-US" sz="3600" dirty="0" smtClean="0"/>
              <a:t>TOMB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in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0"/>
            <a:ext cx="4474308" cy="67062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in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128000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Liu Bang</a:t>
            </a:r>
            <a:endParaRPr lang="en-US" dirty="0"/>
          </a:p>
        </p:txBody>
      </p:sp>
      <p:pic>
        <p:nvPicPr>
          <p:cNvPr id="4" name="Content Placeholder 3" descr="Qin 5 Liu Ba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889794"/>
            <a:ext cx="3962400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284</TotalTime>
  <Words>289</Words>
  <Application>Microsoft Office PowerPoint</Application>
  <PresentationFormat>On-screen Show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Classical China</vt:lpstr>
      <vt:lpstr>THINK!!!!</vt:lpstr>
      <vt:lpstr>Slide 3</vt:lpstr>
      <vt:lpstr>Qin Dynasty (221 – 207 BCE)</vt:lpstr>
      <vt:lpstr>Slide 5</vt:lpstr>
      <vt:lpstr>Shi Huangdi</vt:lpstr>
      <vt:lpstr>Slide 7</vt:lpstr>
      <vt:lpstr>Slide 8</vt:lpstr>
      <vt:lpstr>Liu Bang</vt:lpstr>
      <vt:lpstr>Han Dynasty (206 BCE – 220 ce)</vt:lpstr>
      <vt:lpstr>Slide 11</vt:lpstr>
      <vt:lpstr>Slide 12</vt:lpstr>
      <vt:lpstr>Leadership</vt:lpstr>
      <vt:lpstr>Han Wudi</vt:lpstr>
      <vt:lpstr>Han Society</vt:lpstr>
      <vt:lpstr>Problems of Han Rule</vt:lpstr>
      <vt:lpstr>Slide 17</vt:lpstr>
      <vt:lpstr>Slide 18</vt:lpstr>
      <vt:lpstr>Confucianism</vt:lpstr>
      <vt:lpstr>East Asia DISCUSSION QUESTIONS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China</dc:title>
  <dc:creator>M. Rivera</dc:creator>
  <cp:lastModifiedBy>M. Rivera</cp:lastModifiedBy>
  <cp:revision>8</cp:revision>
  <dcterms:created xsi:type="dcterms:W3CDTF">2007-11-05T00:16:06Z</dcterms:created>
  <dcterms:modified xsi:type="dcterms:W3CDTF">2012-12-05T12:38:56Z</dcterms:modified>
</cp:coreProperties>
</file>