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66CC1-1A3E-BA4F-9DCD-9D9FBE6DACED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0BDFA-9D2B-0C4D-92E5-F57F1C51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5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7CFF359E-DD01-0E47-8CC3-2834CB7DBC70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5CC48D2D-E6D4-9244-AB43-F629E9202EB8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F03F3409-4CB4-5449-ADD9-830EF095E56D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5387F70C-59C8-2741-B629-65B8D9B1A740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42A48C40-B8EE-D849-BFB3-86E4997B0365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4B1E6D40-CB94-424B-A744-588E38125283}" type="slidenum">
              <a:rPr lang="en-US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13419319-F786-3E47-88C5-99517AFD77F1}" type="slidenum">
              <a:rPr lang="en-US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E0A5FFAA-9420-2246-A735-0E72B6DBCEA1}" type="slidenum">
              <a:rPr lang="en-US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B2059286-81AB-0E44-9C8D-AA7839C54D86}" type="slidenum">
              <a:rPr lang="en-US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9AB69EAC-5CAF-3B49-B8B2-038A9B4C8AE9}" type="slidenum">
              <a:rPr lang="en-US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11938051-DC06-8C4B-80E6-F1CCE8AA860E}" type="slidenum">
              <a:rPr lang="en-US">
                <a:latin typeface="Arial" charset="0"/>
              </a:rPr>
              <a:pPr/>
              <a:t>26</a:t>
            </a:fld>
            <a:endParaRPr lang="en-US">
              <a:latin typeface="Arial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852E95AE-52E1-9947-B44F-FBCC1FD42142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5F34AF25-1889-4C47-957A-1B90B76EAD28}" type="slidenum">
              <a:rPr lang="en-US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85BC2FA1-8BF9-3240-B6DA-CA6422EB2CF9}" type="slidenum">
              <a:rPr lang="en-US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B29C5B11-D8AB-AB4B-B357-4E0002A29323}" type="slidenum">
              <a:rPr lang="en-US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5F8720AD-21B6-EB4E-A537-ABB74C44BE14}" type="slidenum">
              <a:rPr lang="en-US">
                <a:latin typeface="Arial" charset="0"/>
              </a:rPr>
              <a:pPr/>
              <a:t>30</a:t>
            </a:fld>
            <a:endParaRPr lang="en-US">
              <a:latin typeface="Arial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1F8FF52B-4251-3242-A97F-F136C0E002C9}" type="slidenum">
              <a:rPr lang="en-US">
                <a:latin typeface="Arial" charset="0"/>
              </a:rPr>
              <a:pPr/>
              <a:t>31</a:t>
            </a:fld>
            <a:endParaRPr lang="en-US">
              <a:latin typeface="Arial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76085C2A-B1C3-064D-825B-B7AF3DCFD5ED}" type="slidenum">
              <a:rPr lang="en-US">
                <a:latin typeface="Arial" charset="0"/>
              </a:rPr>
              <a:pPr/>
              <a:t>32</a:t>
            </a:fld>
            <a:endParaRPr lang="en-US">
              <a:latin typeface="Arial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9CDAEBAF-8CE0-7D43-A007-1B008D8A65FD}" type="slidenum">
              <a:rPr lang="en-US">
                <a:latin typeface="Arial" charset="0"/>
              </a:rPr>
              <a:pPr/>
              <a:t>33</a:t>
            </a:fld>
            <a:endParaRPr lang="en-US">
              <a:latin typeface="Arial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33891563-8E1D-EC47-A7A3-80D540EA6948}" type="slidenum">
              <a:rPr lang="en-US">
                <a:latin typeface="Arial" charset="0"/>
              </a:rPr>
              <a:pPr/>
              <a:t>34</a:t>
            </a:fld>
            <a:endParaRPr lang="en-US">
              <a:latin typeface="Arial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CE9C2146-A23C-A047-AFA9-A186588CE97C}" type="slidenum">
              <a:rPr lang="en-US">
                <a:latin typeface="Arial" charset="0"/>
              </a:rPr>
              <a:pPr/>
              <a:t>35</a:t>
            </a:fld>
            <a:endParaRPr lang="en-US">
              <a:latin typeface="Arial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951E3979-1E47-0C43-83F2-FCF3F6B8838A}" type="slidenum">
              <a:rPr lang="en-US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9pPr>
          </a:lstStyle>
          <a:p>
            <a:fld id="{7FDD26D4-140D-9644-9AAE-FC4A65B08352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ヒラギノ角ゴ Pro W3" charset="0"/>
              </a:defRPr>
            </a:lvl9pPr>
          </a:lstStyle>
          <a:p>
            <a:fld id="{A6E68DF4-AACB-2E4A-8B9E-153761899F63}" type="slidenum">
              <a:rPr lang="en-US">
                <a:latin typeface="Arial" charset="0"/>
              </a:rPr>
              <a:pPr/>
              <a:t>37</a:t>
            </a:fld>
            <a:endParaRPr lang="en-US">
              <a:latin typeface="Arial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9pPr>
          </a:lstStyle>
          <a:p>
            <a:fld id="{DFE737FB-EA47-AB4C-9413-E4112A9ED338}" type="slidenum">
              <a:rPr lang="en-US">
                <a:latin typeface="Arial" charset="0"/>
              </a:rPr>
              <a:pPr/>
              <a:t>38</a:t>
            </a:fld>
            <a:endParaRPr lang="en-US">
              <a:latin typeface="Arial" charset="0"/>
            </a:endParaRPr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9pPr>
          </a:lstStyle>
          <a:p>
            <a:pPr algn="r" eaLnBrk="1" hangingPunct="1"/>
            <a:fld id="{B4BA8CAE-902E-B140-A375-2CD06B594283}" type="slidenum">
              <a:rPr lang="en-US" sz="1200">
                <a:latin typeface="Arial" charset="0"/>
              </a:rPr>
              <a:pPr algn="r" eaLnBrk="1" hangingPunct="1"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665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9pPr>
          </a:lstStyle>
          <a:p>
            <a:fld id="{8F0328D8-253F-2D40-BD23-469184A9A798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9pPr>
          </a:lstStyle>
          <a:p>
            <a:fld id="{F14DF0FE-CB7C-3349-A4CB-36EC41C348B8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9pPr>
          </a:lstStyle>
          <a:p>
            <a:fld id="{C0B33914-4F61-D64C-82D0-C4E46F9FC38F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9pPr>
          </a:lstStyle>
          <a:p>
            <a:fld id="{3F2626DB-5366-9C4B-BD43-5FFB307A0BFE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9pPr>
          </a:lstStyle>
          <a:p>
            <a:fld id="{7C0F45E0-92AF-1942-9572-483B79EEA2AE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ヒラギノ角ゴ Pro W3" charset="0"/>
              </a:defRPr>
            </a:lvl9pPr>
          </a:lstStyle>
          <a:p>
            <a:fld id="{F725834D-0521-7542-AB59-F0D0F46AE571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8B325-E828-224B-9BE9-D8C8450A1A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dirty="0" smtClean="0"/>
              <a:t>Chapter 22: Cross Cultural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7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/>
          <a:lstStyle/>
          <a:p>
            <a:pPr eaLnBrk="1" hangingPunct="1"/>
            <a:r>
              <a:rPr lang="en-US" sz="8000">
                <a:latin typeface="Garamond" charset="0"/>
              </a:rPr>
              <a:t>Medieval Art vs. Renaissance Art</a:t>
            </a:r>
          </a:p>
        </p:txBody>
      </p:sp>
    </p:spTree>
    <p:extLst>
      <p:ext uri="{BB962C8B-B14F-4D97-AF65-F5344CB8AC3E}">
        <p14:creationId xmlns:p14="http://schemas.microsoft.com/office/powerpoint/2010/main" val="201808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Which is Which?</a:t>
            </a:r>
          </a:p>
        </p:txBody>
      </p:sp>
      <p:pic>
        <p:nvPicPr>
          <p:cNvPr id="4099" name="Picture 7" descr="MA 2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371600"/>
            <a:ext cx="329882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8" descr="Ren 5"/>
          <p:cNvPicPr>
            <a:picLocks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447800"/>
            <a:ext cx="3581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6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MA 1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52400"/>
            <a:ext cx="4813300" cy="6583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MA 3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9525" y="0"/>
            <a:ext cx="61722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5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MA 4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3225" y="0"/>
            <a:ext cx="54356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6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MA 5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9913" y="0"/>
            <a:ext cx="51212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17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Ren 3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6950" y="387350"/>
            <a:ext cx="7150100" cy="562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70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u="sng">
                <a:latin typeface="Tahoma" charset="0"/>
              </a:rPr>
              <a:t>Renaissance Art</a:t>
            </a:r>
            <a:br>
              <a:rPr lang="en-US" sz="3800" b="1" u="sng">
                <a:latin typeface="Tahoma" charset="0"/>
              </a:rPr>
            </a:br>
            <a:r>
              <a:rPr lang="en-US" sz="3800">
                <a:latin typeface="Tahoma" charset="0"/>
              </a:rPr>
              <a:t>The Ninja Turtles</a:t>
            </a:r>
          </a:p>
        </p:txBody>
      </p:sp>
      <p:pic>
        <p:nvPicPr>
          <p:cNvPr id="6147" name="Picture 6" descr="Ninja Turtles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76400"/>
            <a:ext cx="5032375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78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Donatello</a:t>
            </a:r>
          </a:p>
        </p:txBody>
      </p:sp>
      <p:pic>
        <p:nvPicPr>
          <p:cNvPr id="8195" name="Picture 5" descr="Donatello - Feast of Herod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8050" y="1600200"/>
            <a:ext cx="4787900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56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Donatello 1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381000"/>
            <a:ext cx="3178175" cy="582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43"/>
            <a:ext cx="8625833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 smtClean="0"/>
              <a:t>Patterns of Long-Distance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6292" y="1454808"/>
            <a:ext cx="8847707" cy="52488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Rise of Cities</a:t>
            </a:r>
          </a:p>
          <a:p>
            <a:pPr lvl="1"/>
            <a:r>
              <a:rPr lang="en-US" sz="2800" dirty="0" smtClean="0"/>
              <a:t>High Value/Low Weight-Land Trade</a:t>
            </a:r>
          </a:p>
          <a:p>
            <a:pPr lvl="1"/>
            <a:r>
              <a:rPr lang="en-US" sz="2800" dirty="0" smtClean="0"/>
              <a:t>Bulk Items-Sea Trade</a:t>
            </a:r>
          </a:p>
          <a:p>
            <a:pPr lvl="1"/>
            <a:r>
              <a:rPr lang="en-US" sz="2800" dirty="0" smtClean="0"/>
              <a:t>Rapid Urbanization throughout Indian Ocean</a:t>
            </a:r>
          </a:p>
          <a:p>
            <a:r>
              <a:rPr lang="en-US" sz="2800" dirty="0" smtClean="0"/>
              <a:t>Marco Polo (Italian Merchant/”Historian”)</a:t>
            </a:r>
          </a:p>
          <a:p>
            <a:pPr lvl="1"/>
            <a:r>
              <a:rPr lang="en-US" sz="2800" dirty="0" smtClean="0"/>
              <a:t>Mediterranean West to Asia – Increase Interactions</a:t>
            </a:r>
          </a:p>
          <a:p>
            <a:r>
              <a:rPr lang="en-US" sz="2800" dirty="0" err="1" smtClean="0"/>
              <a:t>Ibn</a:t>
            </a:r>
            <a:r>
              <a:rPr lang="en-US" sz="2800" dirty="0" smtClean="0"/>
              <a:t> Battuta (Arab Traveler/Historian)</a:t>
            </a:r>
          </a:p>
          <a:p>
            <a:pPr lvl="1"/>
            <a:r>
              <a:rPr lang="en-US" sz="2800" dirty="0" smtClean="0"/>
              <a:t>Africa west to Asia-Increase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7178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Donatello - Martyrdom of St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325" y="342900"/>
            <a:ext cx="7245350" cy="572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121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Donatello - St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6625" y="228600"/>
            <a:ext cx="4375150" cy="647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380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Leonardo DaVinci</a:t>
            </a:r>
            <a:br>
              <a:rPr lang="en-US">
                <a:latin typeface="Tahoma" charset="0"/>
              </a:rPr>
            </a:br>
            <a:r>
              <a:rPr lang="en-US" sz="3400">
                <a:latin typeface="Tahoma" charset="0"/>
              </a:rPr>
              <a:t>(1452 – 1519)</a:t>
            </a:r>
          </a:p>
        </p:txBody>
      </p:sp>
      <p:pic>
        <p:nvPicPr>
          <p:cNvPr id="12291" name="Picture 6" descr="DaVinci 6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2055813"/>
            <a:ext cx="5715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00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DaVinci 1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6188" y="277813"/>
            <a:ext cx="4111625" cy="5853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211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DaVinci 2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4875"/>
            <a:ext cx="9144000" cy="4848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183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DaVinci 4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57200"/>
            <a:ext cx="8077200" cy="586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64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DaVinci 3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738"/>
            <a:ext cx="9144000" cy="6035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45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DaVinci 5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2913" y="0"/>
            <a:ext cx="5473700" cy="670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135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Ren 2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500" y="0"/>
            <a:ext cx="4408488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488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>
                <a:latin typeface="Tahoma" charset="0"/>
              </a:rPr>
              <a:t>Michelangelo Buonarroti</a:t>
            </a:r>
            <a:br>
              <a:rPr lang="en-US" sz="3800">
                <a:latin typeface="Tahoma" charset="0"/>
              </a:rPr>
            </a:br>
            <a:r>
              <a:rPr lang="en-US" sz="3800">
                <a:latin typeface="Tahoma" charset="0"/>
              </a:rPr>
              <a:t>(1475 – 1564)</a:t>
            </a:r>
          </a:p>
        </p:txBody>
      </p:sp>
      <p:pic>
        <p:nvPicPr>
          <p:cNvPr id="19459" name="Picture 5" descr="Michelangelo - Creation of Adam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76400"/>
            <a:ext cx="8763000" cy="50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92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43"/>
            <a:ext cx="8625833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dirty="0" smtClean="0"/>
              <a:t>Political, Religious, Diplomatic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6292" y="1454808"/>
            <a:ext cx="8847707" cy="524883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Increased interactions create need for diplomatic relations</a:t>
            </a:r>
          </a:p>
          <a:p>
            <a:pPr lvl="1"/>
            <a:r>
              <a:rPr lang="en-US" sz="2600" dirty="0" err="1" smtClean="0"/>
              <a:t>Rabban</a:t>
            </a:r>
            <a:r>
              <a:rPr lang="en-US" sz="2600" dirty="0" smtClean="0"/>
              <a:t> </a:t>
            </a:r>
            <a:r>
              <a:rPr lang="en-US" sz="2600" dirty="0" err="1" smtClean="0"/>
              <a:t>Sauma</a:t>
            </a:r>
            <a:endParaRPr lang="en-US" sz="2600" dirty="0" smtClean="0"/>
          </a:p>
          <a:p>
            <a:r>
              <a:rPr lang="en-US" sz="2800" b="1" dirty="0" smtClean="0"/>
              <a:t>Religious Exchanges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Sufi Mystics</a:t>
            </a:r>
          </a:p>
          <a:p>
            <a:pPr lvl="1"/>
            <a:r>
              <a:rPr lang="en-US" sz="2800" dirty="0" smtClean="0"/>
              <a:t>Christian Missionaries</a:t>
            </a:r>
          </a:p>
          <a:p>
            <a:pPr lvl="2"/>
            <a:r>
              <a:rPr lang="en-US" sz="2600" dirty="0" smtClean="0"/>
              <a:t>John of </a:t>
            </a:r>
            <a:r>
              <a:rPr lang="en-US" sz="2600" dirty="0" err="1" smtClean="0"/>
              <a:t>Montecorvino</a:t>
            </a:r>
            <a:r>
              <a:rPr lang="en-US" sz="2600" dirty="0"/>
              <a:t> </a:t>
            </a:r>
            <a:r>
              <a:rPr lang="en-US" sz="2600" dirty="0" smtClean="0"/>
              <a:t>– Expatriate communities and conversion in China (Why was Christianity never successful in China?)</a:t>
            </a:r>
          </a:p>
        </p:txBody>
      </p:sp>
    </p:spTree>
    <p:extLst>
      <p:ext uri="{BB962C8B-B14F-4D97-AF65-F5344CB8AC3E}">
        <p14:creationId xmlns:p14="http://schemas.microsoft.com/office/powerpoint/2010/main" val="1647654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Michelangelo - David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2300" y="304800"/>
            <a:ext cx="4999038" cy="624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320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Michelangelo - Doni Holy Family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138" y="0"/>
            <a:ext cx="675322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98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Michelangelo - Pieta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7488" y="0"/>
            <a:ext cx="5789612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132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/>
          <a:lstStyle/>
          <a:p>
            <a:pPr eaLnBrk="1" hangingPunct="1"/>
            <a:r>
              <a:rPr lang="en-US" sz="3800">
                <a:latin typeface="Tahoma" charset="0"/>
              </a:rPr>
              <a:t>Sistine Chapel</a:t>
            </a:r>
          </a:p>
        </p:txBody>
      </p:sp>
      <p:pic>
        <p:nvPicPr>
          <p:cNvPr id="23555" name="Picture 5" descr="Michelangelo - Sistine Chapel Altar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5525" y="838200"/>
            <a:ext cx="4525963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49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600">
                <a:latin typeface="Tahoma" charset="0"/>
              </a:rPr>
              <a:t>Raphael </a:t>
            </a:r>
            <a:br>
              <a:rPr lang="en-US" sz="4600">
                <a:latin typeface="Tahoma" charset="0"/>
              </a:rPr>
            </a:br>
            <a:r>
              <a:rPr lang="en-US" sz="3400">
                <a:latin typeface="Tahoma" charset="0"/>
              </a:rPr>
              <a:t>(1483 – 1520)</a:t>
            </a:r>
          </a:p>
        </p:txBody>
      </p:sp>
      <p:pic>
        <p:nvPicPr>
          <p:cNvPr id="24579" name="Picture 5" descr="Raphael 1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600200"/>
            <a:ext cx="394176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134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Raphael 2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863"/>
            <a:ext cx="9144000" cy="6321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258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Raphael 3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2238"/>
            <a:ext cx="8991600" cy="6269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164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Raphael 4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19200"/>
            <a:ext cx="6172200" cy="4238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179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/>
            <a:r>
              <a:rPr lang="en-US">
                <a:latin typeface="Garamond" charset="0"/>
              </a:rPr>
              <a:t>Leonardo DaVinci</a:t>
            </a:r>
            <a:br>
              <a:rPr lang="en-US">
                <a:latin typeface="Garamond" charset="0"/>
              </a:rPr>
            </a:br>
            <a:r>
              <a:rPr lang="en-US" sz="3600">
                <a:latin typeface="Garamond" charset="0"/>
              </a:rPr>
              <a:t>(1452 – 1519)</a:t>
            </a:r>
          </a:p>
        </p:txBody>
      </p:sp>
      <p:pic>
        <p:nvPicPr>
          <p:cNvPr id="16387" name="Picture 6" descr="DaVinci 6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2055813"/>
            <a:ext cx="5715000" cy="3614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2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41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73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43"/>
            <a:ext cx="8625833" cy="1143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Cultural Exchanges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6292" y="1454808"/>
            <a:ext cx="8847707" cy="524883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Agricultural Crops</a:t>
            </a:r>
          </a:p>
          <a:p>
            <a:pPr lvl="1"/>
            <a:r>
              <a:rPr lang="en-US" sz="2600" dirty="0" smtClean="0"/>
              <a:t>West Africa gets: Rice (from Asia), Cotton (from Arab)</a:t>
            </a:r>
          </a:p>
          <a:p>
            <a:pPr lvl="1"/>
            <a:r>
              <a:rPr lang="en-US" sz="2600" dirty="0" smtClean="0"/>
              <a:t>Muslims spread sugarcane</a:t>
            </a:r>
          </a:p>
          <a:p>
            <a:pPr lvl="1"/>
            <a:r>
              <a:rPr lang="en-US" sz="2600" dirty="0" smtClean="0"/>
              <a:t>Diets enriched, Economies Helped</a:t>
            </a:r>
          </a:p>
          <a:p>
            <a:r>
              <a:rPr lang="en-US" sz="2800" b="1" dirty="0" smtClean="0"/>
              <a:t>Technology</a:t>
            </a:r>
            <a:endParaRPr lang="en-US" sz="2800" dirty="0" smtClean="0"/>
          </a:p>
          <a:p>
            <a:pPr lvl="1"/>
            <a:r>
              <a:rPr lang="en-US" sz="2800" dirty="0" smtClean="0"/>
              <a:t>Compass</a:t>
            </a:r>
          </a:p>
          <a:p>
            <a:pPr lvl="1"/>
            <a:r>
              <a:rPr lang="en-US" sz="2800" dirty="0" smtClean="0"/>
              <a:t>Gunpowder</a:t>
            </a:r>
          </a:p>
        </p:txBody>
      </p:sp>
    </p:spTree>
    <p:extLst>
      <p:ext uri="{BB962C8B-B14F-4D97-AF65-F5344CB8AC3E}">
        <p14:creationId xmlns:p14="http://schemas.microsoft.com/office/powerpoint/2010/main" val="1944701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582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82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43"/>
            <a:ext cx="8625833" cy="1143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The Plague “Black Death”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6292" y="1454808"/>
            <a:ext cx="8847707" cy="524883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Asian Origins</a:t>
            </a:r>
          </a:p>
          <a:p>
            <a:pPr lvl="1"/>
            <a:r>
              <a:rPr lang="en-US" sz="2600" dirty="0" smtClean="0"/>
              <a:t>Spreads from Asia </a:t>
            </a:r>
            <a:r>
              <a:rPr lang="en-US" sz="2600" dirty="0" smtClean="0">
                <a:sym typeface="Wingdings"/>
              </a:rPr>
              <a:t> Mongol Exchanges</a:t>
            </a:r>
            <a:endParaRPr lang="en-US" sz="2600" dirty="0" smtClean="0"/>
          </a:p>
          <a:p>
            <a:pPr lvl="1"/>
            <a:r>
              <a:rPr lang="en-US" sz="2600" dirty="0" smtClean="0"/>
              <a:t>Poor sanitation, hygiene facilitate spread</a:t>
            </a:r>
          </a:p>
          <a:p>
            <a:r>
              <a:rPr lang="en-US" sz="2800" b="1" dirty="0" smtClean="0"/>
              <a:t>Impact on Europe</a:t>
            </a:r>
            <a:endParaRPr lang="en-US" sz="2800" dirty="0" smtClean="0"/>
          </a:p>
          <a:p>
            <a:pPr lvl="1"/>
            <a:r>
              <a:rPr lang="en-US" sz="2800" dirty="0" smtClean="0"/>
              <a:t>25% of population is killed (10% in China)</a:t>
            </a:r>
          </a:p>
          <a:p>
            <a:pPr lvl="1"/>
            <a:r>
              <a:rPr lang="en-US" sz="2800" dirty="0" smtClean="0"/>
              <a:t>Labor shortages-workers demanded higher wages</a:t>
            </a:r>
          </a:p>
          <a:p>
            <a:pPr lvl="2"/>
            <a:r>
              <a:rPr lang="en-US" sz="2600" dirty="0" smtClean="0"/>
              <a:t>Authorities froze wages </a:t>
            </a:r>
            <a:r>
              <a:rPr lang="en-US" sz="2600" dirty="0" smtClean="0">
                <a:sym typeface="Wingdings"/>
              </a:rPr>
              <a:t> worker rebellion/social unrest</a:t>
            </a:r>
            <a:endParaRPr lang="en-US" sz="2600" dirty="0" smtClean="0"/>
          </a:p>
          <a:p>
            <a:pPr lvl="1"/>
            <a:r>
              <a:rPr lang="en-US" sz="2800" dirty="0" smtClean="0"/>
              <a:t>Skewed demographics</a:t>
            </a:r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3232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43"/>
            <a:ext cx="8625833" cy="761409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dirty="0" smtClean="0"/>
              <a:t>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93852"/>
            <a:ext cx="9143999" cy="5909788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Brought on by demographic recovery, state-building and increased prosperity.</a:t>
            </a:r>
          </a:p>
          <a:p>
            <a:r>
              <a:rPr lang="en-US" sz="2800" b="1" dirty="0" smtClean="0"/>
              <a:t>A New Standard in Art</a:t>
            </a:r>
          </a:p>
          <a:p>
            <a:pPr lvl="1"/>
            <a:r>
              <a:rPr lang="en-US" sz="2600" dirty="0" smtClean="0"/>
              <a:t>Patrons of the Arts: Medici, Vatican</a:t>
            </a:r>
          </a:p>
          <a:p>
            <a:pPr lvl="1"/>
            <a:r>
              <a:rPr lang="en-US" sz="2600" dirty="0" smtClean="0"/>
              <a:t>Ninja Turtles</a:t>
            </a:r>
          </a:p>
          <a:p>
            <a:r>
              <a:rPr lang="en-US" sz="2800" b="1" dirty="0" smtClean="0"/>
              <a:t>Humanism</a:t>
            </a:r>
            <a:endParaRPr lang="en-US" sz="2800" dirty="0" smtClean="0"/>
          </a:p>
          <a:p>
            <a:pPr lvl="1"/>
            <a:r>
              <a:rPr lang="en-US" sz="2800" dirty="0" smtClean="0"/>
              <a:t>Christianity and High Moral Standards</a:t>
            </a:r>
          </a:p>
          <a:p>
            <a:pPr lvl="1"/>
            <a:r>
              <a:rPr lang="en-US" sz="2800" dirty="0" smtClean="0"/>
              <a:t>Classical learning and language (REBIRTH)</a:t>
            </a:r>
          </a:p>
          <a:p>
            <a:pPr lvl="1"/>
            <a:r>
              <a:rPr lang="en-US" sz="2800" dirty="0" smtClean="0"/>
              <a:t>Morality and Secularism were not mutually exclusive (change from Medieval Europe)-Reconciled Christian Values with Modern World</a:t>
            </a:r>
          </a:p>
          <a:p>
            <a:pPr lvl="1"/>
            <a:r>
              <a:rPr lang="en-US" sz="2800" dirty="0" smtClean="0"/>
              <a:t>Connect Europe with the larger world</a:t>
            </a:r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3400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43"/>
            <a:ext cx="8625833" cy="761409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dirty="0" smtClean="0"/>
              <a:t>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93852"/>
            <a:ext cx="9143999" cy="5909788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Brought on by demographic recovery, state-building and increased prosperity.</a:t>
            </a:r>
          </a:p>
          <a:p>
            <a:r>
              <a:rPr lang="en-US" sz="2800" b="1" dirty="0" smtClean="0"/>
              <a:t>A New Standard in Art</a:t>
            </a:r>
          </a:p>
          <a:p>
            <a:pPr lvl="1"/>
            <a:r>
              <a:rPr lang="en-US" sz="2600" dirty="0" smtClean="0"/>
              <a:t>Patrons of the Arts: Medici, Vatican</a:t>
            </a:r>
          </a:p>
          <a:p>
            <a:pPr lvl="1"/>
            <a:r>
              <a:rPr lang="en-US" sz="2600" dirty="0" smtClean="0"/>
              <a:t>Ninja Turtles</a:t>
            </a:r>
          </a:p>
          <a:p>
            <a:r>
              <a:rPr lang="en-US" sz="2800" b="1" dirty="0" smtClean="0"/>
              <a:t>Humanism</a:t>
            </a:r>
            <a:endParaRPr lang="en-US" sz="2800" dirty="0" smtClean="0"/>
          </a:p>
          <a:p>
            <a:pPr lvl="1"/>
            <a:r>
              <a:rPr lang="en-US" sz="2800" dirty="0" smtClean="0"/>
              <a:t>Christianity and High Moral Standards</a:t>
            </a:r>
          </a:p>
          <a:p>
            <a:pPr lvl="1"/>
            <a:r>
              <a:rPr lang="en-US" sz="2800" dirty="0" smtClean="0"/>
              <a:t>Classical learning and language (REBIRTH)</a:t>
            </a:r>
          </a:p>
          <a:p>
            <a:pPr lvl="1"/>
            <a:r>
              <a:rPr lang="en-US" sz="2800" dirty="0" smtClean="0"/>
              <a:t>Morality and Secularism were not mutually exclusive (change from Medieval Europe)-Reconciled Christian Values with Modern World</a:t>
            </a:r>
          </a:p>
          <a:p>
            <a:pPr lvl="1"/>
            <a:r>
              <a:rPr lang="en-US" sz="2800" dirty="0" smtClean="0"/>
              <a:t>Connect Europe with the larger world</a:t>
            </a:r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3612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/>
            <a:r>
              <a:rPr lang="en-US" sz="3800">
                <a:latin typeface="Tahoma" charset="0"/>
              </a:rPr>
              <a:t>Where does the Renaissance begin?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229600" cy="514032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Northern Italy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Venice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Florence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Milan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Genoa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Wealthy Patrons of the 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Medici Family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Vatican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Later spreads to N. Europe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ahoma" charset="0"/>
              </a:rPr>
              <a:t>Greater emphasis on religion</a:t>
            </a:r>
          </a:p>
        </p:txBody>
      </p:sp>
    </p:spTree>
    <p:extLst>
      <p:ext uri="{BB962C8B-B14F-4D97-AF65-F5344CB8AC3E}">
        <p14:creationId xmlns:p14="http://schemas.microsoft.com/office/powerpoint/2010/main" val="296495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ahoma" charset="0"/>
              </a:rPr>
              <a:t>Renaissance Values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W – Wealth</a:t>
            </a:r>
          </a:p>
          <a:p>
            <a:pPr eaLnBrk="1" hangingPunct="1"/>
            <a:r>
              <a:rPr lang="en-US">
                <a:latin typeface="Tahoma" charset="0"/>
              </a:rPr>
              <a:t>I – Individualism</a:t>
            </a:r>
          </a:p>
          <a:p>
            <a:pPr eaLnBrk="1" hangingPunct="1"/>
            <a:r>
              <a:rPr lang="en-US">
                <a:latin typeface="Tahoma" charset="0"/>
              </a:rPr>
              <a:t>S – Secularism</a:t>
            </a:r>
          </a:p>
          <a:p>
            <a:pPr eaLnBrk="1" hangingPunct="1"/>
            <a:r>
              <a:rPr lang="en-US">
                <a:latin typeface="Tahoma" charset="0"/>
              </a:rPr>
              <a:t>H – Humanism</a:t>
            </a:r>
          </a:p>
          <a:p>
            <a:pPr eaLnBrk="1" hangingPunct="1"/>
            <a:r>
              <a:rPr lang="en-US">
                <a:latin typeface="Tahoma" charset="0"/>
              </a:rPr>
              <a:t>C – Classics</a:t>
            </a:r>
          </a:p>
          <a:p>
            <a:pPr eaLnBrk="1" hangingPunct="1"/>
            <a:r>
              <a:rPr lang="en-US">
                <a:latin typeface="Tahoma" charset="0"/>
              </a:rPr>
              <a:t>Q – Questioning Spirit</a:t>
            </a:r>
          </a:p>
        </p:txBody>
      </p:sp>
    </p:spTree>
    <p:extLst>
      <p:ext uri="{BB962C8B-B14F-4D97-AF65-F5344CB8AC3E}">
        <p14:creationId xmlns:p14="http://schemas.microsoft.com/office/powerpoint/2010/main" val="2273217452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38</TotalTime>
  <Words>432</Words>
  <Application>Microsoft Macintosh PowerPoint</Application>
  <PresentationFormat>On-screen Show (4:3)</PresentationFormat>
  <Paragraphs>113</Paragraphs>
  <Slides>40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Slipstream</vt:lpstr>
      <vt:lpstr>Chapter 22: Cross Cultural Interactions</vt:lpstr>
      <vt:lpstr>Patterns of Long-Distance Trade</vt:lpstr>
      <vt:lpstr>Political, Religious, Diplomatic Interactions</vt:lpstr>
      <vt:lpstr>Cultural Exchanges</vt:lpstr>
      <vt:lpstr>The Plague “Black Death”</vt:lpstr>
      <vt:lpstr>The Renaissance</vt:lpstr>
      <vt:lpstr>The Renaissance</vt:lpstr>
      <vt:lpstr>Where does the Renaissance begin?</vt:lpstr>
      <vt:lpstr>Renaissance Values</vt:lpstr>
      <vt:lpstr>Medieval Art vs. Renaissance Art</vt:lpstr>
      <vt:lpstr>Which is Which?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Renaissance Art The Ninja Turtles</vt:lpstr>
      <vt:lpstr>Donatello</vt:lpstr>
      <vt:lpstr>PowerPoint Presentation</vt:lpstr>
      <vt:lpstr>PowerPoint Presentation</vt:lpstr>
      <vt:lpstr>PowerPoint Presentation</vt:lpstr>
      <vt:lpstr>Leonardo DaVinci (1452 – 1519)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Michelangelo Buonarroti (1475 – 1564)</vt:lpstr>
      <vt:lpstr>PowerPoint Presentation</vt:lpstr>
      <vt:lpstr>PowerPoint Presentation</vt:lpstr>
      <vt:lpstr>PowerPoint Presentation</vt:lpstr>
      <vt:lpstr>Sistine Chapel</vt:lpstr>
      <vt:lpstr>Raphael  (1483 – 1520)</vt:lpstr>
      <vt:lpstr>PowerPoint Presentation</vt:lpstr>
      <vt:lpstr>PowerPoint Presentation</vt:lpstr>
      <vt:lpstr>PowerPoint Presentation</vt:lpstr>
      <vt:lpstr>Leonardo DaVinci (1452 – 1519)</vt:lpstr>
      <vt:lpstr>PowerPoint Presentation</vt:lpstr>
      <vt:lpstr>PowerPoint Presentation</vt:lpstr>
    </vt:vector>
  </TitlesOfParts>
  <Company>Sachem 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22: Cross Cultural Interactions</dc:title>
  <dc:creator>Matthew Rivera</dc:creator>
  <cp:lastModifiedBy>Matthew Rivera</cp:lastModifiedBy>
  <cp:revision>5</cp:revision>
  <dcterms:created xsi:type="dcterms:W3CDTF">2014-04-23T22:45:23Z</dcterms:created>
  <dcterms:modified xsi:type="dcterms:W3CDTF">2014-04-23T23:24:11Z</dcterms:modified>
</cp:coreProperties>
</file>