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9/26/2016</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9/26/2016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9/26/2016</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DBQ: Achievements of Ancient Civilizations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52694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4" y="27131"/>
            <a:ext cx="7315200" cy="946104"/>
          </a:xfrm>
        </p:spPr>
        <p:txBody>
          <a:bodyPr/>
          <a:lstStyle/>
          <a:p>
            <a:r>
              <a:rPr lang="en-US" dirty="0" smtClean="0"/>
              <a:t>Document 1</a:t>
            </a:r>
            <a:endParaRPr lang="en-US" dirty="0"/>
          </a:p>
        </p:txBody>
      </p:sp>
      <p:sp>
        <p:nvSpPr>
          <p:cNvPr id="3" name="Content Placeholder 2"/>
          <p:cNvSpPr>
            <a:spLocks noGrp="1"/>
          </p:cNvSpPr>
          <p:nvPr>
            <p:ph idx="1"/>
          </p:nvPr>
        </p:nvSpPr>
        <p:spPr>
          <a:xfrm>
            <a:off x="313391" y="973235"/>
            <a:ext cx="8544021" cy="5591970"/>
          </a:xfrm>
        </p:spPr>
        <p:txBody>
          <a:bodyPr>
            <a:normAutofit/>
          </a:bodyPr>
          <a:lstStyle/>
          <a:p>
            <a:pPr marL="45720" indent="0">
              <a:buNone/>
            </a:pPr>
            <a:r>
              <a:rPr lang="en-US" sz="2800" b="1" dirty="0"/>
              <a:t>What were the three accomplishments of the Sumerians?</a:t>
            </a:r>
          </a:p>
          <a:p>
            <a:r>
              <a:rPr lang="en-US" sz="2800" dirty="0"/>
              <a:t>The three major accomplishments of the Sumerians are the creation of complex cities, the development of copper and bronze tools and weapons, and the development of cuneiform, the world's first known writing system.</a:t>
            </a:r>
          </a:p>
          <a:p>
            <a:pPr marL="45720" indent="0">
              <a:buNone/>
            </a:pPr>
            <a:r>
              <a:rPr lang="en-US" sz="2800" b="1" dirty="0"/>
              <a:t>What impact did Sumerian accomplishments have on other civilizations.</a:t>
            </a:r>
          </a:p>
          <a:p>
            <a:r>
              <a:rPr lang="en-US" sz="2800" dirty="0"/>
              <a:t>Sumerian innovation set a precedent for future civilizations, giving a wonderful example of what was soon to come.</a:t>
            </a:r>
          </a:p>
        </p:txBody>
      </p:sp>
    </p:spTree>
    <p:extLst>
      <p:ext uri="{BB962C8B-B14F-4D97-AF65-F5344CB8AC3E}">
        <p14:creationId xmlns:p14="http://schemas.microsoft.com/office/powerpoint/2010/main" val="1830014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4" y="27131"/>
            <a:ext cx="7315200" cy="946104"/>
          </a:xfrm>
        </p:spPr>
        <p:txBody>
          <a:bodyPr/>
          <a:lstStyle/>
          <a:p>
            <a:r>
              <a:rPr lang="en-US" dirty="0" smtClean="0"/>
              <a:t>Document 2</a:t>
            </a:r>
            <a:endParaRPr lang="en-US" dirty="0"/>
          </a:p>
        </p:txBody>
      </p:sp>
      <p:sp>
        <p:nvSpPr>
          <p:cNvPr id="3" name="Content Placeholder 2"/>
          <p:cNvSpPr>
            <a:spLocks noGrp="1"/>
          </p:cNvSpPr>
          <p:nvPr>
            <p:ph idx="1"/>
          </p:nvPr>
        </p:nvSpPr>
        <p:spPr>
          <a:xfrm>
            <a:off x="313391" y="973235"/>
            <a:ext cx="8544021" cy="5591970"/>
          </a:xfrm>
        </p:spPr>
        <p:txBody>
          <a:bodyPr>
            <a:normAutofit fontScale="92500" lnSpcReduction="10000"/>
          </a:bodyPr>
          <a:lstStyle/>
          <a:p>
            <a:pPr marL="45720" indent="0">
              <a:buNone/>
            </a:pPr>
            <a:r>
              <a:rPr lang="en-US" sz="2800" b="1" dirty="0"/>
              <a:t>What type of legal system did Hammurabi set up?</a:t>
            </a:r>
          </a:p>
          <a:p>
            <a:r>
              <a:rPr lang="en-US" sz="2800" dirty="0"/>
              <a:t>Hammurabi set up a consequence-based legal system. All actions had tangible (often brutal) consequences. For example, and eye for an eye.</a:t>
            </a:r>
          </a:p>
          <a:p>
            <a:pPr marL="45720" indent="0">
              <a:buNone/>
            </a:pPr>
            <a:r>
              <a:rPr lang="en-US" sz="2800" b="1" dirty="0"/>
              <a:t>Why did Hammurabi want to set up a system of laws?</a:t>
            </a:r>
          </a:p>
          <a:p>
            <a:r>
              <a:rPr lang="en-US" sz="2800" dirty="0"/>
              <a:t>Hammurabi wanted to unify his empire and create some sense of </a:t>
            </a:r>
            <a:r>
              <a:rPr lang="en-US" sz="2800" dirty="0" smtClean="0"/>
              <a:t>order.</a:t>
            </a:r>
            <a:endParaRPr lang="en-US" sz="2800" dirty="0"/>
          </a:p>
          <a:p>
            <a:pPr marL="45720" indent="0">
              <a:buNone/>
            </a:pPr>
            <a:r>
              <a:rPr lang="en-US" sz="2800" b="1" dirty="0"/>
              <a:t>What impact did the Code of Hammurabi have on world cultures?</a:t>
            </a:r>
          </a:p>
          <a:p>
            <a:r>
              <a:rPr lang="en-US" sz="2800" dirty="0"/>
              <a:t>The Code of Hammurabi, like the Sumerian achievements, set a precedent for future civilization. It not only showed that laws could exist in an empire, but that they also unified an empire.</a:t>
            </a:r>
          </a:p>
        </p:txBody>
      </p:sp>
    </p:spTree>
    <p:extLst>
      <p:ext uri="{BB962C8B-B14F-4D97-AF65-F5344CB8AC3E}">
        <p14:creationId xmlns:p14="http://schemas.microsoft.com/office/powerpoint/2010/main" val="419428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4" y="27131"/>
            <a:ext cx="7315200" cy="946104"/>
          </a:xfrm>
        </p:spPr>
        <p:txBody>
          <a:bodyPr/>
          <a:lstStyle/>
          <a:p>
            <a:r>
              <a:rPr lang="en-US" dirty="0" smtClean="0"/>
              <a:t>Document 3</a:t>
            </a:r>
            <a:endParaRPr lang="en-US" dirty="0"/>
          </a:p>
        </p:txBody>
      </p:sp>
      <p:sp>
        <p:nvSpPr>
          <p:cNvPr id="3" name="Content Placeholder 2"/>
          <p:cNvSpPr>
            <a:spLocks noGrp="1"/>
          </p:cNvSpPr>
          <p:nvPr>
            <p:ph idx="1"/>
          </p:nvPr>
        </p:nvSpPr>
        <p:spPr>
          <a:xfrm>
            <a:off x="313391" y="973235"/>
            <a:ext cx="8544021" cy="5591970"/>
          </a:xfrm>
        </p:spPr>
        <p:txBody>
          <a:bodyPr>
            <a:normAutofit lnSpcReduction="10000"/>
          </a:bodyPr>
          <a:lstStyle/>
          <a:p>
            <a:pPr marL="45720" indent="0">
              <a:buNone/>
            </a:pPr>
            <a:r>
              <a:rPr lang="en-US" sz="2800" b="1" dirty="0"/>
              <a:t>According to the excerpt, what technology is being used?</a:t>
            </a:r>
          </a:p>
          <a:p>
            <a:r>
              <a:rPr lang="en-US" sz="2800" dirty="0"/>
              <a:t>An irrigation system is being used to water the crops. </a:t>
            </a:r>
            <a:r>
              <a:rPr lang="en-US" sz="2800" dirty="0" err="1"/>
              <a:t>Shadufs</a:t>
            </a:r>
            <a:r>
              <a:rPr lang="en-US" sz="2800" dirty="0"/>
              <a:t> are part of the process.</a:t>
            </a:r>
          </a:p>
          <a:p>
            <a:pPr marL="45720" indent="0">
              <a:buNone/>
            </a:pPr>
            <a:r>
              <a:rPr lang="en-US" sz="2800" b="1" dirty="0"/>
              <a:t>How does this technology work?</a:t>
            </a:r>
          </a:p>
          <a:p>
            <a:r>
              <a:rPr lang="en-US" sz="2800" dirty="0"/>
              <a:t>Farmers dug ditches and canals for water to flow </a:t>
            </a:r>
            <a:r>
              <a:rPr lang="en-US" sz="2800" dirty="0" smtClean="0"/>
              <a:t>in and </a:t>
            </a:r>
            <a:r>
              <a:rPr lang="en-US" sz="2800" dirty="0"/>
              <a:t>then raised water from pools into ditches with a </a:t>
            </a:r>
            <a:r>
              <a:rPr lang="en-US" sz="2800" dirty="0" err="1"/>
              <a:t>shaduf</a:t>
            </a:r>
            <a:r>
              <a:rPr lang="en-US" sz="2800" dirty="0"/>
              <a:t>.</a:t>
            </a:r>
          </a:p>
          <a:p>
            <a:pPr marL="45720" indent="0">
              <a:buNone/>
            </a:pPr>
            <a:r>
              <a:rPr lang="en-US" sz="2800" b="1" dirty="0"/>
              <a:t>How did this technology contribute to later societies?</a:t>
            </a:r>
          </a:p>
          <a:p>
            <a:r>
              <a:rPr lang="en-US" sz="2800" dirty="0"/>
              <a:t>It's used in the Middle East today to create more arable land.</a:t>
            </a:r>
          </a:p>
        </p:txBody>
      </p:sp>
    </p:spTree>
    <p:extLst>
      <p:ext uri="{BB962C8B-B14F-4D97-AF65-F5344CB8AC3E}">
        <p14:creationId xmlns:p14="http://schemas.microsoft.com/office/powerpoint/2010/main" val="37249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4" y="27131"/>
            <a:ext cx="7315200" cy="946104"/>
          </a:xfrm>
        </p:spPr>
        <p:txBody>
          <a:bodyPr/>
          <a:lstStyle/>
          <a:p>
            <a:r>
              <a:rPr lang="en-US" dirty="0" smtClean="0"/>
              <a:t>Document 4</a:t>
            </a:r>
            <a:endParaRPr lang="en-US" dirty="0"/>
          </a:p>
        </p:txBody>
      </p:sp>
      <p:sp>
        <p:nvSpPr>
          <p:cNvPr id="3" name="Content Placeholder 2"/>
          <p:cNvSpPr>
            <a:spLocks noGrp="1"/>
          </p:cNvSpPr>
          <p:nvPr>
            <p:ph idx="1"/>
          </p:nvPr>
        </p:nvSpPr>
        <p:spPr>
          <a:xfrm>
            <a:off x="313391" y="973235"/>
            <a:ext cx="8544021" cy="5591970"/>
          </a:xfrm>
        </p:spPr>
        <p:txBody>
          <a:bodyPr>
            <a:normAutofit/>
          </a:bodyPr>
          <a:lstStyle/>
          <a:p>
            <a:pPr marL="45720" indent="0">
              <a:buNone/>
            </a:pPr>
            <a:r>
              <a:rPr lang="en-US" sz="2800" b="1" dirty="0"/>
              <a:t>Why were the pyramids built?</a:t>
            </a:r>
          </a:p>
          <a:p>
            <a:r>
              <a:rPr lang="en-US" sz="2800" dirty="0"/>
              <a:t>They were built as a resting place for the spirit of the </a:t>
            </a:r>
            <a:r>
              <a:rPr lang="en-US" sz="2800" dirty="0" smtClean="0"/>
              <a:t>pharaoh in the afterlife.</a:t>
            </a:r>
            <a:endParaRPr lang="en-US" sz="2800" dirty="0"/>
          </a:p>
          <a:p>
            <a:pPr marL="45720" indent="0">
              <a:buNone/>
            </a:pPr>
            <a:r>
              <a:rPr lang="en-US" sz="2800" b="1" dirty="0"/>
              <a:t>How were the pyramids built?</a:t>
            </a:r>
          </a:p>
          <a:p>
            <a:r>
              <a:rPr lang="en-US" sz="2800" dirty="0"/>
              <a:t>The pyramids were built with huge blocks of stone that were moved into place by groups of peasants and other </a:t>
            </a:r>
            <a:r>
              <a:rPr lang="en-US" sz="2800" dirty="0" smtClean="0"/>
              <a:t>workers (slaves).</a:t>
            </a:r>
            <a:endParaRPr lang="en-US" sz="2800" dirty="0"/>
          </a:p>
          <a:p>
            <a:endParaRPr lang="en-US" sz="2800" b="1" dirty="0"/>
          </a:p>
        </p:txBody>
      </p:sp>
    </p:spTree>
    <p:extLst>
      <p:ext uri="{BB962C8B-B14F-4D97-AF65-F5344CB8AC3E}">
        <p14:creationId xmlns:p14="http://schemas.microsoft.com/office/powerpoint/2010/main" val="90037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4" y="27131"/>
            <a:ext cx="7315200" cy="946104"/>
          </a:xfrm>
        </p:spPr>
        <p:txBody>
          <a:bodyPr/>
          <a:lstStyle/>
          <a:p>
            <a:r>
              <a:rPr lang="en-US" dirty="0" smtClean="0"/>
              <a:t>Document 5</a:t>
            </a:r>
            <a:endParaRPr lang="en-US" dirty="0"/>
          </a:p>
        </p:txBody>
      </p:sp>
      <p:sp>
        <p:nvSpPr>
          <p:cNvPr id="3" name="Content Placeholder 2"/>
          <p:cNvSpPr>
            <a:spLocks noGrp="1"/>
          </p:cNvSpPr>
          <p:nvPr>
            <p:ph idx="1"/>
          </p:nvPr>
        </p:nvSpPr>
        <p:spPr>
          <a:xfrm>
            <a:off x="313391" y="973235"/>
            <a:ext cx="8544021" cy="5591970"/>
          </a:xfrm>
        </p:spPr>
        <p:txBody>
          <a:bodyPr>
            <a:normAutofit/>
          </a:bodyPr>
          <a:lstStyle/>
          <a:p>
            <a:pPr marL="45720" indent="0">
              <a:buNone/>
            </a:pPr>
            <a:r>
              <a:rPr lang="en-US" sz="2800" b="1" dirty="0"/>
              <a:t>How would you describe the Chinese system of writing?</a:t>
            </a:r>
          </a:p>
          <a:p>
            <a:r>
              <a:rPr lang="en-US" sz="2800" dirty="0"/>
              <a:t>The Chinese system of writing is, like many early writing systems, oriented around pictographs and other symbolic entities.</a:t>
            </a:r>
          </a:p>
          <a:p>
            <a:pPr marL="45720" indent="0">
              <a:buNone/>
            </a:pPr>
            <a:r>
              <a:rPr lang="en-US" sz="2800" b="1" dirty="0"/>
              <a:t>What impact did a written language have on China?</a:t>
            </a:r>
          </a:p>
          <a:p>
            <a:r>
              <a:rPr lang="en-US" sz="2800" dirty="0"/>
              <a:t>Written language helped unify the various lands and peoples in China.</a:t>
            </a:r>
            <a:endParaRPr lang="en-US" sz="2800" b="1" dirty="0"/>
          </a:p>
        </p:txBody>
      </p:sp>
    </p:spTree>
    <p:extLst>
      <p:ext uri="{BB962C8B-B14F-4D97-AF65-F5344CB8AC3E}">
        <p14:creationId xmlns:p14="http://schemas.microsoft.com/office/powerpoint/2010/main" val="67146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4" y="27131"/>
            <a:ext cx="7315200" cy="946104"/>
          </a:xfrm>
        </p:spPr>
        <p:txBody>
          <a:bodyPr/>
          <a:lstStyle/>
          <a:p>
            <a:r>
              <a:rPr lang="en-US" dirty="0" smtClean="0"/>
              <a:t>Document 6</a:t>
            </a:r>
            <a:endParaRPr lang="en-US" dirty="0"/>
          </a:p>
        </p:txBody>
      </p:sp>
      <p:sp>
        <p:nvSpPr>
          <p:cNvPr id="3" name="Content Placeholder 2"/>
          <p:cNvSpPr>
            <a:spLocks noGrp="1"/>
          </p:cNvSpPr>
          <p:nvPr>
            <p:ph idx="1"/>
          </p:nvPr>
        </p:nvSpPr>
        <p:spPr>
          <a:xfrm>
            <a:off x="313391" y="973235"/>
            <a:ext cx="8544021" cy="5591970"/>
          </a:xfrm>
        </p:spPr>
        <p:txBody>
          <a:bodyPr>
            <a:normAutofit/>
          </a:bodyPr>
          <a:lstStyle/>
          <a:p>
            <a:pPr marL="45720" indent="0">
              <a:buNone/>
            </a:pPr>
            <a:r>
              <a:rPr lang="en-US" sz="2800" b="1" dirty="0"/>
              <a:t>What made the cities along the Indus unusual for their time?</a:t>
            </a:r>
          </a:p>
          <a:p>
            <a:r>
              <a:rPr lang="en-US" sz="2800" dirty="0"/>
              <a:t>The cities had an organized plan with separate residential and business sectors, similar to our cities today. The cities also contained impressive engineering feats, notably the integration of plumbing and sewer systems in most houses.</a:t>
            </a:r>
          </a:p>
          <a:p>
            <a:pPr marL="45720" indent="0">
              <a:buNone/>
            </a:pPr>
            <a:r>
              <a:rPr lang="en-US" sz="2800" b="1" dirty="0"/>
              <a:t>What impact did this urban planning have on later civilizations?</a:t>
            </a:r>
          </a:p>
          <a:p>
            <a:r>
              <a:rPr lang="en-US" sz="2800" dirty="0"/>
              <a:t>It set a precedent and acted as an examples for later civilizations.</a:t>
            </a:r>
            <a:endParaRPr lang="en-US" sz="2800" b="1" dirty="0"/>
          </a:p>
        </p:txBody>
      </p:sp>
    </p:spTree>
    <p:extLst>
      <p:ext uri="{BB962C8B-B14F-4D97-AF65-F5344CB8AC3E}">
        <p14:creationId xmlns:p14="http://schemas.microsoft.com/office/powerpoint/2010/main" val="3230491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6</TotalTime>
  <Words>465</Words>
  <Application>Microsoft Office PowerPoint</Application>
  <PresentationFormat>On-screen Show (4:3)</PresentationFormat>
  <Paragraphs>35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Perspective</vt:lpstr>
      <vt:lpstr>DBQ: Achievements of Ancient Civilizations</vt:lpstr>
      <vt:lpstr>Document 1</vt:lpstr>
      <vt:lpstr>Document 2</vt:lpstr>
      <vt:lpstr>Document 3</vt:lpstr>
      <vt:lpstr>Document 4</vt:lpstr>
      <vt:lpstr>Document 5</vt:lpstr>
      <vt:lpstr>Document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DBQ: Achievements of Ancient Civilizations</dc:title>
  <dc:creator>MATTHEW RIVERA</dc:creator>
  <cp:lastModifiedBy>Sachem Central School District</cp:lastModifiedBy>
  <cp:revision>4</cp:revision>
  <dcterms:created xsi:type="dcterms:W3CDTF">2016-09-26T01:11:32Z</dcterms:created>
  <dcterms:modified xsi:type="dcterms:W3CDTF">2016-09-26T12:05:51Z</dcterms:modified>
</cp:coreProperties>
</file>